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6" r:id="rId5"/>
    <p:sldMasterId id="2147483679" r:id="rId6"/>
    <p:sldMasterId id="2147483686" r:id="rId7"/>
    <p:sldMasterId id="2147483693" r:id="rId8"/>
    <p:sldMasterId id="2147483716" r:id="rId9"/>
    <p:sldMasterId id="2147483739" r:id="rId10"/>
    <p:sldMasterId id="2147483762"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 id="410" r:id="rId167"/>
    <p:sldId id="411" r:id="rId168"/>
    <p:sldId id="412" r:id="rId169"/>
    <p:sldId id="413" r:id="rId170"/>
    <p:sldId id="414" r:id="rId171"/>
    <p:sldId id="415" r:id="rId172"/>
    <p:sldId id="416" r:id="rId173"/>
    <p:sldId id="417" r:id="rId174"/>
    <p:sldId id="418" r:id="rId175"/>
    <p:sldId id="419" r:id="rId176"/>
    <p:sldId id="420" r:id="rId177"/>
    <p:sldId id="421" r:id="rId178"/>
  </p:sldIdLst>
  <p:sldSz cy="6858000" cx="12192000"/>
  <p:notesSz cx="6858000" cy="9144000"/>
  <p:embeddedFontLst>
    <p:embeddedFont>
      <p:font typeface="Ubuntu"/>
      <p:regular r:id="rId179"/>
      <p:bold r:id="rId180"/>
      <p:italic r:id="rId181"/>
      <p:boldItalic r:id="rId1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3" roundtripDataSignature="AMtx7mj5YGPdATKzGkWX1fIHQYeyyxa3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48AF37-2B53-4C7F-B5CF-3DE46D24339A}">
  <a:tblStyle styleId="{8948AF37-2B53-4C7F-B5CF-3DE46D24339A}" styleName="Table_0">
    <a:wholeTbl>
      <a:tcTxStyle b="off" i="off">
        <a:font>
          <a:latin typeface="Verdana"/>
          <a:ea typeface="Verdana"/>
          <a:cs typeface="Verdana"/>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wholeTbl>
    <a:band1H>
      <a:tcTxStyle/>
      <a:tcStyle>
        <a:fill>
          <a:solidFill>
            <a:srgbClr val="090C11"/>
          </a:solidFill>
        </a:fill>
      </a:tcStyle>
    </a:band1H>
    <a:band2H>
      <a:tcTxStyle/>
    </a:band2H>
    <a:band1V>
      <a:tcTxStyle/>
      <a:tcStyle>
        <a:fill>
          <a:solidFill>
            <a:srgbClr val="090C11"/>
          </a:solidFill>
        </a:fill>
      </a:tcStyle>
    </a:band1V>
    <a:band2V>
      <a:tcTxStyle/>
    </a:band2V>
    <a:lastCol>
      <a:tcTxStyle b="on" i="off"/>
      <a:tcStyle>
        <a:tcBdr>
          <a:left>
            <a:ln cap="flat" cmpd="sng" w="25400">
              <a:solidFill>
                <a:schemeClr val="lt1"/>
              </a:solidFill>
              <a:prstDash val="solid"/>
              <a:round/>
              <a:headEnd len="sm" w="sm" type="none"/>
              <a:tailEnd len="sm" w="sm" type="none"/>
            </a:ln>
          </a:left>
        </a:tcBdr>
        <a:fill>
          <a:solidFill>
            <a:srgbClr val="090C11"/>
          </a:solidFill>
        </a:fill>
      </a:tcStyle>
    </a:lastCol>
    <a:firstCol>
      <a:tcTxStyle b="on" i="off"/>
      <a:tcStyle>
        <a:tcBdr>
          <a:right>
            <a:ln cap="flat" cmpd="sng" w="25400">
              <a:solidFill>
                <a:schemeClr val="lt1"/>
              </a:solidFill>
              <a:prstDash val="solid"/>
              <a:round/>
              <a:headEnd len="sm" w="sm" type="none"/>
              <a:tailEnd len="sm" w="sm" type="none"/>
            </a:ln>
          </a:right>
        </a:tcBdr>
        <a:fill>
          <a:solidFill>
            <a:srgbClr val="090C11"/>
          </a:solidFill>
        </a:fill>
      </a:tcStyle>
    </a:firstCol>
    <a:lastRow>
      <a:tcTxStyle b="on" i="off"/>
      <a:tcStyle>
        <a:tcBdr>
          <a:top>
            <a:ln cap="flat" cmpd="sng" w="25400">
              <a:solidFill>
                <a:schemeClr val="lt1"/>
              </a:solidFill>
              <a:prstDash val="solid"/>
              <a:round/>
              <a:headEnd len="sm" w="sm" type="none"/>
              <a:tailEnd len="sm" w="sm" type="none"/>
            </a:ln>
          </a:top>
        </a:tcBdr>
        <a:fill>
          <a:solidFill>
            <a:srgbClr val="070A0E"/>
          </a:solidFill>
        </a:fill>
      </a:tcStyle>
    </a:lastRow>
    <a:seCell>
      <a:tcTxStyle/>
      <a:tcStyle>
        <a:tcBdr>
          <a:left>
            <a:ln cap="flat" cmpd="sng" w="9525">
              <a:solidFill>
                <a:srgbClr val="000000">
                  <a:alpha val="0"/>
                </a:srgbClr>
              </a:solidFill>
              <a:prstDash val="solid"/>
              <a:round/>
              <a:headEnd len="sm" w="sm" type="none"/>
              <a:tailEnd len="sm" w="sm" type="none"/>
            </a:ln>
          </a:left>
        </a:tcBdr>
      </a:tcStyle>
    </a:seCell>
    <a:swCell>
      <a:tcTxStyle/>
      <a:tcStyle>
        <a:tcBdr>
          <a:right>
            <a:ln cap="flat" cmpd="sng" w="9525">
              <a:solidFill>
                <a:srgbClr val="000000">
                  <a:alpha val="0"/>
                </a:srgbClr>
              </a:solidFill>
              <a:prstDash val="solid"/>
              <a:round/>
              <a:headEnd len="sm" w="sm" type="none"/>
              <a:tailEnd len="sm" w="sm" type="none"/>
            </a:ln>
          </a:right>
        </a:tcBdr>
      </a:tcStyle>
    </a:swCell>
    <a:firstRow>
      <a:tcTxStyle b="on" i="off"/>
      <a:tcStyle>
        <a:tcBdr>
          <a:bottom>
            <a:ln cap="flat" cmpd="sng" w="25400">
              <a:solidFill>
                <a:schemeClr val="lt1"/>
              </a:solidFill>
              <a:prstDash val="solid"/>
              <a:round/>
              <a:headEnd len="sm" w="sm" type="none"/>
              <a:tailEnd len="sm" w="sm" type="none"/>
            </a:ln>
          </a:bottom>
        </a:tcBdr>
        <a:fill>
          <a:solidFill>
            <a:schemeClr val="dk1"/>
          </a:solidFill>
        </a:fill>
      </a:tcStyle>
    </a:firstRow>
    <a:neCell>
      <a:tcTxStyle/>
      <a:tcStyle>
        <a:tcBdr>
          <a:left>
            <a:ln cap="flat" cmpd="sng" w="9525">
              <a:solidFill>
                <a:srgbClr val="000000">
                  <a:alpha val="0"/>
                </a:srgbClr>
              </a:solidFill>
              <a:prstDash val="solid"/>
              <a:round/>
              <a:headEnd len="sm" w="sm" type="none"/>
              <a:tailEnd len="sm" w="sm" type="none"/>
            </a:ln>
          </a:left>
        </a:tcBdr>
      </a:tcStyle>
    </a:neCell>
    <a:nwCell>
      <a:tcTxStyle/>
      <a:tcStyle>
        <a:tcBdr>
          <a:right>
            <a:ln cap="flat" cmpd="sng" w="9525">
              <a:solidFill>
                <a:srgbClr val="000000">
                  <a:alpha val="0"/>
                </a:srgbClr>
              </a:solidFill>
              <a:prstDash val="solid"/>
              <a:round/>
              <a:headEnd len="sm" w="sm" type="none"/>
              <a:tailEnd len="sm" w="sm" type="none"/>
            </a:ln>
          </a:right>
        </a:tcBdr>
      </a:tc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07" Type="http://schemas.openxmlformats.org/officeDocument/2006/relationships/slide" Target="slides/slide95.xml"/><Relationship Id="rId106" Type="http://schemas.openxmlformats.org/officeDocument/2006/relationships/slide" Target="slides/slide94.xml"/><Relationship Id="rId105" Type="http://schemas.openxmlformats.org/officeDocument/2006/relationships/slide" Target="slides/slide93.xml"/><Relationship Id="rId104" Type="http://schemas.openxmlformats.org/officeDocument/2006/relationships/slide" Target="slides/slide92.xml"/><Relationship Id="rId109" Type="http://schemas.openxmlformats.org/officeDocument/2006/relationships/slide" Target="slides/slide97.xml"/><Relationship Id="rId108" Type="http://schemas.openxmlformats.org/officeDocument/2006/relationships/slide" Target="slides/slide96.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103" Type="http://schemas.openxmlformats.org/officeDocument/2006/relationships/slide" Target="slides/slide91.xml"/><Relationship Id="rId102" Type="http://schemas.openxmlformats.org/officeDocument/2006/relationships/slide" Target="slides/slide90.xml"/><Relationship Id="rId101" Type="http://schemas.openxmlformats.org/officeDocument/2006/relationships/slide" Target="slides/slide89.xml"/><Relationship Id="rId100" Type="http://schemas.openxmlformats.org/officeDocument/2006/relationships/slide" Target="slides/slide88.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183" Type="http://customschemas.google.com/relationships/presentationmetadata" Target="metadata"/><Relationship Id="rId32" Type="http://schemas.openxmlformats.org/officeDocument/2006/relationships/slide" Target="slides/slide20.xml"/><Relationship Id="rId182" Type="http://schemas.openxmlformats.org/officeDocument/2006/relationships/font" Target="fonts/Ubuntu-boldItalic.fntdata"/><Relationship Id="rId35" Type="http://schemas.openxmlformats.org/officeDocument/2006/relationships/slide" Target="slides/slide23.xml"/><Relationship Id="rId181" Type="http://schemas.openxmlformats.org/officeDocument/2006/relationships/font" Target="fonts/Ubuntu-italic.fntdata"/><Relationship Id="rId34" Type="http://schemas.openxmlformats.org/officeDocument/2006/relationships/slide" Target="slides/slide22.xml"/><Relationship Id="rId180" Type="http://schemas.openxmlformats.org/officeDocument/2006/relationships/font" Target="fonts/Ubuntu-bold.fntdata"/><Relationship Id="rId37" Type="http://schemas.openxmlformats.org/officeDocument/2006/relationships/slide" Target="slides/slide25.xml"/><Relationship Id="rId176" Type="http://schemas.openxmlformats.org/officeDocument/2006/relationships/slide" Target="slides/slide164.xml"/><Relationship Id="rId36" Type="http://schemas.openxmlformats.org/officeDocument/2006/relationships/slide" Target="slides/slide24.xml"/><Relationship Id="rId175" Type="http://schemas.openxmlformats.org/officeDocument/2006/relationships/slide" Target="slides/slide163.xml"/><Relationship Id="rId39" Type="http://schemas.openxmlformats.org/officeDocument/2006/relationships/slide" Target="slides/slide27.xml"/><Relationship Id="rId174" Type="http://schemas.openxmlformats.org/officeDocument/2006/relationships/slide" Target="slides/slide162.xml"/><Relationship Id="rId38" Type="http://schemas.openxmlformats.org/officeDocument/2006/relationships/slide" Target="slides/slide26.xml"/><Relationship Id="rId173" Type="http://schemas.openxmlformats.org/officeDocument/2006/relationships/slide" Target="slides/slide161.xml"/><Relationship Id="rId179" Type="http://schemas.openxmlformats.org/officeDocument/2006/relationships/font" Target="fonts/Ubuntu-regular.fntdata"/><Relationship Id="rId178" Type="http://schemas.openxmlformats.org/officeDocument/2006/relationships/slide" Target="slides/slide166.xml"/><Relationship Id="rId177" Type="http://schemas.openxmlformats.org/officeDocument/2006/relationships/slide" Target="slides/slide165.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129" Type="http://schemas.openxmlformats.org/officeDocument/2006/relationships/slide" Target="slides/slide117.xml"/><Relationship Id="rId128" Type="http://schemas.openxmlformats.org/officeDocument/2006/relationships/slide" Target="slides/slide116.xml"/><Relationship Id="rId127" Type="http://schemas.openxmlformats.org/officeDocument/2006/relationships/slide" Target="slides/slide115.xml"/><Relationship Id="rId126" Type="http://schemas.openxmlformats.org/officeDocument/2006/relationships/slide" Target="slides/slide114.xml"/><Relationship Id="rId26" Type="http://schemas.openxmlformats.org/officeDocument/2006/relationships/slide" Target="slides/slide14.xml"/><Relationship Id="rId121" Type="http://schemas.openxmlformats.org/officeDocument/2006/relationships/slide" Target="slides/slide109.xml"/><Relationship Id="rId25" Type="http://schemas.openxmlformats.org/officeDocument/2006/relationships/slide" Target="slides/slide13.xml"/><Relationship Id="rId120" Type="http://schemas.openxmlformats.org/officeDocument/2006/relationships/slide" Target="slides/slide108.xml"/><Relationship Id="rId28" Type="http://schemas.openxmlformats.org/officeDocument/2006/relationships/slide" Target="slides/slide16.xml"/><Relationship Id="rId27" Type="http://schemas.openxmlformats.org/officeDocument/2006/relationships/slide" Target="slides/slide15.xml"/><Relationship Id="rId125" Type="http://schemas.openxmlformats.org/officeDocument/2006/relationships/slide" Target="slides/slide113.xml"/><Relationship Id="rId29" Type="http://schemas.openxmlformats.org/officeDocument/2006/relationships/slide" Target="slides/slide17.xml"/><Relationship Id="rId124" Type="http://schemas.openxmlformats.org/officeDocument/2006/relationships/slide" Target="slides/slide112.xml"/><Relationship Id="rId123" Type="http://schemas.openxmlformats.org/officeDocument/2006/relationships/slide" Target="slides/slide111.xml"/><Relationship Id="rId122" Type="http://schemas.openxmlformats.org/officeDocument/2006/relationships/slide" Target="slides/slide110.xml"/><Relationship Id="rId95" Type="http://schemas.openxmlformats.org/officeDocument/2006/relationships/slide" Target="slides/slide83.xml"/><Relationship Id="rId94" Type="http://schemas.openxmlformats.org/officeDocument/2006/relationships/slide" Target="slides/slide82.xml"/><Relationship Id="rId97" Type="http://schemas.openxmlformats.org/officeDocument/2006/relationships/slide" Target="slides/slide85.xml"/><Relationship Id="rId96" Type="http://schemas.openxmlformats.org/officeDocument/2006/relationships/slide" Target="slides/slide84.xml"/><Relationship Id="rId11" Type="http://schemas.openxmlformats.org/officeDocument/2006/relationships/slideMaster" Target="slideMasters/slideMaster8.xml"/><Relationship Id="rId99" Type="http://schemas.openxmlformats.org/officeDocument/2006/relationships/slide" Target="slides/slide87.xml"/><Relationship Id="rId10" Type="http://schemas.openxmlformats.org/officeDocument/2006/relationships/slideMaster" Target="slideMasters/slideMaster7.xml"/><Relationship Id="rId98" Type="http://schemas.openxmlformats.org/officeDocument/2006/relationships/slide" Target="slides/slide86.xml"/><Relationship Id="rId13" Type="http://schemas.openxmlformats.org/officeDocument/2006/relationships/slide" Target="slides/slide1.xml"/><Relationship Id="rId12" Type="http://schemas.openxmlformats.org/officeDocument/2006/relationships/notesMaster" Target="notesMasters/notesMaster1.xml"/><Relationship Id="rId91" Type="http://schemas.openxmlformats.org/officeDocument/2006/relationships/slide" Target="slides/slide79.xml"/><Relationship Id="rId90" Type="http://schemas.openxmlformats.org/officeDocument/2006/relationships/slide" Target="slides/slide78.xml"/><Relationship Id="rId93" Type="http://schemas.openxmlformats.org/officeDocument/2006/relationships/slide" Target="slides/slide81.xml"/><Relationship Id="rId92" Type="http://schemas.openxmlformats.org/officeDocument/2006/relationships/slide" Target="slides/slide80.xml"/><Relationship Id="rId118" Type="http://schemas.openxmlformats.org/officeDocument/2006/relationships/slide" Target="slides/slide106.xml"/><Relationship Id="rId117" Type="http://schemas.openxmlformats.org/officeDocument/2006/relationships/slide" Target="slides/slide105.xml"/><Relationship Id="rId116" Type="http://schemas.openxmlformats.org/officeDocument/2006/relationships/slide" Target="slides/slide104.xml"/><Relationship Id="rId115" Type="http://schemas.openxmlformats.org/officeDocument/2006/relationships/slide" Target="slides/slide103.xml"/><Relationship Id="rId119" Type="http://schemas.openxmlformats.org/officeDocument/2006/relationships/slide" Target="slides/slide107.xml"/><Relationship Id="rId15" Type="http://schemas.openxmlformats.org/officeDocument/2006/relationships/slide" Target="slides/slide3.xml"/><Relationship Id="rId110" Type="http://schemas.openxmlformats.org/officeDocument/2006/relationships/slide" Target="slides/slide98.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14" Type="http://schemas.openxmlformats.org/officeDocument/2006/relationships/slide" Target="slides/slide102.xml"/><Relationship Id="rId18" Type="http://schemas.openxmlformats.org/officeDocument/2006/relationships/slide" Target="slides/slide6.xml"/><Relationship Id="rId113" Type="http://schemas.openxmlformats.org/officeDocument/2006/relationships/slide" Target="slides/slide101.xml"/><Relationship Id="rId112" Type="http://schemas.openxmlformats.org/officeDocument/2006/relationships/slide" Target="slides/slide100.xml"/><Relationship Id="rId111" Type="http://schemas.openxmlformats.org/officeDocument/2006/relationships/slide" Target="slides/slide99.xml"/><Relationship Id="rId84" Type="http://schemas.openxmlformats.org/officeDocument/2006/relationships/slide" Target="slides/slide72.xml"/><Relationship Id="rId83" Type="http://schemas.openxmlformats.org/officeDocument/2006/relationships/slide" Target="slides/slide71.xml"/><Relationship Id="rId86" Type="http://schemas.openxmlformats.org/officeDocument/2006/relationships/slide" Target="slides/slide74.xml"/><Relationship Id="rId85" Type="http://schemas.openxmlformats.org/officeDocument/2006/relationships/slide" Target="slides/slide73.xml"/><Relationship Id="rId88" Type="http://schemas.openxmlformats.org/officeDocument/2006/relationships/slide" Target="slides/slide76.xml"/><Relationship Id="rId150" Type="http://schemas.openxmlformats.org/officeDocument/2006/relationships/slide" Target="slides/slide138.xml"/><Relationship Id="rId87" Type="http://schemas.openxmlformats.org/officeDocument/2006/relationships/slide" Target="slides/slide75.xml"/><Relationship Id="rId89" Type="http://schemas.openxmlformats.org/officeDocument/2006/relationships/slide" Target="slides/slide77.xml"/><Relationship Id="rId80" Type="http://schemas.openxmlformats.org/officeDocument/2006/relationships/slide" Target="slides/slide68.xml"/><Relationship Id="rId82" Type="http://schemas.openxmlformats.org/officeDocument/2006/relationships/slide" Target="slides/slide70.xml"/><Relationship Id="rId81" Type="http://schemas.openxmlformats.org/officeDocument/2006/relationships/slide" Target="slides/slide69.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7.xml"/><Relationship Id="rId4" Type="http://schemas.openxmlformats.org/officeDocument/2006/relationships/slideMaster" Target="slideMasters/slideMaster1.xml"/><Relationship Id="rId148" Type="http://schemas.openxmlformats.org/officeDocument/2006/relationships/slide" Target="slides/slide136.xml"/><Relationship Id="rId9" Type="http://schemas.openxmlformats.org/officeDocument/2006/relationships/slideMaster" Target="slideMasters/slideMaster6.xml"/><Relationship Id="rId143" Type="http://schemas.openxmlformats.org/officeDocument/2006/relationships/slide" Target="slides/slide131.xml"/><Relationship Id="rId142" Type="http://schemas.openxmlformats.org/officeDocument/2006/relationships/slide" Target="slides/slide130.xml"/><Relationship Id="rId141" Type="http://schemas.openxmlformats.org/officeDocument/2006/relationships/slide" Target="slides/slide129.xml"/><Relationship Id="rId140" Type="http://schemas.openxmlformats.org/officeDocument/2006/relationships/slide" Target="slides/slide128.xml"/><Relationship Id="rId5" Type="http://schemas.openxmlformats.org/officeDocument/2006/relationships/slideMaster" Target="slideMasters/slideMaster2.xml"/><Relationship Id="rId147" Type="http://schemas.openxmlformats.org/officeDocument/2006/relationships/slide" Target="slides/slide135.xml"/><Relationship Id="rId6" Type="http://schemas.openxmlformats.org/officeDocument/2006/relationships/slideMaster" Target="slideMasters/slideMaster3.xml"/><Relationship Id="rId146" Type="http://schemas.openxmlformats.org/officeDocument/2006/relationships/slide" Target="slides/slide134.xml"/><Relationship Id="rId7" Type="http://schemas.openxmlformats.org/officeDocument/2006/relationships/slideMaster" Target="slideMasters/slideMaster4.xml"/><Relationship Id="rId145" Type="http://schemas.openxmlformats.org/officeDocument/2006/relationships/slide" Target="slides/slide133.xml"/><Relationship Id="rId8" Type="http://schemas.openxmlformats.org/officeDocument/2006/relationships/slideMaster" Target="slideMasters/slideMaster5.xml"/><Relationship Id="rId144" Type="http://schemas.openxmlformats.org/officeDocument/2006/relationships/slide" Target="slides/slide132.xml"/><Relationship Id="rId73" Type="http://schemas.openxmlformats.org/officeDocument/2006/relationships/slide" Target="slides/slide61.xml"/><Relationship Id="rId72" Type="http://schemas.openxmlformats.org/officeDocument/2006/relationships/slide" Target="slides/slide60.xml"/><Relationship Id="rId75" Type="http://schemas.openxmlformats.org/officeDocument/2006/relationships/slide" Target="slides/slide63.xml"/><Relationship Id="rId74" Type="http://schemas.openxmlformats.org/officeDocument/2006/relationships/slide" Target="slides/slide62.xml"/><Relationship Id="rId77" Type="http://schemas.openxmlformats.org/officeDocument/2006/relationships/slide" Target="slides/slide65.xml"/><Relationship Id="rId76" Type="http://schemas.openxmlformats.org/officeDocument/2006/relationships/slide" Target="slides/slide64.xml"/><Relationship Id="rId79" Type="http://schemas.openxmlformats.org/officeDocument/2006/relationships/slide" Target="slides/slide67.xml"/><Relationship Id="rId78" Type="http://schemas.openxmlformats.org/officeDocument/2006/relationships/slide" Target="slides/slide66.xml"/><Relationship Id="rId71" Type="http://schemas.openxmlformats.org/officeDocument/2006/relationships/slide" Target="slides/slide59.xml"/><Relationship Id="rId70" Type="http://schemas.openxmlformats.org/officeDocument/2006/relationships/slide" Target="slides/slide58.xml"/><Relationship Id="rId139" Type="http://schemas.openxmlformats.org/officeDocument/2006/relationships/slide" Target="slides/slide127.xml"/><Relationship Id="rId138" Type="http://schemas.openxmlformats.org/officeDocument/2006/relationships/slide" Target="slides/slide126.xml"/><Relationship Id="rId137" Type="http://schemas.openxmlformats.org/officeDocument/2006/relationships/slide" Target="slides/slide125.xml"/><Relationship Id="rId132" Type="http://schemas.openxmlformats.org/officeDocument/2006/relationships/slide" Target="slides/slide120.xml"/><Relationship Id="rId131" Type="http://schemas.openxmlformats.org/officeDocument/2006/relationships/slide" Target="slides/slide119.xml"/><Relationship Id="rId130" Type="http://schemas.openxmlformats.org/officeDocument/2006/relationships/slide" Target="slides/slide118.xml"/><Relationship Id="rId136" Type="http://schemas.openxmlformats.org/officeDocument/2006/relationships/slide" Target="slides/slide124.xml"/><Relationship Id="rId135" Type="http://schemas.openxmlformats.org/officeDocument/2006/relationships/slide" Target="slides/slide123.xml"/><Relationship Id="rId134" Type="http://schemas.openxmlformats.org/officeDocument/2006/relationships/slide" Target="slides/slide122.xml"/><Relationship Id="rId133" Type="http://schemas.openxmlformats.org/officeDocument/2006/relationships/slide" Target="slides/slide121.xml"/><Relationship Id="rId62" Type="http://schemas.openxmlformats.org/officeDocument/2006/relationships/slide" Target="slides/slide50.xml"/><Relationship Id="rId61" Type="http://schemas.openxmlformats.org/officeDocument/2006/relationships/slide" Target="slides/slide49.xml"/><Relationship Id="rId64" Type="http://schemas.openxmlformats.org/officeDocument/2006/relationships/slide" Target="slides/slide52.xml"/><Relationship Id="rId63" Type="http://schemas.openxmlformats.org/officeDocument/2006/relationships/slide" Target="slides/slide51.xml"/><Relationship Id="rId66" Type="http://schemas.openxmlformats.org/officeDocument/2006/relationships/slide" Target="slides/slide54.xml"/><Relationship Id="rId172" Type="http://schemas.openxmlformats.org/officeDocument/2006/relationships/slide" Target="slides/slide160.xml"/><Relationship Id="rId65" Type="http://schemas.openxmlformats.org/officeDocument/2006/relationships/slide" Target="slides/slide53.xml"/><Relationship Id="rId171" Type="http://schemas.openxmlformats.org/officeDocument/2006/relationships/slide" Target="slides/slide159.xml"/><Relationship Id="rId68" Type="http://schemas.openxmlformats.org/officeDocument/2006/relationships/slide" Target="slides/slide56.xml"/><Relationship Id="rId170" Type="http://schemas.openxmlformats.org/officeDocument/2006/relationships/slide" Target="slides/slide158.xml"/><Relationship Id="rId67" Type="http://schemas.openxmlformats.org/officeDocument/2006/relationships/slide" Target="slides/slide55.xml"/><Relationship Id="rId60" Type="http://schemas.openxmlformats.org/officeDocument/2006/relationships/slide" Target="slides/slide48.xml"/><Relationship Id="rId165" Type="http://schemas.openxmlformats.org/officeDocument/2006/relationships/slide" Target="slides/slide153.xml"/><Relationship Id="rId69" Type="http://schemas.openxmlformats.org/officeDocument/2006/relationships/slide" Target="slides/slide57.xml"/><Relationship Id="rId164" Type="http://schemas.openxmlformats.org/officeDocument/2006/relationships/slide" Target="slides/slide152.xml"/><Relationship Id="rId163" Type="http://schemas.openxmlformats.org/officeDocument/2006/relationships/slide" Target="slides/slide151.xml"/><Relationship Id="rId162" Type="http://schemas.openxmlformats.org/officeDocument/2006/relationships/slide" Target="slides/slide150.xml"/><Relationship Id="rId169" Type="http://schemas.openxmlformats.org/officeDocument/2006/relationships/slide" Target="slides/slide157.xml"/><Relationship Id="rId168" Type="http://schemas.openxmlformats.org/officeDocument/2006/relationships/slide" Target="slides/slide156.xml"/><Relationship Id="rId167" Type="http://schemas.openxmlformats.org/officeDocument/2006/relationships/slide" Target="slides/slide155.xml"/><Relationship Id="rId166" Type="http://schemas.openxmlformats.org/officeDocument/2006/relationships/slide" Target="slides/slide154.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55" Type="http://schemas.openxmlformats.org/officeDocument/2006/relationships/slide" Target="slides/slide43.xml"/><Relationship Id="rId161" Type="http://schemas.openxmlformats.org/officeDocument/2006/relationships/slide" Target="slides/slide149.xml"/><Relationship Id="rId54" Type="http://schemas.openxmlformats.org/officeDocument/2006/relationships/slide" Target="slides/slide42.xml"/><Relationship Id="rId160" Type="http://schemas.openxmlformats.org/officeDocument/2006/relationships/slide" Target="slides/slide148.xml"/><Relationship Id="rId57" Type="http://schemas.openxmlformats.org/officeDocument/2006/relationships/slide" Target="slides/slide45.xml"/><Relationship Id="rId56" Type="http://schemas.openxmlformats.org/officeDocument/2006/relationships/slide" Target="slides/slide44.xml"/><Relationship Id="rId159" Type="http://schemas.openxmlformats.org/officeDocument/2006/relationships/slide" Target="slides/slide147.xml"/><Relationship Id="rId59" Type="http://schemas.openxmlformats.org/officeDocument/2006/relationships/slide" Target="slides/slide47.xml"/><Relationship Id="rId154" Type="http://schemas.openxmlformats.org/officeDocument/2006/relationships/slide" Target="slides/slide142.xml"/><Relationship Id="rId58" Type="http://schemas.openxmlformats.org/officeDocument/2006/relationships/slide" Target="slides/slide46.xml"/><Relationship Id="rId153" Type="http://schemas.openxmlformats.org/officeDocument/2006/relationships/slide" Target="slides/slide141.xml"/><Relationship Id="rId152" Type="http://schemas.openxmlformats.org/officeDocument/2006/relationships/slide" Target="slides/slide140.xml"/><Relationship Id="rId151" Type="http://schemas.openxmlformats.org/officeDocument/2006/relationships/slide" Target="slides/slide139.xml"/><Relationship Id="rId158" Type="http://schemas.openxmlformats.org/officeDocument/2006/relationships/slide" Target="slides/slide146.xml"/><Relationship Id="rId157" Type="http://schemas.openxmlformats.org/officeDocument/2006/relationships/slide" Target="slides/slide145.xml"/><Relationship Id="rId156" Type="http://schemas.openxmlformats.org/officeDocument/2006/relationships/slide" Target="slides/slide144.xml"/><Relationship Id="rId155"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Ubuntu"/>
                <a:ea typeface="Ubuntu"/>
                <a:cs typeface="Ubuntu"/>
                <a:sym typeface="Ubuntu"/>
              </a:defRPr>
            </a:lvl1pPr>
            <a:lvl2pPr indent="-228600" lvl="1" marL="914400" marR="0" rtl="0" algn="l">
              <a:spcBef>
                <a:spcPts val="0"/>
              </a:spcBef>
              <a:spcAft>
                <a:spcPts val="0"/>
              </a:spcAft>
              <a:buSzPts val="1400"/>
              <a:buNone/>
              <a:defRPr b="0" i="0" sz="1200" u="none" cap="none" strike="noStrike">
                <a:solidFill>
                  <a:schemeClr val="dk1"/>
                </a:solidFill>
                <a:latin typeface="Ubuntu"/>
                <a:ea typeface="Ubuntu"/>
                <a:cs typeface="Ubuntu"/>
                <a:sym typeface="Ubuntu"/>
              </a:defRPr>
            </a:lvl2pPr>
            <a:lvl3pPr indent="-228600" lvl="2" marL="1371600" marR="0" rtl="0" algn="l">
              <a:spcBef>
                <a:spcPts val="0"/>
              </a:spcBef>
              <a:spcAft>
                <a:spcPts val="0"/>
              </a:spcAft>
              <a:buSzPts val="1400"/>
              <a:buNone/>
              <a:defRPr b="0" i="0" sz="1200" u="none" cap="none" strike="noStrike">
                <a:solidFill>
                  <a:schemeClr val="dk1"/>
                </a:solidFill>
                <a:latin typeface="Ubuntu"/>
                <a:ea typeface="Ubuntu"/>
                <a:cs typeface="Ubuntu"/>
                <a:sym typeface="Ubuntu"/>
              </a:defRPr>
            </a:lvl3pPr>
            <a:lvl4pPr indent="-228600" lvl="3" marL="1828800" marR="0" rtl="0" algn="l">
              <a:spcBef>
                <a:spcPts val="0"/>
              </a:spcBef>
              <a:spcAft>
                <a:spcPts val="0"/>
              </a:spcAft>
              <a:buSzPts val="1400"/>
              <a:buNone/>
              <a:defRPr b="0" i="0" sz="1200" u="none" cap="none" strike="noStrike">
                <a:solidFill>
                  <a:schemeClr val="dk1"/>
                </a:solidFill>
                <a:latin typeface="Ubuntu"/>
                <a:ea typeface="Ubuntu"/>
                <a:cs typeface="Ubuntu"/>
                <a:sym typeface="Ubuntu"/>
              </a:defRPr>
            </a:lvl4pPr>
            <a:lvl5pPr indent="-228600" lvl="4" marL="2286000" marR="0" rtl="0" algn="l">
              <a:spcBef>
                <a:spcPts val="0"/>
              </a:spcBef>
              <a:spcAft>
                <a:spcPts val="0"/>
              </a:spcAft>
              <a:buSzPts val="1400"/>
              <a:buNone/>
              <a:defRPr b="0" i="0" sz="1200" u="none" cap="none" strike="noStrike">
                <a:solidFill>
                  <a:schemeClr val="dk1"/>
                </a:solidFill>
                <a:latin typeface="Ubuntu"/>
                <a:ea typeface="Ubuntu"/>
                <a:cs typeface="Ubuntu"/>
                <a:sym typeface="Ubuntu"/>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Ubuntu"/>
                <a:ea typeface="Ubuntu"/>
                <a:cs typeface="Ubuntu"/>
                <a:sym typeface="Ubuntu"/>
              </a:rPr>
              <a:t>‹#›</a:t>
            </a:fld>
            <a:endParaRPr b="0" i="0" sz="1200" u="none" cap="none" strike="noStrike">
              <a:solidFill>
                <a:schemeClr val="dk1"/>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u="none" strike="noStrike">
                <a:solidFill>
                  <a:srgbClr val="000000"/>
                </a:solidFill>
                <a:latin typeface="Arial"/>
                <a:ea typeface="Arial"/>
                <a:cs typeface="Arial"/>
                <a:sym typeface="Arial"/>
              </a:rPr>
              <a:t>Computers were incredibly expensive, so a university may have had a single one available for their entire building. </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multiple people could connect to it and do their work by using physical devices that allowed them to type text and commands and also display on a screen what is currently happening. These devices were consoles or terminals. So instead of buying 25 super expensive computers, you could have just one, but 25 people could use it, even at the same time.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Nowadays, consoles and terminals, in Linux, are usually things that exist in software, rather than hardware. For example: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When you see Linux boot and a bunch of text appears on screen, telling you what happens as the operating system is loading - that's the </a:t>
            </a:r>
            <a:r>
              <a:rPr b="1" i="0" lang="en-US" u="none" strike="noStrike">
                <a:solidFill>
                  <a:srgbClr val="000000"/>
                </a:solidFill>
                <a:latin typeface="Arial"/>
                <a:ea typeface="Arial"/>
                <a:cs typeface="Arial"/>
                <a:sym typeface="Arial"/>
              </a:rPr>
              <a:t>console</a:t>
            </a:r>
            <a:r>
              <a:rPr b="0" i="0" lang="en-US" u="none" strike="noStrike">
                <a:solidFill>
                  <a:srgbClr val="000000"/>
                </a:solidFill>
                <a:latin typeface="Arial"/>
                <a:ea typeface="Arial"/>
                <a:cs typeface="Arial"/>
                <a:sym typeface="Arial"/>
              </a:rPr>
              <a:t>.</a:t>
            </a:r>
            <a:endParaRPr/>
          </a:p>
          <a:p>
            <a:pPr indent="0" lvl="0" marL="0" rtl="0" algn="l">
              <a:spcBef>
                <a:spcPts val="0"/>
              </a:spcBef>
              <a:spcAft>
                <a:spcPts val="0"/>
              </a:spcAft>
              <a:buNone/>
            </a:pPr>
            <a:r>
              <a:t/>
            </a:r>
            <a:endParaRPr/>
          </a:p>
        </p:txBody>
      </p:sp>
      <p:sp>
        <p:nvSpPr>
          <p:cNvPr id="743" name="Google Shape;7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7" name="Google Shape;2897;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In Linux, configuration files can have lines that begin with a # sign. These are called "commented lines". They are inactive. The program looking for settings in such a file will ignore all lines that begin with a #. But comments are useful for humans, as they let us see examples of config settings in that file, and descriptions for what they do, without interfering with the program that reads them.</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This means that we can search for commented lines, specifically, by creating a regular expression that looks for all lines that begin with a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regular expression would be: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we can use it in grep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 /etc/login.defs</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But this doesn't seem to be terribly useful. However, combined with grep's option to invert results, it becomes so.</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By inverting we tell grep to show us lines that </a:t>
            </a:r>
            <a:r>
              <a:rPr b="1" i="0" lang="en-US" u="none" strike="noStrike">
                <a:solidFill>
                  <a:srgbClr val="000000"/>
                </a:solidFill>
                <a:latin typeface="Arial"/>
                <a:ea typeface="Arial"/>
                <a:cs typeface="Arial"/>
                <a:sym typeface="Arial"/>
              </a:rPr>
              <a:t>don't begin with a #</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sign</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a:t>
            </a:r>
            <a:r>
              <a:rPr b="1" i="0" lang="en-US" u="none" strike="noStrike">
                <a:solidFill>
                  <a:srgbClr val="000000"/>
                </a:solidFill>
                <a:latin typeface="Arial"/>
                <a:ea typeface="Arial"/>
                <a:cs typeface="Arial"/>
                <a:sym typeface="Arial"/>
              </a:rPr>
              <a:t>-v</a:t>
            </a:r>
            <a:r>
              <a:rPr b="0" i="0" lang="en-US" u="none" strike="noStrike">
                <a:solidFill>
                  <a:srgbClr val="000000"/>
                </a:solidFill>
                <a:latin typeface="Arial"/>
                <a:ea typeface="Arial"/>
                <a:cs typeface="Arial"/>
                <a:sym typeface="Arial"/>
              </a:rPr>
              <a:t> '^#' /etc/login.defs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boom! Now we can see exactly what we wanted: settings actively used.</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Imagine how useful this would be in a very long file with hundreds of comments that make it hard to spot what you're looking for!</a:t>
            </a:r>
            <a:endParaRPr b="0"/>
          </a:p>
        </p:txBody>
      </p:sp>
      <p:sp>
        <p:nvSpPr>
          <p:cNvPr id="2898" name="Google Shape;2898;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6" name="Shape 2906"/>
        <p:cNvGrpSpPr/>
        <p:nvPr/>
      </p:nvGrpSpPr>
      <p:grpSpPr>
        <a:xfrm>
          <a:off x="0" y="0"/>
          <a:ext cx="0" cy="0"/>
          <a:chOff x="0" y="0"/>
          <a:chExt cx="0" cy="0"/>
        </a:xfrm>
      </p:grpSpPr>
      <p:sp>
        <p:nvSpPr>
          <p:cNvPr id="2907" name="Google Shape;2907;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8" name="Google Shape;2908;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And just to show another example, we could look for </a:t>
            </a:r>
            <a:r>
              <a:rPr b="1" i="0" lang="en-US" u="none" strike="noStrike">
                <a:solidFill>
                  <a:srgbClr val="000000"/>
                </a:solidFill>
                <a:latin typeface="Arial"/>
                <a:ea typeface="Arial"/>
                <a:cs typeface="Arial"/>
                <a:sym typeface="Arial"/>
              </a:rPr>
              <a:t>lines</a:t>
            </a:r>
            <a:r>
              <a:rPr b="0" i="0" lang="en-US" u="none" strike="noStrike">
                <a:solidFill>
                  <a:srgbClr val="000000"/>
                </a:solidFill>
                <a:latin typeface="Arial"/>
                <a:ea typeface="Arial"/>
                <a:cs typeface="Arial"/>
                <a:sym typeface="Arial"/>
              </a:rPr>
              <a:t> that start exactly with these four letters: PASS.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a:t>
            </a:r>
            <a:r>
              <a:rPr b="1" i="0" lang="en-US" u="none" strike="noStrike">
                <a:solidFill>
                  <a:srgbClr val="000000"/>
                </a:solidFill>
                <a:latin typeface="Arial"/>
                <a:ea typeface="Arial"/>
                <a:cs typeface="Arial"/>
                <a:sym typeface="Arial"/>
              </a:rPr>
              <a:t>^PASS</a:t>
            </a:r>
            <a:r>
              <a:rPr b="0" i="0" lang="en-US" u="none" strike="noStrike">
                <a:solidFill>
                  <a:srgbClr val="000000"/>
                </a:solidFill>
                <a:latin typeface="Arial"/>
                <a:ea typeface="Arial"/>
                <a:cs typeface="Arial"/>
                <a:sym typeface="Arial"/>
              </a:rPr>
              <a:t>' /etc/login.defs</a:t>
            </a:r>
            <a:endParaRPr b="0"/>
          </a:p>
        </p:txBody>
      </p:sp>
      <p:sp>
        <p:nvSpPr>
          <p:cNvPr id="2909" name="Google Shape;2909;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6" name="Google Shape;2916;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let's imagine a different scenario. We need to change a setting that is currently set to "7" days. Easy enough, we could look for a 7, right?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'7' /etc/login.defs</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this shows us some stuff we don't need.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However, we know that this file uses this syntax: VARIABLE NAME [space] VARIABLE VALUE. The variable value is last. Which means that if some variable is set to have a value of 7, this number will be the last character on the line.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tell our regex to look for a line that ends with "7", with this expression: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7$</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In grep, we'd use it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'7$' /etc/login.defs</a:t>
            </a:r>
            <a:endParaRPr b="0"/>
          </a:p>
          <a:p>
            <a:pPr indent="0" lvl="0" marL="0" rtl="0" algn="l">
              <a:spcBef>
                <a:spcPts val="0"/>
              </a:spcBef>
              <a:spcAft>
                <a:spcPts val="0"/>
              </a:spcAft>
              <a:buNone/>
            </a:pPr>
            <a:br>
              <a:rPr lang="en-US"/>
            </a:br>
            <a:br>
              <a:rPr lang="en-US"/>
            </a:br>
            <a:r>
              <a:rPr b="0" i="0" lang="en-US" u="none" strike="noStrike">
                <a:solidFill>
                  <a:srgbClr val="000000"/>
                </a:solidFill>
                <a:latin typeface="Arial"/>
                <a:ea typeface="Arial"/>
                <a:cs typeface="Arial"/>
                <a:sym typeface="Arial"/>
              </a:rPr>
              <a:t>Clean result!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Just like with ^, with $ we can look for lines that end with a sequence of characters. To look for all lines that end with the text "mail":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a:t>
            </a:r>
            <a:r>
              <a:rPr b="1" i="0" lang="en-US" u="none" strike="noStrike">
                <a:solidFill>
                  <a:srgbClr val="000000"/>
                </a:solidFill>
                <a:latin typeface="Arial"/>
                <a:ea typeface="Arial"/>
                <a:cs typeface="Arial"/>
                <a:sym typeface="Arial"/>
              </a:rPr>
              <a:t>mail$</a:t>
            </a:r>
            <a:r>
              <a:rPr b="0" i="0" lang="en-US" u="none" strike="noStrike">
                <a:solidFill>
                  <a:srgbClr val="000000"/>
                </a:solidFill>
                <a:latin typeface="Arial"/>
                <a:ea typeface="Arial"/>
                <a:cs typeface="Arial"/>
                <a:sym typeface="Arial"/>
              </a:rPr>
              <a:t>' /etc/login.defs</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Please take note how these operators are placed differently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mail</a:t>
            </a:r>
            <a:r>
              <a:rPr b="1"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PASS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you mix up their location you won't get any results, which can lead to confusion why your regex is not working. To easily remember their locations, think like this:</a:t>
            </a:r>
            <a:endParaRPr/>
          </a:p>
          <a:p>
            <a:pPr indent="0" lvl="0" marL="0" rtl="0" algn="l">
              <a:spcBef>
                <a:spcPts val="0"/>
              </a:spcBef>
              <a:spcAft>
                <a:spcPts val="0"/>
              </a:spcAft>
              <a:buNone/>
            </a:pPr>
            <a:r>
              <a:t/>
            </a:r>
            <a:endParaRPr b="0"/>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The "line </a:t>
            </a:r>
            <a:r>
              <a:rPr b="1" i="0" lang="en-US" u="none" strike="noStrike">
                <a:solidFill>
                  <a:srgbClr val="000000"/>
                </a:solidFill>
                <a:latin typeface="Arial"/>
                <a:ea typeface="Arial"/>
                <a:cs typeface="Arial"/>
                <a:sym typeface="Arial"/>
              </a:rPr>
              <a:t>begins</a:t>
            </a:r>
            <a:r>
              <a:rPr b="0" i="0" lang="en-US" u="none" strike="noStrike">
                <a:solidFill>
                  <a:srgbClr val="000000"/>
                </a:solidFill>
                <a:latin typeface="Arial"/>
                <a:ea typeface="Arial"/>
                <a:cs typeface="Arial"/>
                <a:sym typeface="Arial"/>
              </a:rPr>
              <a:t> with" operator,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should be placed at the </a:t>
            </a:r>
            <a:r>
              <a:rPr b="1" i="0" lang="en-US" u="none" strike="noStrike">
                <a:solidFill>
                  <a:srgbClr val="000000"/>
                </a:solidFill>
                <a:latin typeface="Arial"/>
                <a:ea typeface="Arial"/>
                <a:cs typeface="Arial"/>
                <a:sym typeface="Arial"/>
              </a:rPr>
              <a:t>beginning</a:t>
            </a:r>
            <a:r>
              <a:rPr b="0" i="0" lang="en-US" u="none" strike="noStrike">
                <a:solidFill>
                  <a:srgbClr val="000000"/>
                </a:solidFill>
                <a:latin typeface="Arial"/>
                <a:ea typeface="Arial"/>
                <a:cs typeface="Arial"/>
                <a:sym typeface="Arial"/>
              </a:rPr>
              <a:t> of my search pattern.</a:t>
            </a:r>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 "line </a:t>
            </a:r>
            <a:r>
              <a:rPr b="1" i="0" lang="en-US" u="none" strike="noStrike">
                <a:solidFill>
                  <a:srgbClr val="000000"/>
                </a:solidFill>
                <a:latin typeface="Arial"/>
                <a:ea typeface="Arial"/>
                <a:cs typeface="Arial"/>
                <a:sym typeface="Arial"/>
              </a:rPr>
              <a:t>ends</a:t>
            </a:r>
            <a:r>
              <a:rPr b="0" i="0" lang="en-US" u="none" strike="noStrike">
                <a:solidFill>
                  <a:srgbClr val="000000"/>
                </a:solidFill>
                <a:latin typeface="Arial"/>
                <a:ea typeface="Arial"/>
                <a:cs typeface="Arial"/>
                <a:sym typeface="Arial"/>
              </a:rPr>
              <a:t> with" operator,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goes at the end of my pattern.</a:t>
            </a:r>
            <a:endParaRPr b="0"/>
          </a:p>
        </p:txBody>
      </p:sp>
      <p:sp>
        <p:nvSpPr>
          <p:cNvPr id="2917" name="Google Shape;2917;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2" name="Google Shape;2932;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Anywhere you add a . in your expression, it will match any character in that spot. For example: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t will match cat, cut, cit, cot, and even c1t or c#t. But it won't match ct. There must be exactly one random character between c and t. With c..t there have to be two characters.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Example grep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'c.t'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We can see that even "exe</a:t>
            </a:r>
            <a:r>
              <a:rPr b="1" i="0" lang="en-US" u="none" strike="noStrike">
                <a:solidFill>
                  <a:srgbClr val="000000"/>
                </a:solidFill>
                <a:latin typeface="Arial"/>
                <a:ea typeface="Arial"/>
                <a:cs typeface="Arial"/>
                <a:sym typeface="Arial"/>
              </a:rPr>
              <a:t>cut</a:t>
            </a:r>
            <a:r>
              <a:rPr b="0" i="0" lang="en-US" u="none" strike="noStrike">
                <a:solidFill>
                  <a:srgbClr val="000000"/>
                </a:solidFill>
                <a:latin typeface="Arial"/>
                <a:ea typeface="Arial"/>
                <a:cs typeface="Arial"/>
                <a:sym typeface="Arial"/>
              </a:rPr>
              <a:t>e" is a match because that sequence fits inside that word</a:t>
            </a:r>
            <a:endParaRPr b="0"/>
          </a:p>
        </p:txBody>
      </p:sp>
      <p:sp>
        <p:nvSpPr>
          <p:cNvPr id="2933" name="Google Shape;2933;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2" name="Google Shape;2942;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 If we'd only want to match whole words with this and not parts of words, we can use grep's -w option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a:t>
            </a:r>
            <a:r>
              <a:rPr b="1" i="0" lang="en-US" u="none" strike="noStrike">
                <a:solidFill>
                  <a:srgbClr val="000000"/>
                </a:solidFill>
                <a:latin typeface="Arial"/>
                <a:ea typeface="Arial"/>
                <a:cs typeface="Arial"/>
                <a:sym typeface="Arial"/>
              </a:rPr>
              <a:t>-w</a:t>
            </a:r>
            <a:r>
              <a:rPr b="0" i="0" lang="en-US" u="none" strike="noStrike">
                <a:solidFill>
                  <a:srgbClr val="000000"/>
                </a:solidFill>
                <a:latin typeface="Arial"/>
                <a:ea typeface="Arial"/>
                <a:cs typeface="Arial"/>
                <a:sym typeface="Arial"/>
              </a:rPr>
              <a:t> -r 'c.t' /etc/</a:t>
            </a:r>
            <a:endParaRPr b="0"/>
          </a:p>
        </p:txBody>
      </p:sp>
      <p:sp>
        <p:nvSpPr>
          <p:cNvPr id="2943" name="Google Shape;2943;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0" name="Google Shape;2950;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And this brings us to an interesting problem. This . has a special meaning in regex. But what if we need to search for an actual . in our text?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won't work:</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 /etc/login.defs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as this regex will basically match each character, one by one.</a:t>
            </a:r>
            <a:endParaRPr b="0"/>
          </a:p>
        </p:txBody>
      </p:sp>
      <p:sp>
        <p:nvSpPr>
          <p:cNvPr id="2951" name="Google Shape;2951;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8" name="Google Shape;2958;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 solution, however, is simple. We look for a regular . by </a:t>
            </a:r>
            <a:r>
              <a:rPr b="1" i="0" lang="en-US" u="none" strike="noStrike">
                <a:solidFill>
                  <a:srgbClr val="000000"/>
                </a:solidFill>
                <a:latin typeface="Arial"/>
                <a:ea typeface="Arial"/>
                <a:cs typeface="Arial"/>
                <a:sym typeface="Arial"/>
              </a:rPr>
              <a:t>escaping</a:t>
            </a:r>
            <a:r>
              <a:rPr b="0" i="0" lang="en-US" u="none" strike="noStrike">
                <a:solidFill>
                  <a:srgbClr val="000000"/>
                </a:solidFill>
                <a:latin typeface="Arial"/>
                <a:ea typeface="Arial"/>
                <a:cs typeface="Arial"/>
                <a:sym typeface="Arial"/>
              </a:rPr>
              <a:t> this. Escaping is how we tell our regular expression "Hey, don't consider this . a </a:t>
            </a:r>
            <a:r>
              <a:rPr b="1" i="0" lang="en-US" u="none" strike="noStrike">
                <a:solidFill>
                  <a:srgbClr val="000000"/>
                </a:solidFill>
                <a:latin typeface="Arial"/>
                <a:ea typeface="Arial"/>
                <a:cs typeface="Arial"/>
                <a:sym typeface="Arial"/>
              </a:rPr>
              <a:t>match any</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one character</a:t>
            </a:r>
            <a:r>
              <a:rPr b="0" i="0" lang="en-US" u="none" strike="noStrike">
                <a:solidFill>
                  <a:srgbClr val="000000"/>
                </a:solidFill>
                <a:latin typeface="Arial"/>
                <a:ea typeface="Arial"/>
                <a:cs typeface="Arial"/>
                <a:sym typeface="Arial"/>
              </a:rPr>
              <a:t> operator. Instead, interpret it as a regular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escape some special character we just add a backslash \ before it. Instead of</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write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our grep command becomes: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 /etc/login.defs</a:t>
            </a:r>
            <a:endParaRPr b="0"/>
          </a:p>
        </p:txBody>
      </p:sp>
      <p:sp>
        <p:nvSpPr>
          <p:cNvPr id="2959" name="Google Shape;2959;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6" name="Google Shape;2966;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 expression like: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let*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will match le, let, lett, lettt, and so on, no matter how many "t"s at the end. Another way of saying this is that the * allows the previous element to:</a:t>
            </a:r>
            <a:endParaRPr b="0"/>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be omitted entirely</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appear once</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appear two or more times</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In a grep command, we'd use it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'let*'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The * operator can be paired up with other operators. For example, to look for something for sequences that begin with a /, have 0 or more characters and between, and end with another /, we could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Since . matches any ONE character and * says "previous element can exist 0, 1, 2 or many more times" we basically allow any sequence of characters to exist between / and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now use this in grep: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 /etc/</a:t>
            </a:r>
            <a:endParaRPr b="0"/>
          </a:p>
          <a:p>
            <a:pPr indent="0" lvl="0" marL="0" rtl="0" algn="l">
              <a:spcBef>
                <a:spcPts val="0"/>
              </a:spcBef>
              <a:spcAft>
                <a:spcPts val="0"/>
              </a:spcAft>
              <a:buNone/>
            </a:pPr>
            <a:br>
              <a:rPr lang="en-US"/>
            </a:br>
            <a:endParaRPr b="0"/>
          </a:p>
        </p:txBody>
      </p:sp>
      <p:sp>
        <p:nvSpPr>
          <p:cNvPr id="2967" name="Google Shape;2967;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9" name="Google Shape;2979;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 * operator can be paired up with other operators. For example, to look for something for sequences that begin with a /, have 0 or more characters and between, and end with another /, we could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Since . matches any ONE character and * says "previous element can exist 0, 1, 2 or many more times" we basically allow any sequence of characters to exist between / and /.</a:t>
            </a:r>
            <a:endParaRPr b="0"/>
          </a:p>
          <a:p>
            <a:pPr indent="0" lvl="0" marL="0" rtl="0" algn="l">
              <a:spcBef>
                <a:spcPts val="0"/>
              </a:spcBef>
              <a:spcAft>
                <a:spcPts val="0"/>
              </a:spcAft>
              <a:buNone/>
            </a:pPr>
            <a:br>
              <a:rPr lang="en-US"/>
            </a:br>
            <a:endParaRPr b="0"/>
          </a:p>
        </p:txBody>
      </p:sp>
      <p:sp>
        <p:nvSpPr>
          <p:cNvPr id="2980" name="Google Shape;2980;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8" name="Google Shape;2988;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Let's say we want to find all sequences of characters where 0 appears one or more times. We might be tempted to use:</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'0*' /etc/</a:t>
            </a:r>
            <a:endParaRPr b="0">
              <a:latin typeface="Arial"/>
              <a:ea typeface="Arial"/>
              <a:cs typeface="Arial"/>
              <a:sym typeface="Arial"/>
            </a:endParaRPr>
          </a:p>
          <a:p>
            <a:pPr indent="0" lvl="0" marL="0" rtl="0" algn="l">
              <a:spcBef>
                <a:spcPts val="0"/>
              </a:spcBef>
              <a:spcAft>
                <a:spcPts val="0"/>
              </a:spcAft>
              <a:buNone/>
            </a:pPr>
            <a:r>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this also matches lines that contain no zeroes at all. Why is that? Because * lets the previous character exist one or more times, but also ZERO times. It basically allows that element to be optional in our search. So, we need another operator that forces the element to exist </a:t>
            </a:r>
            <a:r>
              <a:rPr b="1" i="0" lang="en-US" u="none" strike="noStrike">
                <a:solidFill>
                  <a:srgbClr val="000000"/>
                </a:solidFill>
                <a:latin typeface="Arial"/>
                <a:ea typeface="Arial"/>
                <a:cs typeface="Arial"/>
                <a:sym typeface="Arial"/>
              </a:rPr>
              <a:t>at least</a:t>
            </a:r>
            <a:r>
              <a:rPr b="0" i="0" lang="en-US" u="none" strike="noStrike">
                <a:solidFill>
                  <a:srgbClr val="000000"/>
                </a:solidFill>
                <a:latin typeface="Arial"/>
                <a:ea typeface="Arial"/>
                <a:cs typeface="Arial"/>
                <a:sym typeface="Arial"/>
              </a:rPr>
              <a:t> one time, or many more. + does this:</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would find strings like:</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a:t>
            </a:r>
            <a:endParaRPr b="0">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00</a:t>
            </a:r>
            <a:endParaRPr b="0">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000</a:t>
            </a:r>
            <a:endParaRPr b="0">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0000</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so on</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might think we can write this in grep like this:</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'0+' /etc/</a:t>
            </a:r>
            <a:endParaRPr b="0">
              <a:latin typeface="Arial"/>
              <a:ea typeface="Arial"/>
              <a:cs typeface="Arial"/>
              <a:sym typeface="Arial"/>
            </a:endParaRPr>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But this doesn't look like the result we want. Our + works like a literal + instead of an operator. Why is this? By default, grep uses "basic regular expressions".</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Its manual page has this to say: "In basic regular expressions the meta-characters ?, +, {, |, (, and ) lose their special meaning; instead use the backslashed versions \?, \+, \{, \|, \(, and \)"</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That means, to use "+" as an operator here, we have to add a \ before it, make it "\+". Our command becomes:</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'0\+' /etc/</a:t>
            </a:r>
            <a:endParaRPr b="0">
              <a:latin typeface="Arial"/>
              <a:ea typeface="Arial"/>
              <a:cs typeface="Arial"/>
              <a:sym typeface="Arial"/>
            </a:endParaRPr>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But this can become confusing really fast. We saw we already use something like \. to turn the . operator into a regular </a:t>
            </a:r>
            <a:r>
              <a:rPr b="0" i="0" lang="en-US" u="sng">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Now we use \ to turn a regular + into the + operator. It will be hard to keep track of what to </a:t>
            </a:r>
            <a:r>
              <a:rPr lang="en-US">
                <a:solidFill>
                  <a:srgbClr val="000000"/>
                </a:solidFill>
                <a:latin typeface="Arial"/>
                <a:ea typeface="Arial"/>
                <a:cs typeface="Arial"/>
                <a:sym typeface="Arial"/>
              </a:rPr>
              <a:t>prepend with a </a:t>
            </a:r>
            <a:r>
              <a:rPr b="0" i="0" lang="en-US" u="none" strike="noStrike">
                <a:solidFill>
                  <a:srgbClr val="000000"/>
                </a:solidFill>
                <a:latin typeface="Arial"/>
                <a:ea typeface="Arial"/>
                <a:cs typeface="Arial"/>
                <a:sym typeface="Arial"/>
              </a:rPr>
              <a:t>backslash and what not to. So we can go the easier route, use "extended regex" instead, which doesn't require us to backslash ?, +, {, |, (, and ).</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use extended regex by adding the -E option to grep</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-E -r '0+' /etc/</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even easier, we use the equivalent egrep command. Using "egrep" is the same as typing "grep -E".</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 /etc/</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you can make it a habit to always use egrep instead of grep, to avoid mistakes where you forgot to backslash one of the regex operators.</a:t>
            </a:r>
            <a:endParaRPr b="0">
              <a:latin typeface="Arial"/>
              <a:ea typeface="Arial"/>
              <a:cs typeface="Arial"/>
              <a:sym typeface="Arial"/>
            </a:endParaRPr>
          </a:p>
          <a:p>
            <a:pPr indent="0" lvl="0" marL="0" rtl="0" algn="l">
              <a:spcBef>
                <a:spcPts val="0"/>
              </a:spcBef>
              <a:spcAft>
                <a:spcPts val="0"/>
              </a:spcAft>
              <a:buNone/>
            </a:pPr>
            <a:br>
              <a:rPr lang="en-US"/>
            </a:br>
            <a:endParaRPr b="0"/>
          </a:p>
        </p:txBody>
      </p:sp>
      <p:sp>
        <p:nvSpPr>
          <p:cNvPr id="2989" name="Google Shape;2989;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After a Linux machine has booted, if you press CTRL+ALT+F2 on the keyboard, you'll see a </a:t>
            </a:r>
            <a:r>
              <a:rPr b="1" i="0" lang="en-US" u="none" strike="noStrike">
                <a:solidFill>
                  <a:srgbClr val="000000"/>
                </a:solidFill>
                <a:latin typeface="Arial"/>
                <a:ea typeface="Arial"/>
                <a:cs typeface="Arial"/>
                <a:sym typeface="Arial"/>
              </a:rPr>
              <a:t>virtual terminal</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vt2</a:t>
            </a:r>
            <a:r>
              <a:rPr b="0" i="0" lang="en-US" u="none" strike="noStrike">
                <a:solidFill>
                  <a:srgbClr val="000000"/>
                </a:solidFill>
                <a:latin typeface="Arial"/>
                <a:ea typeface="Arial"/>
                <a:cs typeface="Arial"/>
                <a:sym typeface="Arial"/>
              </a:rPr>
              <a:t>).</a:t>
            </a:r>
            <a:endParaRPr/>
          </a:p>
        </p:txBody>
      </p:sp>
      <p:sp>
        <p:nvSpPr>
          <p:cNvPr id="762" name="Google Shape;76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6" name="Google Shape;2996;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Let's say we want to find all sequences of characters where 0 appears one or more times. We might be tempted to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'0*' /etc/</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this also matches lines that contain no zeroes at all. Why is that? Because * lets the previous character exist one or more times, but also ZERO times. It basically allows that element to be optional in our search. So, we need another operator that forces the element to exist </a:t>
            </a:r>
            <a:r>
              <a:rPr b="1" i="0" lang="en-US" u="none" strike="noStrike">
                <a:solidFill>
                  <a:srgbClr val="000000"/>
                </a:solidFill>
                <a:latin typeface="Arial"/>
                <a:ea typeface="Arial"/>
                <a:cs typeface="Arial"/>
                <a:sym typeface="Arial"/>
              </a:rPr>
              <a:t>at least</a:t>
            </a:r>
            <a:r>
              <a:rPr b="0" i="0" lang="en-US" u="none" strike="noStrike">
                <a:solidFill>
                  <a:srgbClr val="000000"/>
                </a:solidFill>
                <a:latin typeface="Arial"/>
                <a:ea typeface="Arial"/>
                <a:cs typeface="Arial"/>
                <a:sym typeface="Arial"/>
              </a:rPr>
              <a:t> one time, or many more. + does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would find strings like: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00</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000</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0000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so 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might think we can write this in grep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'0+'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But this doesn't look like the result we want. Our + works like a literal + instead of an operator. Why is this? By default, grep uses "basic regular expressions".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Its manual page has this to say: "In basic regular expressions the meta-characters ?, +, {, |, (, and ) lose their special meaning; instead use the backslashed versions \?, \+, \{, \|, \(, and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That means, to use "+" as an operator here, we have to add a \ before it, make it "\+". Our command becomes: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'0\+'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But this can become confusing really fast. We saw we already use something like \. to turn the . operator into a regular </a:t>
            </a:r>
            <a:r>
              <a:rPr b="0" i="0" lang="en-US" u="sng">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Now we use \ to turn a regular + into the + operator. It will be hard to keep track of what to backslash and what not to. So we can go the easier route, use "extended regex" instead, which doesn't require us to backslash ?, +, {, |, (, and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use extended regex by adding the -E option to grep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-E -r '0+'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even easier, we use the equivalent egrep command. Using "egrep" is the same as typing "grep -E".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you can make it a habit to always use egrep instead of grep, to avoid mistakes where you forgot to backslash one of the regex operators.</a:t>
            </a:r>
            <a:endParaRPr b="0"/>
          </a:p>
          <a:p>
            <a:pPr indent="0" lvl="0" marL="0" rtl="0" algn="l">
              <a:spcBef>
                <a:spcPts val="0"/>
              </a:spcBef>
              <a:spcAft>
                <a:spcPts val="0"/>
              </a:spcAft>
              <a:buNone/>
            </a:pPr>
            <a:br>
              <a:rPr lang="en-US" sz="4000"/>
            </a:br>
            <a:endParaRPr b="0" sz="2800"/>
          </a:p>
        </p:txBody>
      </p:sp>
      <p:sp>
        <p:nvSpPr>
          <p:cNvPr id="2997" name="Google Shape;2997;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6" name="Google Shape;3006;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would find strings like: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00</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000</a:t>
            </a:r>
            <a:endParaRPr b="0"/>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and so 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might think we can write this in grep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'0+'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But this doesn't look like the result we want. Our + works like a literal + instead of an operator. Why is this? By default, grep uses "basic regular expressions".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Its manual page has this to say: "In basic regular expressions the meta-characters ?, +, {, |, (, and ) lose their special meaning; instead use the backslashed versions \?, \+, \{, \|, \(, and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That means, to use "+" as an operator here, we have to add a \ before it, make it "\+". Our command becomes: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'0\+'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But this can become confusing really fast. We saw we already use something like \. to turn the . operator into a regular </a:t>
            </a:r>
            <a:r>
              <a:rPr b="0" i="0" lang="en-US" u="sng">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Now we use \ to turn a regular + into the + operator. It will be hard to keep track of what to backslash and what not to. So we can go the easier route, use "extended regex" instead, which doesn't require us to backslash ?, +, {, |, (, and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use extended regex by adding the -E option to grep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-E -r '0+'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even easier, we use the equivalent egrep command. Using "egrep" is the same as typing "grep -E".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you can make it a habit to always use egrep instead of grep, to avoid mistakes where you forgot to backslash one of the regex operators.</a:t>
            </a:r>
            <a:endParaRPr b="0"/>
          </a:p>
          <a:p>
            <a:pPr indent="0" lvl="0" marL="0" rtl="0" algn="l">
              <a:spcBef>
                <a:spcPts val="0"/>
              </a:spcBef>
              <a:spcAft>
                <a:spcPts val="0"/>
              </a:spcAft>
              <a:buNone/>
            </a:pPr>
            <a:br>
              <a:rPr lang="en-US"/>
            </a:br>
            <a:endParaRPr b="0"/>
          </a:p>
        </p:txBody>
      </p:sp>
      <p:sp>
        <p:nvSpPr>
          <p:cNvPr id="3007" name="Google Shape;3007;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1" name="Google Shape;3021;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That means, to use "+" as an operator here, we have to add a \ before it, make it "\+". Our command becomes: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'0\+'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But this can become confusing fast. We saw we already use something like \. to turn the . operator into a regular </a:t>
            </a:r>
            <a:r>
              <a:rPr b="0" i="0" lang="en-US" u="sng">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Now we use \ to turn a regular + into the + operator. It will be hard to keep track of what to backslash and what not to. So, we can go the easier route, use "extended regex" instead, which doesn't require us to backslash ?, +, {, |, (, and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use extended regex by adding the -E option to grep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-E -r '0+'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even easier, we use the equivalent egrep command. Using "egrep" is the same as typing "grep -E".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you can make it a habit to always use egrep instead of grep, to avoid mistakes where you forgot to backslash one of the regex operators.</a:t>
            </a:r>
            <a:endParaRPr b="0"/>
          </a:p>
          <a:p>
            <a:pPr indent="0" lvl="0" marL="0" rtl="0" algn="l">
              <a:spcBef>
                <a:spcPts val="0"/>
              </a:spcBef>
              <a:spcAft>
                <a:spcPts val="0"/>
              </a:spcAft>
              <a:buNone/>
            </a:pPr>
            <a:br>
              <a:rPr lang="en-US"/>
            </a:br>
            <a:endParaRPr b="0"/>
          </a:p>
        </p:txBody>
      </p:sp>
      <p:sp>
        <p:nvSpPr>
          <p:cNvPr id="3022" name="Google Shape;3022;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9" name="Google Shape;3029;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saw we already use something like \. to turn the . operator into a regular </a:t>
            </a:r>
            <a:r>
              <a:rPr b="0" i="0" lang="en-US" u="sng">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Now we use \ to turn a regular + into the + operator. It will be hard to keep track of what to backslash and what not to. So, we can go the easier route, use "extended regex" instead, which doesn't require us to backslash ?, +, {, |, (, and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use extended regex by adding the -E option to grep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-E -r '0+'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even easier, we use the equivalent egrep command. Using "egrep" is the same as typing "grep -E".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you can make it a habit to always use egrep instead of grep, to avoid mistakes where you forgot to backslash one of the regex operators.</a:t>
            </a:r>
            <a:endParaRPr b="0"/>
          </a:p>
          <a:p>
            <a:pPr indent="0" lvl="0" marL="0" rtl="0" algn="l">
              <a:spcBef>
                <a:spcPts val="0"/>
              </a:spcBef>
              <a:spcAft>
                <a:spcPts val="0"/>
              </a:spcAft>
              <a:buNone/>
            </a:pPr>
            <a:br>
              <a:rPr lang="en-US"/>
            </a:br>
            <a:endParaRPr b="0"/>
          </a:p>
        </p:txBody>
      </p:sp>
      <p:sp>
        <p:nvSpPr>
          <p:cNvPr id="3030" name="Google Shape;3030;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7" name="Shape 3037"/>
        <p:cNvGrpSpPr/>
        <p:nvPr/>
      </p:nvGrpSpPr>
      <p:grpSpPr>
        <a:xfrm>
          <a:off x="0" y="0"/>
          <a:ext cx="0" cy="0"/>
          <a:chOff x="0" y="0"/>
          <a:chExt cx="0" cy="0"/>
        </a:xfrm>
      </p:grpSpPr>
      <p:sp>
        <p:nvSpPr>
          <p:cNvPr id="3038" name="Google Shape;3038;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9" name="Google Shape;3039;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find all strings that contain </a:t>
            </a:r>
            <a:r>
              <a:rPr b="1" i="0" lang="en-US" u="none" strike="noStrike">
                <a:solidFill>
                  <a:srgbClr val="000000"/>
                </a:solidFill>
                <a:latin typeface="Arial"/>
                <a:ea typeface="Arial"/>
                <a:cs typeface="Arial"/>
                <a:sym typeface="Arial"/>
              </a:rPr>
              <a:t>at least 3</a:t>
            </a:r>
            <a:r>
              <a:rPr b="0" i="0" lang="en-US" u="none" strike="noStrike">
                <a:solidFill>
                  <a:srgbClr val="000000"/>
                </a:solidFill>
                <a:latin typeface="Arial"/>
                <a:ea typeface="Arial"/>
                <a:cs typeface="Arial"/>
                <a:sym typeface="Arial"/>
              </a:rPr>
              <a:t> zeros: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'0{3,}'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find all strings that contain "1" followed by </a:t>
            </a:r>
            <a:r>
              <a:rPr b="1" i="0" lang="en-US" u="none" strike="noStrike">
                <a:solidFill>
                  <a:srgbClr val="000000"/>
                </a:solidFill>
                <a:latin typeface="Arial"/>
                <a:ea typeface="Arial"/>
                <a:cs typeface="Arial"/>
                <a:sym typeface="Arial"/>
              </a:rPr>
              <a:t>at most</a:t>
            </a:r>
            <a:r>
              <a:rPr b="0" i="0" lang="en-US" u="none" strike="noStrike">
                <a:solidFill>
                  <a:srgbClr val="000000"/>
                </a:solidFill>
                <a:latin typeface="Arial"/>
                <a:ea typeface="Arial"/>
                <a:cs typeface="Arial"/>
                <a:sym typeface="Arial"/>
              </a:rPr>
              <a:t> 3 zeroes: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10{,3}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'10{,3}'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to find all strings that contain </a:t>
            </a:r>
            <a:r>
              <a:rPr b="1" i="0" lang="en-US" u="none" strike="noStrike">
                <a:solidFill>
                  <a:srgbClr val="000000"/>
                </a:solidFill>
                <a:latin typeface="Arial"/>
                <a:ea typeface="Arial"/>
                <a:cs typeface="Arial"/>
                <a:sym typeface="Arial"/>
              </a:rPr>
              <a:t>exactly</a:t>
            </a:r>
            <a:r>
              <a:rPr b="0" i="0" lang="en-US" u="none" strike="noStrike">
                <a:solidFill>
                  <a:srgbClr val="000000"/>
                </a:solidFill>
                <a:latin typeface="Arial"/>
                <a:ea typeface="Arial"/>
                <a:cs typeface="Arial"/>
                <a:sym typeface="Arial"/>
              </a:rPr>
              <a:t> three zeroes: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'0{3}' /etc/</a:t>
            </a:r>
            <a:endParaRPr b="0"/>
          </a:p>
          <a:p>
            <a:pPr indent="0" lvl="0" marL="0" rtl="0" algn="l">
              <a:spcBef>
                <a:spcPts val="0"/>
              </a:spcBef>
              <a:spcAft>
                <a:spcPts val="0"/>
              </a:spcAft>
              <a:buNone/>
            </a:pPr>
            <a:br>
              <a:rPr lang="en-US"/>
            </a:br>
            <a:endParaRPr b="0"/>
          </a:p>
        </p:txBody>
      </p:sp>
      <p:sp>
        <p:nvSpPr>
          <p:cNvPr id="3040" name="Google Shape;3040;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7" name="Google Shape;3047;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find all strings that contain "1" followed by </a:t>
            </a:r>
            <a:r>
              <a:rPr b="1" i="0" lang="en-US" u="none" strike="noStrike">
                <a:solidFill>
                  <a:srgbClr val="000000"/>
                </a:solidFill>
                <a:latin typeface="Arial"/>
                <a:ea typeface="Arial"/>
                <a:cs typeface="Arial"/>
                <a:sym typeface="Arial"/>
              </a:rPr>
              <a:t>at most</a:t>
            </a:r>
            <a:r>
              <a:rPr b="0" i="0" lang="en-US" u="none" strike="noStrike">
                <a:solidFill>
                  <a:srgbClr val="000000"/>
                </a:solidFill>
                <a:latin typeface="Arial"/>
                <a:ea typeface="Arial"/>
                <a:cs typeface="Arial"/>
                <a:sym typeface="Arial"/>
              </a:rPr>
              <a:t> 3 zeroes: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10{,3}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'10{,3}' /etc/</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Note: This will also match 1s followed by no zeroes.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to find all strings that contain </a:t>
            </a:r>
            <a:r>
              <a:rPr b="1" i="0" lang="en-US" u="none" strike="noStrike">
                <a:solidFill>
                  <a:srgbClr val="000000"/>
                </a:solidFill>
                <a:latin typeface="Arial"/>
                <a:ea typeface="Arial"/>
                <a:cs typeface="Arial"/>
                <a:sym typeface="Arial"/>
              </a:rPr>
              <a:t>exactly</a:t>
            </a:r>
            <a:r>
              <a:rPr b="0" i="0" lang="en-US" u="none" strike="noStrike">
                <a:solidFill>
                  <a:srgbClr val="000000"/>
                </a:solidFill>
                <a:latin typeface="Arial"/>
                <a:ea typeface="Arial"/>
                <a:cs typeface="Arial"/>
                <a:sym typeface="Arial"/>
              </a:rPr>
              <a:t> three zeroes: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'0{3}' /etc/</a:t>
            </a:r>
            <a:endParaRPr b="0"/>
          </a:p>
          <a:p>
            <a:pPr indent="0" lvl="0" marL="0" rtl="0" algn="l">
              <a:spcBef>
                <a:spcPts val="0"/>
              </a:spcBef>
              <a:spcAft>
                <a:spcPts val="0"/>
              </a:spcAft>
              <a:buNone/>
            </a:pPr>
            <a:br>
              <a:rPr lang="en-US"/>
            </a:br>
            <a:endParaRPr b="0"/>
          </a:p>
        </p:txBody>
      </p:sp>
      <p:sp>
        <p:nvSpPr>
          <p:cNvPr id="3048" name="Google Shape;3048;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5" name="Google Shape;3055;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And to find all strings that contain </a:t>
            </a:r>
            <a:r>
              <a:rPr b="1" i="0" lang="en-US" u="none" strike="noStrike">
                <a:solidFill>
                  <a:srgbClr val="000000"/>
                </a:solidFill>
                <a:latin typeface="Arial"/>
                <a:ea typeface="Arial"/>
                <a:cs typeface="Arial"/>
                <a:sym typeface="Arial"/>
              </a:rPr>
              <a:t>exactly</a:t>
            </a:r>
            <a:r>
              <a:rPr b="0" i="0" lang="en-US" u="none" strike="noStrike">
                <a:solidFill>
                  <a:srgbClr val="000000"/>
                </a:solidFill>
                <a:latin typeface="Arial"/>
                <a:ea typeface="Arial"/>
                <a:cs typeface="Arial"/>
                <a:sym typeface="Arial"/>
              </a:rPr>
              <a:t> three zeroes: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'0{3}' /etc/</a:t>
            </a:r>
            <a:endParaRPr b="0"/>
          </a:p>
          <a:p>
            <a:pPr indent="0" lvl="0" marL="0" rtl="0" algn="l">
              <a:spcBef>
                <a:spcPts val="0"/>
              </a:spcBef>
              <a:spcAft>
                <a:spcPts val="0"/>
              </a:spcAft>
              <a:buNone/>
            </a:pPr>
            <a:br>
              <a:rPr lang="en-US"/>
            </a:br>
            <a:endParaRPr b="0"/>
          </a:p>
        </p:txBody>
      </p:sp>
      <p:sp>
        <p:nvSpPr>
          <p:cNvPr id="3056" name="Google Shape;3056;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3" name="Google Shape;3063;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 will let the previous element exist precisely 0 or 1 times. This basically makes it optional: it can exist once, or not at all.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Let's say we're trying to find all text that says "disable</a:t>
            </a:r>
            <a:r>
              <a:rPr b="1" i="0" lang="en-US" u="none" strike="noStrike">
                <a:solidFill>
                  <a:srgbClr val="000000"/>
                </a:solidFill>
                <a:latin typeface="Arial"/>
                <a:ea typeface="Arial"/>
                <a:cs typeface="Arial"/>
                <a:sym typeface="Arial"/>
              </a:rPr>
              <a:t>d</a:t>
            </a:r>
            <a:r>
              <a:rPr b="0" i="0" lang="en-US" u="none" strike="noStrike">
                <a:solidFill>
                  <a:srgbClr val="000000"/>
                </a:solidFill>
                <a:latin typeface="Arial"/>
                <a:ea typeface="Arial"/>
                <a:cs typeface="Arial"/>
                <a:sym typeface="Arial"/>
              </a:rPr>
              <a:t>" or "disable". This means the last "d" is optional, so we can write an expression like: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disabled?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use in grep: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'disabled?' /etc/</a:t>
            </a:r>
            <a:endParaRPr b="0"/>
          </a:p>
          <a:p>
            <a:pPr indent="0" lvl="0" marL="0" rtl="0" algn="l">
              <a:spcBef>
                <a:spcPts val="0"/>
              </a:spcBef>
              <a:spcAft>
                <a:spcPts val="0"/>
              </a:spcAft>
              <a:buNone/>
            </a:pPr>
            <a:br>
              <a:rPr lang="en-US"/>
            </a:br>
            <a:r>
              <a:rPr lang="en-US"/>
              <a:t>Note that this also matches the word “disables.” This is a case where the letter “d” did not come at the end, and “disable” still matches.</a:t>
            </a:r>
            <a:endParaRPr b="0"/>
          </a:p>
        </p:txBody>
      </p:sp>
      <p:sp>
        <p:nvSpPr>
          <p:cNvPr id="3064" name="Google Shape;3064;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2" name="Google Shape;3072;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In an expression like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0{min,max}</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find a match, zero has to exist at least </a:t>
            </a:r>
            <a:r>
              <a:rPr b="1" i="0" lang="en-US" u="none" strike="noStrike">
                <a:solidFill>
                  <a:srgbClr val="000000"/>
                </a:solidFill>
                <a:latin typeface="Arial"/>
                <a:ea typeface="Arial"/>
                <a:cs typeface="Arial"/>
                <a:sym typeface="Arial"/>
              </a:rPr>
              <a:t>min</a:t>
            </a:r>
            <a:r>
              <a:rPr b="0" i="0" lang="en-US" u="none" strike="noStrike">
                <a:solidFill>
                  <a:srgbClr val="000000"/>
                </a:solidFill>
                <a:latin typeface="Arial"/>
                <a:ea typeface="Arial"/>
                <a:cs typeface="Arial"/>
                <a:sym typeface="Arial"/>
              </a:rPr>
              <a:t> times and at most </a:t>
            </a:r>
            <a:r>
              <a:rPr b="1" i="0" lang="en-US" u="none" strike="noStrike">
                <a:solidFill>
                  <a:srgbClr val="000000"/>
                </a:solidFill>
                <a:latin typeface="Arial"/>
                <a:ea typeface="Arial"/>
                <a:cs typeface="Arial"/>
                <a:sym typeface="Arial"/>
              </a:rPr>
              <a:t>max</a:t>
            </a:r>
            <a:r>
              <a:rPr b="0" i="0" lang="en-US" u="none" strike="noStrike">
                <a:solidFill>
                  <a:srgbClr val="000000"/>
                </a:solidFill>
                <a:latin typeface="Arial"/>
                <a:ea typeface="Arial"/>
                <a:cs typeface="Arial"/>
                <a:sym typeface="Arial"/>
              </a:rPr>
              <a:t> times.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find all strings that contain 3, 4 or 5 zeroes: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0{3,5}</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'0{3,5}'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To find all strings that contain </a:t>
            </a:r>
            <a:r>
              <a:rPr b="1" i="0" lang="en-US" u="none" strike="noStrike">
                <a:solidFill>
                  <a:srgbClr val="000000"/>
                </a:solidFill>
                <a:latin typeface="Arial"/>
                <a:ea typeface="Arial"/>
                <a:cs typeface="Arial"/>
                <a:sym typeface="Arial"/>
              </a:rPr>
              <a:t>at least 3</a:t>
            </a:r>
            <a:r>
              <a:rPr b="0" i="0" lang="en-US" u="none" strike="noStrike">
                <a:solidFill>
                  <a:srgbClr val="000000"/>
                </a:solidFill>
                <a:latin typeface="Arial"/>
                <a:ea typeface="Arial"/>
                <a:cs typeface="Arial"/>
                <a:sym typeface="Arial"/>
              </a:rPr>
              <a:t> zeros: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'0{3,}'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find all strings that contain "1" followed by </a:t>
            </a:r>
            <a:r>
              <a:rPr b="1" i="0" lang="en-US" u="none" strike="noStrike">
                <a:solidFill>
                  <a:srgbClr val="000000"/>
                </a:solidFill>
                <a:latin typeface="Arial"/>
                <a:ea typeface="Arial"/>
                <a:cs typeface="Arial"/>
                <a:sym typeface="Arial"/>
              </a:rPr>
              <a:t>at most</a:t>
            </a:r>
            <a:r>
              <a:rPr b="0" i="0" lang="en-US" u="none" strike="noStrike">
                <a:solidFill>
                  <a:srgbClr val="000000"/>
                </a:solidFill>
                <a:latin typeface="Arial"/>
                <a:ea typeface="Arial"/>
                <a:cs typeface="Arial"/>
                <a:sym typeface="Arial"/>
              </a:rPr>
              <a:t> 3 zeroes: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10{,3}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'10{,3}'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to find all strings that contain </a:t>
            </a:r>
            <a:r>
              <a:rPr b="1" i="0" lang="en-US" u="none" strike="noStrike">
                <a:solidFill>
                  <a:srgbClr val="000000"/>
                </a:solidFill>
                <a:latin typeface="Arial"/>
                <a:ea typeface="Arial"/>
                <a:cs typeface="Arial"/>
                <a:sym typeface="Arial"/>
              </a:rPr>
              <a:t>exactly</a:t>
            </a:r>
            <a:r>
              <a:rPr b="0" i="0" lang="en-US" u="none" strike="noStrike">
                <a:solidFill>
                  <a:srgbClr val="000000"/>
                </a:solidFill>
                <a:latin typeface="Arial"/>
                <a:ea typeface="Arial"/>
                <a:cs typeface="Arial"/>
                <a:sym typeface="Arial"/>
              </a:rPr>
              <a:t> three zeroes: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'0{3}' /etc/</a:t>
            </a:r>
            <a:endParaRPr b="0"/>
          </a:p>
          <a:p>
            <a:pPr indent="0" lvl="0" marL="0" rtl="0" algn="l">
              <a:spcBef>
                <a:spcPts val="0"/>
              </a:spcBef>
              <a:spcAft>
                <a:spcPts val="0"/>
              </a:spcAft>
              <a:buNone/>
            </a:pPr>
            <a:br>
              <a:rPr lang="en-US"/>
            </a:br>
            <a:endParaRPr b="0"/>
          </a:p>
        </p:txBody>
      </p:sp>
      <p:sp>
        <p:nvSpPr>
          <p:cNvPr id="3073" name="Google Shape;3073;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1" name="Google Shape;3081;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we'd want to match "enabled" or "disabled", we could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enabled|disabled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this basically matches what it finds on its left side or its right side.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'enabled|disabled' /etc/</a:t>
            </a:r>
            <a:endParaRPr b="0"/>
          </a:p>
        </p:txBody>
      </p:sp>
      <p:sp>
        <p:nvSpPr>
          <p:cNvPr id="3082" name="Google Shape;3082;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you have Linux installed on your desktop, with a graphical user interface, when you want to type commands you open a </a:t>
            </a:r>
            <a:r>
              <a:rPr b="1" i="0" lang="en-US" u="none" strike="noStrike">
                <a:solidFill>
                  <a:srgbClr val="000000"/>
                </a:solidFill>
                <a:latin typeface="Arial"/>
                <a:ea typeface="Arial"/>
                <a:cs typeface="Arial"/>
                <a:sym typeface="Arial"/>
              </a:rPr>
              <a:t>terminal emulator</a:t>
            </a:r>
            <a:r>
              <a:rPr b="0" i="0" lang="en-US" u="none" strike="noStrike">
                <a:solidFill>
                  <a:srgbClr val="000000"/>
                </a:solidFill>
                <a:latin typeface="Arial"/>
                <a:ea typeface="Arial"/>
                <a:cs typeface="Arial"/>
                <a:sym typeface="Arial"/>
              </a:rPr>
              <a:t>.</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Let's move back to logins. In practice, most often you'll log in to remote Linux systems. But let's start with the less common scenarios.</a:t>
            </a:r>
            <a:endParaRPr/>
          </a:p>
        </p:txBody>
      </p:sp>
      <p:sp>
        <p:nvSpPr>
          <p:cNvPr id="775" name="Google Shape;77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9" name="Google Shape;3089;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And we could combine this with our previous trick (make last "d" letter optional), to also find variations like enable/enabled, disable/disabled: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'enabled?|disabled?' /etc/</a:t>
            </a:r>
            <a:endParaRPr b="0"/>
          </a:p>
        </p:txBody>
      </p:sp>
      <p:sp>
        <p:nvSpPr>
          <p:cNvPr id="3090" name="Google Shape;3090;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7" name="Google Shape;3097;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it's time to see how we can put all this knowledge to use and combine multiple regex operators to fine-tune our searches.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But first, let's learn about ranges and sets. A range is specified in the form of:</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[a-z] - this will match any </a:t>
            </a:r>
            <a:r>
              <a:rPr b="1" i="0" lang="en-US" u="none" strike="noStrike">
                <a:solidFill>
                  <a:srgbClr val="000000"/>
                </a:solidFill>
                <a:latin typeface="Arial"/>
                <a:ea typeface="Arial"/>
                <a:cs typeface="Arial"/>
                <a:sym typeface="Arial"/>
              </a:rPr>
              <a:t>one</a:t>
            </a:r>
            <a:r>
              <a:rPr b="0" i="0" lang="en-US" u="none" strike="noStrike">
                <a:solidFill>
                  <a:srgbClr val="000000"/>
                </a:solidFill>
                <a:latin typeface="Arial"/>
                <a:ea typeface="Arial"/>
                <a:cs typeface="Arial"/>
                <a:sym typeface="Arial"/>
              </a:rPr>
              <a:t> lowercase letter, from a,b,c,d,e… to z</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[0-9] - will match any </a:t>
            </a:r>
            <a:r>
              <a:rPr b="1" i="0" lang="en-US" u="none" strike="noStrike">
                <a:solidFill>
                  <a:srgbClr val="000000"/>
                </a:solidFill>
                <a:latin typeface="Arial"/>
                <a:ea typeface="Arial"/>
                <a:cs typeface="Arial"/>
                <a:sym typeface="Arial"/>
              </a:rPr>
              <a:t>one </a:t>
            </a:r>
            <a:r>
              <a:rPr b="0" i="0" lang="en-US" u="none" strike="noStrike">
                <a:solidFill>
                  <a:srgbClr val="000000"/>
                </a:solidFill>
                <a:latin typeface="Arial"/>
                <a:ea typeface="Arial"/>
                <a:cs typeface="Arial"/>
                <a:sym typeface="Arial"/>
              </a:rPr>
              <a:t>digit from 0,1,2… to 9</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 set is specified in this form:</a:t>
            </a:r>
            <a:endParaRPr b="0"/>
          </a:p>
          <a:p>
            <a:pPr indent="0" lvl="0" marL="0" rtl="0" algn="l">
              <a:spcBef>
                <a:spcPts val="0"/>
              </a:spcBef>
              <a:spcAft>
                <a:spcPts val="0"/>
              </a:spcAft>
              <a:buNone/>
            </a:pPr>
            <a:br>
              <a:rPr b="0" lang="en-US" sz="2800"/>
            </a:br>
            <a:r>
              <a:rPr b="0" i="0" lang="en-US" u="none" strike="noStrike">
                <a:solidFill>
                  <a:srgbClr val="000000"/>
                </a:solidFill>
                <a:latin typeface="Arial"/>
                <a:ea typeface="Arial"/>
                <a:cs typeface="Arial"/>
                <a:sym typeface="Arial"/>
              </a:rPr>
              <a:t>[abz954] will match any </a:t>
            </a:r>
            <a:r>
              <a:rPr b="1" i="0" lang="en-US" u="none" strike="noStrike">
                <a:solidFill>
                  <a:srgbClr val="000000"/>
                </a:solidFill>
                <a:latin typeface="Arial"/>
                <a:ea typeface="Arial"/>
                <a:cs typeface="Arial"/>
                <a:sym typeface="Arial"/>
              </a:rPr>
              <a:t>one</a:t>
            </a:r>
            <a:r>
              <a:rPr b="0" i="0" lang="en-US" u="none" strike="noStrike">
                <a:solidFill>
                  <a:srgbClr val="000000"/>
                </a:solidFill>
                <a:latin typeface="Arial"/>
                <a:ea typeface="Arial"/>
                <a:cs typeface="Arial"/>
                <a:sym typeface="Arial"/>
              </a:rPr>
              <a:t> character within, a, b, z, 9, 5 or 4</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to find all strings that contain the text cat or cut, we'd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c[au]t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'c[au]t' /etc/'</a:t>
            </a:r>
            <a:endParaRPr b="0"/>
          </a:p>
        </p:txBody>
      </p:sp>
      <p:sp>
        <p:nvSpPr>
          <p:cNvPr id="3098" name="Google Shape;3098;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8" name="Google Shape;3108;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With ranges and sets we can make our searches both wide, and specific, even at the same time. For example, let's ask ourselves: how would we find all special device files which have names like /dev/sda1 or similar? We could think like this: find all strings that contain "/dev/" followed by any random characters: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/dev/.*</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t>
            </a:r>
            <a:r>
              <a:rPr b="1" i="0" lang="en-US" u="sng">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/etc</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this matches weird stuff.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is "greedy" matching way too many things after it captures what we're looking for. So, we can make our search wide enough to catch all /dev devices, but specific enough to only capture the parts we need. We do this with ranges.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say: "after /dev/ match any number (*) of lowercase letters, from a to z.</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/dev/</a:t>
            </a:r>
            <a:r>
              <a:rPr b="1" i="0" lang="en-US" u="none" strike="noStrike">
                <a:solidFill>
                  <a:srgbClr val="000000"/>
                </a:solidFill>
                <a:latin typeface="Arial"/>
                <a:ea typeface="Arial"/>
                <a:cs typeface="Arial"/>
                <a:sym typeface="Arial"/>
              </a:rPr>
              <a:t>[a-z]*</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Looks a little bit better, but we see some things are still missed. /dev/twl is matched instead of the entire /dev/twl</a:t>
            </a:r>
            <a:r>
              <a:rPr b="1" i="0" lang="en-US" u="none" strike="noStrike">
                <a:solidFill>
                  <a:srgbClr val="000000"/>
                </a:solidFill>
                <a:latin typeface="Arial"/>
                <a:ea typeface="Arial"/>
                <a:cs typeface="Arial"/>
                <a:sym typeface="Arial"/>
              </a:rPr>
              <a:t>0</a:t>
            </a:r>
            <a:r>
              <a:rPr b="0" i="0" lang="en-US" u="none" strike="noStrike">
                <a:solidFill>
                  <a:srgbClr val="000000"/>
                </a:solidFill>
                <a:latin typeface="Arial"/>
                <a:ea typeface="Arial"/>
                <a:cs typeface="Arial"/>
                <a:sym typeface="Arial"/>
              </a:rPr>
              <a:t>. How can we catch the digits at the end too? Easy, we specify that a digit from 0 to 9 should exist there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/dev/[a-z]*</a:t>
            </a:r>
            <a:r>
              <a:rPr b="1" i="0" lang="en-US" u="none" strike="noStrike">
                <a:solidFill>
                  <a:srgbClr val="000000"/>
                </a:solidFill>
                <a:latin typeface="Arial"/>
                <a:ea typeface="Arial"/>
                <a:cs typeface="Arial"/>
                <a:sym typeface="Arial"/>
              </a:rPr>
              <a:t>[0-9]</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a:t>
            </a:r>
            <a:r>
              <a:rPr b="1" i="0" lang="en-US" u="none" strike="noStrike">
                <a:solidFill>
                  <a:srgbClr val="000000"/>
                </a:solidFill>
                <a:latin typeface="Arial"/>
                <a:ea typeface="Arial"/>
                <a:cs typeface="Arial"/>
                <a:sym typeface="Arial"/>
              </a:rPr>
              <a:t>[0-9]</a:t>
            </a:r>
            <a:r>
              <a:rPr b="0" i="0" lang="en-US" u="none" strike="noStrike">
                <a:solidFill>
                  <a:srgbClr val="000000"/>
                </a:solidFill>
                <a:latin typeface="Arial"/>
                <a:ea typeface="Arial"/>
                <a:cs typeface="Arial"/>
                <a:sym typeface="Arial"/>
              </a:rPr>
              <a:t>' /etc/</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now we run into another problem. Only things that have a digit at the end are matched with this new regex. We'll only find </a:t>
            </a:r>
            <a:r>
              <a:rPr b="1" i="0" lang="en-US" u="none" strike="noStrike">
                <a:solidFill>
                  <a:srgbClr val="000000"/>
                </a:solidFill>
                <a:latin typeface="Arial"/>
                <a:ea typeface="Arial"/>
                <a:cs typeface="Arial"/>
                <a:sym typeface="Arial"/>
              </a:rPr>
              <a:t>/dev/sda1</a:t>
            </a:r>
            <a:r>
              <a:rPr b="0" i="0" lang="en-US" u="none" strike="noStrike">
                <a:solidFill>
                  <a:srgbClr val="000000"/>
                </a:solidFill>
                <a:latin typeface="Arial"/>
                <a:ea typeface="Arial"/>
                <a:cs typeface="Arial"/>
                <a:sym typeface="Arial"/>
              </a:rPr>
              <a:t> but not </a:t>
            </a:r>
            <a:r>
              <a:rPr b="1" i="0" lang="en-US" u="none" strike="noStrike">
                <a:solidFill>
                  <a:srgbClr val="000000"/>
                </a:solidFill>
                <a:latin typeface="Arial"/>
                <a:ea typeface="Arial"/>
                <a:cs typeface="Arial"/>
                <a:sym typeface="Arial"/>
              </a:rPr>
              <a:t>/dev/sda</a:t>
            </a:r>
            <a:r>
              <a:rPr b="0" i="0" lang="en-US" u="none" strike="noStrike">
                <a:solidFill>
                  <a:srgbClr val="000000"/>
                </a:solidFill>
                <a:latin typeface="Arial"/>
                <a:ea typeface="Arial"/>
                <a:cs typeface="Arial"/>
                <a:sym typeface="Arial"/>
              </a:rPr>
              <a:t>. This is an easy fix, we just make the digit at the end optional with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'/dev/[a-z]*[0-9]</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/etc/</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Looks much better now.</a:t>
            </a:r>
            <a:endParaRPr b="0"/>
          </a:p>
        </p:txBody>
      </p:sp>
      <p:sp>
        <p:nvSpPr>
          <p:cNvPr id="3109" name="Google Shape;3109;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6" name="Google Shape;3116;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can say: "after /dev/ match any number (*) of lowercase letters, from a to z.</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/dev/</a:t>
            </a:r>
            <a:r>
              <a:rPr b="1" i="0" lang="en-US" u="none" strike="noStrike">
                <a:solidFill>
                  <a:srgbClr val="000000"/>
                </a:solidFill>
                <a:latin typeface="Arial"/>
                <a:ea typeface="Arial"/>
                <a:cs typeface="Arial"/>
                <a:sym typeface="Arial"/>
              </a:rPr>
              <a:t>[a-z]*</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 /etc/</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Looks a little bit better, but we see some things are still missed. /dev/twa is matched instead of the entire /dev/twa</a:t>
            </a:r>
            <a:r>
              <a:rPr b="1" i="0" lang="en-US" u="none" strike="noStrike">
                <a:solidFill>
                  <a:srgbClr val="000000"/>
                </a:solidFill>
                <a:latin typeface="Arial"/>
                <a:ea typeface="Arial"/>
                <a:cs typeface="Arial"/>
                <a:sym typeface="Arial"/>
              </a:rPr>
              <a:t>0</a:t>
            </a:r>
            <a:r>
              <a:rPr b="0" i="0" lang="en-US" u="none" strike="noStrike">
                <a:solidFill>
                  <a:srgbClr val="000000"/>
                </a:solidFill>
                <a:latin typeface="Arial"/>
                <a:ea typeface="Arial"/>
                <a:cs typeface="Arial"/>
                <a:sym typeface="Arial"/>
              </a:rPr>
              <a:t>. How can we catch the digits at the end too? Easy, we specify that a digit from 0 to 9 should exist there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/dev/[a-z]*</a:t>
            </a:r>
            <a:r>
              <a:rPr b="1" i="0" lang="en-US" u="none" strike="noStrike">
                <a:solidFill>
                  <a:srgbClr val="000000"/>
                </a:solidFill>
                <a:latin typeface="Arial"/>
                <a:ea typeface="Arial"/>
                <a:cs typeface="Arial"/>
                <a:sym typeface="Arial"/>
              </a:rPr>
              <a:t>[0-9]</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a:t>
            </a:r>
            <a:r>
              <a:rPr b="1" i="0" lang="en-US" u="none" strike="noStrike">
                <a:solidFill>
                  <a:srgbClr val="000000"/>
                </a:solidFill>
                <a:latin typeface="Arial"/>
                <a:ea typeface="Arial"/>
                <a:cs typeface="Arial"/>
                <a:sym typeface="Arial"/>
              </a:rPr>
              <a:t>[0-9]</a:t>
            </a:r>
            <a:r>
              <a:rPr b="0" i="0" lang="en-US" u="none" strike="noStrike">
                <a:solidFill>
                  <a:srgbClr val="000000"/>
                </a:solidFill>
                <a:latin typeface="Arial"/>
                <a:ea typeface="Arial"/>
                <a:cs typeface="Arial"/>
                <a:sym typeface="Arial"/>
              </a:rPr>
              <a:t>' /etc/</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now we run into another problem. Only things that have a digit at the end are matched with this new regex. We'll only find </a:t>
            </a:r>
            <a:r>
              <a:rPr b="1" i="0" lang="en-US" u="none" strike="noStrike">
                <a:solidFill>
                  <a:srgbClr val="000000"/>
                </a:solidFill>
                <a:latin typeface="Arial"/>
                <a:ea typeface="Arial"/>
                <a:cs typeface="Arial"/>
                <a:sym typeface="Arial"/>
              </a:rPr>
              <a:t>/dev/sda1</a:t>
            </a:r>
            <a:r>
              <a:rPr b="0" i="0" lang="en-US" u="none" strike="noStrike">
                <a:solidFill>
                  <a:srgbClr val="000000"/>
                </a:solidFill>
                <a:latin typeface="Arial"/>
                <a:ea typeface="Arial"/>
                <a:cs typeface="Arial"/>
                <a:sym typeface="Arial"/>
              </a:rPr>
              <a:t> but not </a:t>
            </a:r>
            <a:r>
              <a:rPr b="1" i="0" lang="en-US" u="none" strike="noStrike">
                <a:solidFill>
                  <a:srgbClr val="000000"/>
                </a:solidFill>
                <a:latin typeface="Arial"/>
                <a:ea typeface="Arial"/>
                <a:cs typeface="Arial"/>
                <a:sym typeface="Arial"/>
              </a:rPr>
              <a:t>/dev/sda</a:t>
            </a:r>
            <a:r>
              <a:rPr b="0" i="0" lang="en-US" u="none" strike="noStrike">
                <a:solidFill>
                  <a:srgbClr val="000000"/>
                </a:solidFill>
                <a:latin typeface="Arial"/>
                <a:ea typeface="Arial"/>
                <a:cs typeface="Arial"/>
                <a:sym typeface="Arial"/>
              </a:rPr>
              <a:t>. This is an easy fix, we just make the digit at the end optional with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'/dev/[a-z]*[0-9]</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/etc/</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Looks much better now.</a:t>
            </a:r>
            <a:endParaRPr b="0"/>
          </a:p>
        </p:txBody>
      </p:sp>
      <p:sp>
        <p:nvSpPr>
          <p:cNvPr id="3117" name="Google Shape;3117;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5" name="Google Shape;3125;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Easy, we specify that a digit from 0 to 9 should exist there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/dev/[a-z]*</a:t>
            </a:r>
            <a:r>
              <a:rPr b="1" i="0" lang="en-US" u="none" strike="noStrike">
                <a:solidFill>
                  <a:srgbClr val="000000"/>
                </a:solidFill>
                <a:latin typeface="Arial"/>
                <a:ea typeface="Arial"/>
                <a:cs typeface="Arial"/>
                <a:sym typeface="Arial"/>
              </a:rPr>
              <a:t>[0-9]</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a:t>
            </a:r>
            <a:r>
              <a:rPr b="1" i="0" lang="en-US" u="none" strike="noStrike">
                <a:solidFill>
                  <a:srgbClr val="000000"/>
                </a:solidFill>
                <a:latin typeface="Arial"/>
                <a:ea typeface="Arial"/>
                <a:cs typeface="Arial"/>
                <a:sym typeface="Arial"/>
              </a:rPr>
              <a:t>[0-9]</a:t>
            </a:r>
            <a:r>
              <a:rPr b="0" i="0" lang="en-US" u="none" strike="noStrike">
                <a:solidFill>
                  <a:srgbClr val="000000"/>
                </a:solidFill>
                <a:latin typeface="Arial"/>
                <a:ea typeface="Arial"/>
                <a:cs typeface="Arial"/>
                <a:sym typeface="Arial"/>
              </a:rPr>
              <a:t>' /etc/</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now we run into another problem. Only things that have a digit at the end are matched with this new regex. We'll only find </a:t>
            </a:r>
            <a:r>
              <a:rPr b="1" i="0" lang="en-US" u="none" strike="noStrike">
                <a:solidFill>
                  <a:srgbClr val="000000"/>
                </a:solidFill>
                <a:latin typeface="Arial"/>
                <a:ea typeface="Arial"/>
                <a:cs typeface="Arial"/>
                <a:sym typeface="Arial"/>
              </a:rPr>
              <a:t>/dev/sda1</a:t>
            </a:r>
            <a:r>
              <a:rPr b="0" i="0" lang="en-US" u="none" strike="noStrike">
                <a:solidFill>
                  <a:srgbClr val="000000"/>
                </a:solidFill>
                <a:latin typeface="Arial"/>
                <a:ea typeface="Arial"/>
                <a:cs typeface="Arial"/>
                <a:sym typeface="Arial"/>
              </a:rPr>
              <a:t> but not </a:t>
            </a:r>
            <a:r>
              <a:rPr b="1" i="0" lang="en-US" u="none" strike="noStrike">
                <a:solidFill>
                  <a:srgbClr val="000000"/>
                </a:solidFill>
                <a:latin typeface="Arial"/>
                <a:ea typeface="Arial"/>
                <a:cs typeface="Arial"/>
                <a:sym typeface="Arial"/>
              </a:rPr>
              <a:t>/dev/sda</a:t>
            </a:r>
            <a:r>
              <a:rPr b="0" i="0" lang="en-US" u="none" strike="noStrike">
                <a:solidFill>
                  <a:srgbClr val="000000"/>
                </a:solidFill>
                <a:latin typeface="Arial"/>
                <a:ea typeface="Arial"/>
                <a:cs typeface="Arial"/>
                <a:sym typeface="Arial"/>
              </a:rPr>
              <a:t>. This is an easy fix, we just make the digit at the end optional with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'/dev/[a-z]*[0-9]</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/etc/</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Looks much better now.</a:t>
            </a:r>
            <a:endParaRPr b="0"/>
          </a:p>
        </p:txBody>
      </p:sp>
      <p:sp>
        <p:nvSpPr>
          <p:cNvPr id="3126" name="Google Shape;3126;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3" name="Google Shape;3133;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This is an easy fix, we just make the digit at the end optional with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'/dev/[a-z]*[0-9]</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/etc/</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Looks much better now.</a:t>
            </a:r>
            <a:endParaRPr b="0"/>
          </a:p>
        </p:txBody>
      </p:sp>
      <p:sp>
        <p:nvSpPr>
          <p:cNvPr id="3134" name="Google Shape;3134;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1" name="Google Shape;3141;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I</a:t>
            </a:r>
            <a:r>
              <a:rPr b="0" i="0" lang="en-US" u="none" strike="noStrike">
                <a:solidFill>
                  <a:srgbClr val="000000"/>
                </a:solidFill>
                <a:latin typeface="Arial"/>
                <a:ea typeface="Arial"/>
                <a:cs typeface="Arial"/>
                <a:sym typeface="Arial"/>
              </a:rPr>
              <a:t>n math we can see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1+2*3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is 1+6=7. That's because, first, multiplication will be done, and then, addition. But what if we first want to add 1+2 and then multiply by 3? We write: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(1+2)*3</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will be 3*3=9.</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In regex we can do a very similar thing.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Let's take a look at our last expression: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'/dev/[a-z]*[0-9]?' /etc/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scroll up, we'll see we still don't match everything we need perfectly:</a:t>
            </a:r>
            <a:endParaRPr b="0"/>
          </a:p>
          <a:p>
            <a:pPr indent="0" lvl="0" marL="0" rtl="0" algn="l">
              <a:spcBef>
                <a:spcPts val="0"/>
              </a:spcBef>
              <a:spcAft>
                <a:spcPts val="0"/>
              </a:spcAft>
              <a:buNone/>
            </a:pPr>
            <a:br>
              <a:rPr lang="en-US"/>
            </a:br>
            <a:r>
              <a:rPr b="0" i="0" lang="en-US" u="none" strike="noStrike">
                <a:solidFill>
                  <a:srgbClr val="FF0000"/>
                </a:solidFill>
                <a:latin typeface="Arial"/>
                <a:ea typeface="Arial"/>
                <a:cs typeface="Arial"/>
                <a:sym typeface="Arial"/>
              </a:rPr>
              <a:t>/dev/tty0</a:t>
            </a:r>
            <a:r>
              <a:rPr b="0" i="0" lang="en-US" u="none" strike="noStrike">
                <a:solidFill>
                  <a:srgbClr val="000000"/>
                </a:solidFill>
                <a:latin typeface="Arial"/>
                <a:ea typeface="Arial"/>
                <a:cs typeface="Arial"/>
                <a:sym typeface="Arial"/>
              </a:rPr>
              <a:t>p0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p0 is left out. Why is that? Because our expression, after it finds /dev/ matches any number of a to z characters, then a digit at the end. And that's it, that's where the match ends. So, in </a:t>
            </a:r>
            <a:r>
              <a:rPr b="0" i="0" lang="en-US" u="none" strike="noStrike">
                <a:solidFill>
                  <a:srgbClr val="FF0000"/>
                </a:solidFill>
                <a:latin typeface="Arial"/>
                <a:ea typeface="Arial"/>
                <a:cs typeface="Arial"/>
                <a:sym typeface="Arial"/>
              </a:rPr>
              <a:t>/dev/tty0</a:t>
            </a:r>
            <a:r>
              <a:rPr b="0" i="0" lang="en-US" u="none" strike="noStrike">
                <a:solidFill>
                  <a:srgbClr val="000000"/>
                </a:solidFill>
                <a:latin typeface="Arial"/>
                <a:ea typeface="Arial"/>
                <a:cs typeface="Arial"/>
                <a:sym typeface="Arial"/>
              </a:rPr>
              <a:t>p0 after that first 0 is hit our regex is happy with the partial result. How could we correct this?</a:t>
            </a:r>
            <a:endParaRPr b="0"/>
          </a:p>
        </p:txBody>
      </p:sp>
      <p:sp>
        <p:nvSpPr>
          <p:cNvPr id="3142" name="Google Shape;3142;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5" name="Google Shape;3155;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could tell it that after /dev/ we have some letters, and a digit at the end, </a:t>
            </a:r>
            <a:r>
              <a:rPr b="1" i="0" lang="en-US" u="none" strike="noStrike">
                <a:solidFill>
                  <a:srgbClr val="000000"/>
                </a:solidFill>
                <a:latin typeface="Arial"/>
                <a:ea typeface="Arial"/>
                <a:cs typeface="Arial"/>
                <a:sym typeface="Arial"/>
              </a:rPr>
              <a:t>but after that</a:t>
            </a:r>
            <a:r>
              <a:rPr b="0" i="0" lang="en-US" u="none" strike="noStrike">
                <a:solidFill>
                  <a:srgbClr val="000000"/>
                </a:solidFill>
                <a:latin typeface="Arial"/>
                <a:ea typeface="Arial"/>
                <a:cs typeface="Arial"/>
                <a:sym typeface="Arial"/>
              </a:rPr>
              <a:t>, the same thing can </a:t>
            </a:r>
            <a:r>
              <a:rPr b="1" i="0" lang="en-US" u="none" strike="noStrike">
                <a:solidFill>
                  <a:srgbClr val="000000"/>
                </a:solidFill>
                <a:latin typeface="Arial"/>
                <a:ea typeface="Arial"/>
                <a:cs typeface="Arial"/>
                <a:sym typeface="Arial"/>
              </a:rPr>
              <a:t>repeat</a:t>
            </a:r>
            <a:r>
              <a:rPr b="0" i="0" lang="en-US" u="none" strike="noStrike">
                <a:solidFill>
                  <a:srgbClr val="000000"/>
                </a:solidFill>
                <a:latin typeface="Arial"/>
                <a:ea typeface="Arial"/>
                <a:cs typeface="Arial"/>
                <a:sym typeface="Arial"/>
              </a:rPr>
              <a:t> 0,1,2,3 or more times. There can be other sequences of letters followed by a digit. This way, </a:t>
            </a:r>
            <a:r>
              <a:rPr b="0" i="0" lang="en-US" u="none" strike="noStrike">
                <a:solidFill>
                  <a:srgbClr val="FF0000"/>
                </a:solidFill>
                <a:latin typeface="Arial"/>
                <a:ea typeface="Arial"/>
                <a:cs typeface="Arial"/>
                <a:sym typeface="Arial"/>
              </a:rPr>
              <a:t>/dev/tty0 </a:t>
            </a:r>
            <a:r>
              <a:rPr b="0" i="0" lang="en-US" u="none" strike="noStrike">
                <a:solidFill>
                  <a:srgbClr val="000000"/>
                </a:solidFill>
                <a:latin typeface="Arial"/>
                <a:ea typeface="Arial"/>
                <a:cs typeface="Arial"/>
                <a:sym typeface="Arial"/>
              </a:rPr>
              <a:t>would match first, then p0 will be added to this match by that </a:t>
            </a:r>
            <a:r>
              <a:rPr b="1" i="0" lang="en-US" u="none" strike="noStrike">
                <a:solidFill>
                  <a:srgbClr val="000000"/>
                </a:solidFill>
                <a:latin typeface="Arial"/>
                <a:ea typeface="Arial"/>
                <a:cs typeface="Arial"/>
                <a:sym typeface="Arial"/>
              </a:rPr>
              <a:t>repetition</a:t>
            </a:r>
            <a:r>
              <a:rPr b="0" i="0" lang="en-US" u="none" strike="noStrike">
                <a:solidFill>
                  <a:srgbClr val="000000"/>
                </a:solidFill>
                <a:latin typeface="Arial"/>
                <a:ea typeface="Arial"/>
                <a:cs typeface="Arial"/>
                <a:sym typeface="Arial"/>
              </a:rPr>
              <a:t>.</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we would basically want to say that this part of the regex:</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[a-z]*[0-9]?</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should look for this pattern existing 0, 1, 2, 3 or many more times, so it can match things like </a:t>
            </a:r>
            <a:r>
              <a:rPr b="1" i="0" lang="en-US" u="none" strike="noStrike">
                <a:solidFill>
                  <a:srgbClr val="000000"/>
                </a:solidFill>
                <a:latin typeface="Arial"/>
                <a:ea typeface="Arial"/>
                <a:cs typeface="Arial"/>
                <a:sym typeface="Arial"/>
              </a:rPr>
              <a:t>tty0</a:t>
            </a:r>
            <a:r>
              <a:rPr b="0" i="0" lang="en-US" u="sng">
                <a:solidFill>
                  <a:srgbClr val="000000"/>
                </a:solidFill>
                <a:latin typeface="Arial"/>
                <a:ea typeface="Arial"/>
                <a:cs typeface="Arial"/>
                <a:sym typeface="Arial"/>
              </a:rPr>
              <a:t>p0</a:t>
            </a:r>
            <a:r>
              <a:rPr b="0" i="0" lang="en-US" u="none" strike="noStrike">
                <a:solidFill>
                  <a:srgbClr val="000000"/>
                </a:solidFill>
                <a:latin typeface="Arial"/>
                <a:ea typeface="Arial"/>
                <a:cs typeface="Arial"/>
                <a:sym typeface="Arial"/>
              </a:rPr>
              <a:t>. What makes regex look for something to exist 0 or more times? The *. But if we add it at the end, we get</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[a-z]*[0-9]?</a:t>
            </a:r>
            <a:r>
              <a:rPr b="1" i="0" lang="en-US" u="none" strike="noStrike">
                <a:solidFill>
                  <a:srgbClr val="000000"/>
                </a:solidFill>
                <a:latin typeface="Arial"/>
                <a:ea typeface="Arial"/>
                <a:cs typeface="Arial"/>
                <a:sym typeface="Arial"/>
              </a:rPr>
              <a:t>*</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isn't good, as the * would apply to the </a:t>
            </a:r>
            <a:r>
              <a:rPr b="1" i="0" lang="en-US" u="none" strike="noStrike">
                <a:solidFill>
                  <a:srgbClr val="000000"/>
                </a:solidFill>
                <a:latin typeface="Arial"/>
                <a:ea typeface="Arial"/>
                <a:cs typeface="Arial"/>
                <a:sym typeface="Arial"/>
              </a:rPr>
              <a:t>previous element</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only</a:t>
            </a:r>
            <a:r>
              <a:rPr b="0" i="0" lang="en-US" u="none" strike="noStrike">
                <a:solidFill>
                  <a:srgbClr val="000000"/>
                </a:solidFill>
                <a:latin typeface="Arial"/>
                <a:ea typeface="Arial"/>
                <a:cs typeface="Arial"/>
                <a:sym typeface="Arial"/>
              </a:rPr>
              <a:t>, and we want to apply it to </a:t>
            </a:r>
            <a:r>
              <a:rPr b="1" i="0" lang="en-US" u="none" strike="noStrike">
                <a:solidFill>
                  <a:srgbClr val="000000"/>
                </a:solidFill>
                <a:latin typeface="Arial"/>
                <a:ea typeface="Arial"/>
                <a:cs typeface="Arial"/>
                <a:sym typeface="Arial"/>
              </a:rPr>
              <a:t>our whole construct</a:t>
            </a:r>
            <a:r>
              <a:rPr b="0" i="0" lang="en-US" u="none" strike="noStrike">
                <a:solidFill>
                  <a:srgbClr val="000000"/>
                </a:solidFill>
                <a:latin typeface="Arial"/>
                <a:ea typeface="Arial"/>
                <a:cs typeface="Arial"/>
                <a:sym typeface="Arial"/>
              </a:rPr>
              <a:t> here. Again, easy solution. We just wrap our construct in ( ) and this way, * will apply to our </a:t>
            </a:r>
            <a:r>
              <a:rPr b="1" i="0" lang="en-US" u="none" strike="noStrike">
                <a:solidFill>
                  <a:srgbClr val="000000"/>
                </a:solidFill>
                <a:latin typeface="Arial"/>
                <a:ea typeface="Arial"/>
                <a:cs typeface="Arial"/>
                <a:sym typeface="Arial"/>
              </a:rPr>
              <a:t>entire subexpression wrapped </a:t>
            </a:r>
            <a:r>
              <a:rPr b="0" i="0" lang="en-US" u="none" strike="noStrike">
                <a:solidFill>
                  <a:srgbClr val="000000"/>
                </a:solidFill>
                <a:latin typeface="Arial"/>
                <a:ea typeface="Arial"/>
                <a:cs typeface="Arial"/>
                <a:sym typeface="Arial"/>
              </a:rPr>
              <a:t>in parentheses, instead of the last element only.</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FF0000"/>
                </a:solidFill>
                <a:latin typeface="Arial"/>
                <a:ea typeface="Arial"/>
                <a:cs typeface="Arial"/>
                <a:sym typeface="Arial"/>
              </a:rPr>
              <a:t>(</a:t>
            </a:r>
            <a:r>
              <a:rPr b="0" i="0" lang="en-US" u="none" strike="noStrike">
                <a:solidFill>
                  <a:srgbClr val="000000"/>
                </a:solidFill>
                <a:latin typeface="Arial"/>
                <a:ea typeface="Arial"/>
                <a:cs typeface="Arial"/>
                <a:sym typeface="Arial"/>
              </a:rPr>
              <a:t>[a-z]*[0-9]?</a:t>
            </a:r>
            <a:r>
              <a:rPr b="0" i="0" lang="en-US" u="none" strike="noStrike">
                <a:solidFill>
                  <a:srgbClr val="FF0000"/>
                </a:solidFill>
                <a:latin typeface="Arial"/>
                <a:ea typeface="Arial"/>
                <a:cs typeface="Arial"/>
                <a:sym typeface="Arial"/>
              </a:rPr>
              <a:t>)</a:t>
            </a:r>
            <a:r>
              <a:rPr b="1" i="0" lang="en-US" u="none" strike="noStrike">
                <a:solidFill>
                  <a:srgbClr val="000000"/>
                </a:solidFill>
                <a:latin typeface="Arial"/>
                <a:ea typeface="Arial"/>
                <a:cs typeface="Arial"/>
                <a:sym typeface="Arial"/>
              </a:rPr>
              <a:t>*</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t>
            </a:r>
            <a:r>
              <a:rPr b="1" i="0" lang="en-US" u="none" strike="noStrike">
                <a:solidFill>
                  <a:srgbClr val="000000"/>
                </a:solidFill>
                <a:latin typeface="Arial"/>
                <a:ea typeface="Arial"/>
                <a:cs typeface="Arial"/>
                <a:sym typeface="Arial"/>
              </a:rPr>
              <a:t>([a-z]*[0-9]?)*</a:t>
            </a:r>
            <a:r>
              <a:rPr b="0" i="0" lang="en-US" u="none" strike="noStrike">
                <a:solidFill>
                  <a:srgbClr val="000000"/>
                </a:solidFill>
                <a:latin typeface="Arial"/>
                <a:ea typeface="Arial"/>
                <a:cs typeface="Arial"/>
                <a:sym typeface="Arial"/>
              </a:rPr>
              <a:t>' /etc/</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now we get a full match for strings like </a:t>
            </a:r>
            <a:r>
              <a:rPr b="1" i="0" lang="en-US" u="none" strike="noStrike">
                <a:solidFill>
                  <a:srgbClr val="000000"/>
                </a:solidFill>
                <a:latin typeface="Arial"/>
                <a:ea typeface="Arial"/>
                <a:cs typeface="Arial"/>
                <a:sym typeface="Arial"/>
              </a:rPr>
              <a:t>/dev/tty0p0</a:t>
            </a:r>
            <a:r>
              <a:rPr b="0" i="0" lang="en-US" u="none" strike="noStrike">
                <a:solidFill>
                  <a:srgbClr val="000000"/>
                </a:solidFill>
                <a:latin typeface="Arial"/>
                <a:ea typeface="Arial"/>
                <a:cs typeface="Arial"/>
                <a:sym typeface="Arial"/>
              </a:rPr>
              <a:t>.</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lang="en-US">
                <a:solidFill>
                  <a:srgbClr val="000000"/>
                </a:solidFill>
                <a:latin typeface="Arial"/>
                <a:ea typeface="Arial"/>
                <a:cs typeface="Arial"/>
                <a:sym typeface="Arial"/>
              </a:rPr>
              <a:t>But if</a:t>
            </a:r>
            <a:r>
              <a:rPr b="0" i="0" lang="en-US" u="none" strike="noStrike">
                <a:solidFill>
                  <a:srgbClr val="000000"/>
                </a:solidFill>
                <a:latin typeface="Arial"/>
                <a:ea typeface="Arial"/>
                <a:cs typeface="Arial"/>
                <a:sym typeface="Arial"/>
              </a:rPr>
              <a:t> we scroll up in our result list, we'll still find some things that don't quite work</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like </a:t>
            </a:r>
            <a:r>
              <a:rPr b="0" i="0" lang="en-US" u="none" strike="noStrike">
                <a:solidFill>
                  <a:srgbClr val="FF0000"/>
                </a:solidFill>
                <a:latin typeface="Arial"/>
                <a:ea typeface="Arial"/>
                <a:cs typeface="Arial"/>
                <a:sym typeface="Arial"/>
              </a:rPr>
              <a:t>/dev/tty</a:t>
            </a:r>
            <a:r>
              <a:rPr b="0" i="0" lang="en-US" u="none" strike="noStrike">
                <a:solidFill>
                  <a:srgbClr val="000000"/>
                </a:solidFill>
                <a:latin typeface="Arial"/>
                <a:ea typeface="Arial"/>
                <a:cs typeface="Arial"/>
                <a:sym typeface="Arial"/>
              </a:rPr>
              <a:t>S0 with the S0 not matching because we didn't include uppercase letters in our regex.</a:t>
            </a:r>
            <a:endParaRPr b="0">
              <a:latin typeface="Arial"/>
              <a:ea typeface="Arial"/>
              <a:cs typeface="Arial"/>
              <a:sym typeface="Arial"/>
            </a:endParaRPr>
          </a:p>
        </p:txBody>
      </p:sp>
      <p:sp>
        <p:nvSpPr>
          <p:cNvPr id="3156" name="Google Shape;3156;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7" name="Google Shape;3167;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So, we could tell our expression to look for "lowercase letters </a:t>
            </a:r>
            <a:r>
              <a:rPr b="1" i="0" lang="en-US" u="none" strike="noStrike">
                <a:solidFill>
                  <a:srgbClr val="000000"/>
                </a:solidFill>
                <a:latin typeface="Arial"/>
                <a:ea typeface="Arial"/>
                <a:cs typeface="Arial"/>
                <a:sym typeface="Arial"/>
              </a:rPr>
              <a:t>OR</a:t>
            </a:r>
            <a:r>
              <a:rPr b="0" i="0" lang="en-US" u="none" strike="noStrike">
                <a:solidFill>
                  <a:srgbClr val="000000"/>
                </a:solidFill>
                <a:latin typeface="Arial"/>
                <a:ea typeface="Arial"/>
                <a:cs typeface="Arial"/>
                <a:sym typeface="Arial"/>
              </a:rPr>
              <a:t> uppercase" with the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operator.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But writing it like this would be a mistake: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([a-z]</a:t>
            </a:r>
            <a:r>
              <a:rPr b="0" i="0" lang="en-US" u="none" strike="noStrike">
                <a:solidFill>
                  <a:srgbClr val="FF0000"/>
                </a:solidFill>
                <a:latin typeface="Arial"/>
                <a:ea typeface="Arial"/>
                <a:cs typeface="Arial"/>
                <a:sym typeface="Arial"/>
              </a:rPr>
              <a:t>|[A-Z]</a:t>
            </a:r>
            <a:r>
              <a:rPr b="0" i="0" lang="en-US" u="none" strike="noStrike">
                <a:solidFill>
                  <a:srgbClr val="4A86E8"/>
                </a:solidFill>
                <a:latin typeface="Arial"/>
                <a:ea typeface="Arial"/>
                <a:cs typeface="Arial"/>
                <a:sym typeface="Arial"/>
              </a:rPr>
              <a:t>*</a:t>
            </a:r>
            <a:r>
              <a:rPr b="0" i="0" lang="en-US" u="none" strike="noStrike">
                <a:solidFill>
                  <a:srgbClr val="000000"/>
                </a:solidFill>
                <a:latin typeface="Arial"/>
                <a:ea typeface="Arial"/>
                <a:cs typeface="Arial"/>
                <a:sym typeface="Arial"/>
              </a:rPr>
              <a:t>[0-9]?)*</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Because now the * would only apply to [A-Z] and we need to apply it to our entire [a-z]|[A-Z]. Once again, we can wrap in parentheses to fix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t>
            </a:r>
            <a:r>
              <a:rPr b="0" i="0" lang="en-US" u="none" strike="noStrike">
                <a:solidFill>
                  <a:srgbClr val="FF0000"/>
                </a:solidFill>
                <a:latin typeface="Arial"/>
                <a:ea typeface="Arial"/>
                <a:cs typeface="Arial"/>
                <a:sym typeface="Arial"/>
              </a:rPr>
              <a:t>(</a:t>
            </a:r>
            <a:r>
              <a:rPr b="0" i="0" lang="en-US" u="none" strike="noStrike">
                <a:solidFill>
                  <a:srgbClr val="000000"/>
                </a:solidFill>
                <a:latin typeface="Arial"/>
                <a:ea typeface="Arial"/>
                <a:cs typeface="Arial"/>
                <a:sym typeface="Arial"/>
              </a:rPr>
              <a:t>[a-z]</a:t>
            </a:r>
            <a:r>
              <a:rPr b="0" i="0" lang="en-US" u="none" strike="noStrike">
                <a:solidFill>
                  <a:srgbClr val="0000FF"/>
                </a:solidFill>
                <a:latin typeface="Arial"/>
                <a:ea typeface="Arial"/>
                <a:cs typeface="Arial"/>
                <a:sym typeface="Arial"/>
              </a:rPr>
              <a:t>|[A-Z]</a:t>
            </a:r>
            <a:r>
              <a:rPr b="0" i="0" lang="en-US" u="none" strike="noStrike">
                <a:solidFill>
                  <a:srgbClr val="FF0000"/>
                </a:solidFill>
                <a:latin typeface="Arial"/>
                <a:ea typeface="Arial"/>
                <a:cs typeface="Arial"/>
                <a:sym typeface="Arial"/>
              </a:rPr>
              <a:t>)</a:t>
            </a:r>
            <a:r>
              <a:rPr b="0" i="0" lang="en-US" u="none" strike="noStrike">
                <a:solidFill>
                  <a:srgbClr val="4A86E8"/>
                </a:solidFill>
                <a:latin typeface="Arial"/>
                <a:ea typeface="Arial"/>
                <a:cs typeface="Arial"/>
                <a:sym typeface="Arial"/>
              </a:rPr>
              <a:t>*</a:t>
            </a:r>
            <a:r>
              <a:rPr b="0" i="0" lang="en-US" u="none" strike="noStrike">
                <a:solidFill>
                  <a:srgbClr val="000000"/>
                </a:solidFill>
                <a:latin typeface="Arial"/>
                <a:ea typeface="Arial"/>
                <a:cs typeface="Arial"/>
                <a:sym typeface="Arial"/>
              </a:rPr>
              <a:t>[0-9]?)*</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'/dev/(</a:t>
            </a:r>
            <a:r>
              <a:rPr b="0" i="0" lang="en-US" u="none" strike="noStrike">
                <a:solidFill>
                  <a:srgbClr val="FF0000"/>
                </a:solidFill>
                <a:latin typeface="Arial"/>
                <a:ea typeface="Arial"/>
                <a:cs typeface="Arial"/>
                <a:sym typeface="Arial"/>
              </a:rPr>
              <a:t>(</a:t>
            </a:r>
            <a:r>
              <a:rPr b="0" i="0" lang="en-US" u="none" strike="noStrike">
                <a:solidFill>
                  <a:srgbClr val="000000"/>
                </a:solidFill>
                <a:latin typeface="Arial"/>
                <a:ea typeface="Arial"/>
                <a:cs typeface="Arial"/>
                <a:sym typeface="Arial"/>
              </a:rPr>
              <a:t>[a-z]</a:t>
            </a:r>
            <a:r>
              <a:rPr b="0" i="0" lang="en-US" u="none" strike="noStrike">
                <a:solidFill>
                  <a:srgbClr val="0000FF"/>
                </a:solidFill>
                <a:latin typeface="Arial"/>
                <a:ea typeface="Arial"/>
                <a:cs typeface="Arial"/>
                <a:sym typeface="Arial"/>
              </a:rPr>
              <a:t>|[A-Z]</a:t>
            </a:r>
            <a:r>
              <a:rPr b="0" i="0" lang="en-US" u="none" strike="noStrike">
                <a:solidFill>
                  <a:srgbClr val="FF0000"/>
                </a:solidFill>
                <a:latin typeface="Arial"/>
                <a:ea typeface="Arial"/>
                <a:cs typeface="Arial"/>
                <a:sym typeface="Arial"/>
              </a:rPr>
              <a:t>)</a:t>
            </a:r>
            <a:r>
              <a:rPr b="0" i="0" lang="en-US" u="none" strike="noStrike">
                <a:solidFill>
                  <a:srgbClr val="4A86E8"/>
                </a:solidFill>
                <a:latin typeface="Arial"/>
                <a:ea typeface="Arial"/>
                <a:cs typeface="Arial"/>
                <a:sym typeface="Arial"/>
              </a:rPr>
              <a:t>*</a:t>
            </a:r>
            <a:r>
              <a:rPr b="0" i="0" lang="en-US" u="none" strike="noStrike">
                <a:solidFill>
                  <a:srgbClr val="000000"/>
                </a:solidFill>
                <a:latin typeface="Arial"/>
                <a:ea typeface="Arial"/>
                <a:cs typeface="Arial"/>
                <a:sym typeface="Arial"/>
              </a:rPr>
              <a:t>[0-9]?)*' /etc/</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ttyS0 matches. And if we would go on, we could fix things like </a:t>
            </a:r>
            <a:r>
              <a:rPr b="0" i="0" lang="en-US" u="none" strike="noStrike">
                <a:solidFill>
                  <a:srgbClr val="FF0000"/>
                </a:solidFill>
                <a:latin typeface="Arial"/>
                <a:ea typeface="Arial"/>
                <a:cs typeface="Arial"/>
                <a:sym typeface="Arial"/>
              </a:rPr>
              <a:t>/dev/term/a</a:t>
            </a:r>
            <a:r>
              <a:rPr b="0" i="0" lang="en-US" u="none" strike="noStrike">
                <a:solidFill>
                  <a:srgbClr val="000000"/>
                </a:solidFill>
                <a:latin typeface="Arial"/>
                <a:ea typeface="Arial"/>
                <a:cs typeface="Arial"/>
                <a:sym typeface="Arial"/>
              </a:rPr>
              <a:t> not matching, because our regex stops when it encounters the next /, and so on. This is the kind of logic and fine-tuning we would go through when fixing our regular expressions or making them laser-focused on what we need to find.</a:t>
            </a:r>
            <a:endParaRPr b="0"/>
          </a:p>
        </p:txBody>
      </p:sp>
      <p:sp>
        <p:nvSpPr>
          <p:cNvPr id="3168" name="Google Shape;3168;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9" name="Google Shape;3179;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Imagine we want to search for links to website addresses that don't use encryption. This means we would want to search for "http" strings, but exclude "http</a:t>
            </a:r>
            <a:r>
              <a:rPr b="1" i="0" lang="en-US" u="none" strike="noStrike">
                <a:solidFill>
                  <a:srgbClr val="000000"/>
                </a:solidFill>
                <a:latin typeface="Arial"/>
                <a:ea typeface="Arial"/>
                <a:cs typeface="Arial"/>
                <a:sym typeface="Arial"/>
              </a:rPr>
              <a:t>s</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saw sets are in the form of [abc123] and ranges [a-z]. If we add a ^ in here, we can </a:t>
            </a:r>
            <a:r>
              <a:rPr b="1" i="0" lang="en-US" u="none" strike="noStrike">
                <a:solidFill>
                  <a:srgbClr val="000000"/>
                </a:solidFill>
                <a:latin typeface="Arial"/>
                <a:ea typeface="Arial"/>
                <a:cs typeface="Arial"/>
                <a:sym typeface="Arial"/>
              </a:rPr>
              <a:t>negate</a:t>
            </a:r>
            <a:r>
              <a:rPr b="0" i="0" lang="en-US" u="none" strike="noStrike">
                <a:solidFill>
                  <a:srgbClr val="000000"/>
                </a:solidFill>
                <a:latin typeface="Arial"/>
                <a:ea typeface="Arial"/>
                <a:cs typeface="Arial"/>
                <a:sym typeface="Arial"/>
              </a:rPr>
              <a:t> them, tell regex "the elements in this set or range </a:t>
            </a:r>
            <a:r>
              <a:rPr b="1" i="0" lang="en-US" u="none" strike="noStrike">
                <a:solidFill>
                  <a:srgbClr val="000000"/>
                </a:solidFill>
                <a:latin typeface="Arial"/>
                <a:ea typeface="Arial"/>
                <a:cs typeface="Arial"/>
                <a:sym typeface="Arial"/>
              </a:rPr>
              <a:t>should not exist at this position</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to look for http links, we could have a regex that makes sure http is not followed by the </a:t>
            </a:r>
            <a:r>
              <a:rPr b="1" i="0" lang="en-US" u="none" strike="noStrike">
                <a:solidFill>
                  <a:srgbClr val="000000"/>
                </a:solidFill>
                <a:latin typeface="Arial"/>
                <a:ea typeface="Arial"/>
                <a:cs typeface="Arial"/>
                <a:sym typeface="Arial"/>
              </a:rPr>
              <a:t>s</a:t>
            </a:r>
            <a:r>
              <a:rPr b="0" i="0" lang="en-US" u="none" strike="noStrike">
                <a:solidFill>
                  <a:srgbClr val="000000"/>
                </a:solidFill>
                <a:latin typeface="Arial"/>
                <a:ea typeface="Arial"/>
                <a:cs typeface="Arial"/>
                <a:sym typeface="Arial"/>
              </a:rPr>
              <a:t> letter: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http[^s]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'http[^s]' /etc/</a:t>
            </a:r>
            <a:br>
              <a:rPr lang="en-US"/>
            </a:br>
            <a:endParaRPr b="0"/>
          </a:p>
        </p:txBody>
      </p:sp>
      <p:sp>
        <p:nvSpPr>
          <p:cNvPr id="3180" name="Google Shape;3180;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"Local" is just a tech word for "something that is in front of you" or "something you can physically access". A computer on your desk is </a:t>
            </a:r>
            <a:r>
              <a:rPr b="1" i="0" lang="en-US" u="none" strike="noStrike">
                <a:solidFill>
                  <a:srgbClr val="000000"/>
                </a:solidFill>
                <a:latin typeface="Arial"/>
                <a:ea typeface="Arial"/>
                <a:cs typeface="Arial"/>
                <a:sym typeface="Arial"/>
              </a:rPr>
              <a:t>local</a:t>
            </a:r>
            <a:r>
              <a:rPr b="0" i="0" lang="en-US" u="none" strike="noStrike">
                <a:solidFill>
                  <a:srgbClr val="000000"/>
                </a:solidFill>
                <a:latin typeface="Arial"/>
                <a:ea typeface="Arial"/>
                <a:cs typeface="Arial"/>
                <a:sym typeface="Arial"/>
              </a:rPr>
              <a:t>. A server running on Google Cloud is </a:t>
            </a:r>
            <a:r>
              <a:rPr b="1" i="0" lang="en-US" u="none" strike="noStrike">
                <a:solidFill>
                  <a:srgbClr val="000000"/>
                </a:solidFill>
                <a:latin typeface="Arial"/>
                <a:ea typeface="Arial"/>
                <a:cs typeface="Arial"/>
                <a:sym typeface="Arial"/>
              </a:rPr>
              <a:t>remote</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Usually, when Linux is installed on servers, it is installed without GUI (Graphical User Interface) components. There's no mouse pointer, no buttons, no windows, no menus, nothing of that sort, just text. But you might sometimes run across servers that include this GUI. Logging in is super easy, as it's all "in your face". You'll see a list of users you can choose from and you can then type your user's password.</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Don't forget to log out when you've finished your work.</a:t>
            </a:r>
            <a:endParaRPr/>
          </a:p>
        </p:txBody>
      </p:sp>
      <p:sp>
        <p:nvSpPr>
          <p:cNvPr id="783" name="Google Shape;78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3" name="Google Shape;3193;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In this case, we used a set with only one character, but we can use multiple if we want.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we could tell our pattern: "After a /, there should not be any lowercase letter":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egrep -r '/[^a-z]' /etc</a:t>
            </a:r>
            <a:endParaRPr b="0"/>
          </a:p>
          <a:p>
            <a:pPr indent="0" lvl="0" marL="0" rtl="0" algn="l">
              <a:spcBef>
                <a:spcPts val="0"/>
              </a:spcBef>
              <a:spcAft>
                <a:spcPts val="0"/>
              </a:spcAft>
              <a:buNone/>
            </a:pPr>
            <a:r>
              <a:t/>
            </a:r>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Keep in mind that for any pattern you're trying to match, there are multiple regex solutions you may find. To get this right, you should practice until you feel comfortable with regular expressions.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It's also worth noting that regex is not limited to grep. You can use regular expressions in a lot of programs that deal with search patterns. For example, the sed utility also supports regular expressions.</a:t>
            </a:r>
            <a:endParaRPr b="0"/>
          </a:p>
          <a:p>
            <a:pPr indent="0" lvl="0" marL="0" rtl="0" algn="l">
              <a:spcBef>
                <a:spcPts val="1800"/>
              </a:spcBef>
              <a:spcAft>
                <a:spcPts val="0"/>
              </a:spcAft>
              <a:buNone/>
            </a:pPr>
            <a:r>
              <a:rPr b="0" i="0" lang="en-US" u="none" strike="noStrike">
                <a:solidFill>
                  <a:srgbClr val="000000"/>
                </a:solidFill>
                <a:latin typeface="Arial"/>
                <a:ea typeface="Arial"/>
                <a:cs typeface="Arial"/>
                <a:sym typeface="Arial"/>
              </a:rPr>
              <a:t>Additional Resources</a:t>
            </a:r>
            <a:endParaRPr b="1"/>
          </a:p>
          <a:p>
            <a:pPr indent="0" lvl="0" marL="0" rtl="0" algn="l">
              <a:spcBef>
                <a:spcPts val="600"/>
              </a:spcBef>
              <a:spcAft>
                <a:spcPts val="0"/>
              </a:spcAft>
              <a:buNone/>
            </a:pPr>
            <a:r>
              <a:rPr b="0" i="0" lang="en-US" u="none" strike="noStrike">
                <a:solidFill>
                  <a:srgbClr val="000000"/>
                </a:solidFill>
                <a:latin typeface="Arial"/>
                <a:ea typeface="Arial"/>
                <a:cs typeface="Arial"/>
                <a:sym typeface="Arial"/>
              </a:rPr>
              <a:t>https://regexr.com/</a:t>
            </a:r>
            <a:endParaRPr b="0"/>
          </a:p>
          <a:p>
            <a:pPr indent="0" lvl="0" marL="0" rtl="0" algn="l">
              <a:spcBef>
                <a:spcPts val="0"/>
              </a:spcBef>
              <a:spcAft>
                <a:spcPts val="0"/>
              </a:spcAft>
              <a:buNone/>
            </a:pPr>
            <a:br>
              <a:rPr lang="en-US"/>
            </a:br>
            <a:br>
              <a:rPr lang="en-US"/>
            </a:br>
            <a:endParaRPr b="0"/>
          </a:p>
        </p:txBody>
      </p:sp>
      <p:sp>
        <p:nvSpPr>
          <p:cNvPr id="3194" name="Google Shape;3194;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28f7963fa17_1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2" name="Google Shape;3202;g28f7963fa17_1_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203" name="Google Shape;3203;g28f7963fa17_1_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3" name="Google Shape;3213;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4" name="Google Shape;3214;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2" name="Shape 3222"/>
        <p:cNvGrpSpPr/>
        <p:nvPr/>
      </p:nvGrpSpPr>
      <p:grpSpPr>
        <a:xfrm>
          <a:off x="0" y="0"/>
          <a:ext cx="0" cy="0"/>
          <a:chOff x="0" y="0"/>
          <a:chExt cx="0" cy="0"/>
        </a:xfrm>
      </p:grpSpPr>
      <p:sp>
        <p:nvSpPr>
          <p:cNvPr id="3223" name="Google Shape;3223;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4" name="Google Shape;3224;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let's look at how to create, delete, and modify local user accounts in Linux.</a:t>
            </a:r>
            <a:br>
              <a:rPr b="0" i="0" lang="en-US" u="none" strike="noStrike">
                <a:solidFill>
                  <a:srgbClr val="000000"/>
                </a:solidFill>
                <a:latin typeface="Arial"/>
                <a:ea typeface="Arial"/>
                <a:cs typeface="Arial"/>
                <a:sym typeface="Arial"/>
              </a:rPr>
            </a:br>
            <a:br>
              <a:rPr b="0" i="0" lang="en-US" u="none" strike="noStrike">
                <a:solidFill>
                  <a:srgbClr val="000000"/>
                </a:solidFill>
                <a:latin typeface="Arial"/>
                <a:ea typeface="Arial"/>
                <a:cs typeface="Arial"/>
                <a:sym typeface="Arial"/>
              </a:rPr>
            </a:br>
            <a:r>
              <a:rPr b="0" i="0" lang="en-US" u="none" strike="noStrike">
                <a:solidFill>
                  <a:srgbClr val="000000"/>
                </a:solidFill>
                <a:latin typeface="Arial"/>
                <a:ea typeface="Arial"/>
                <a:cs typeface="Arial"/>
                <a:sym typeface="Arial"/>
              </a:rPr>
              <a:t>Each person that needs to log in to our Linux server should have their own, separate, user account. This allows them to have personal files and directories, protected by proper permissions. They also get to choose their own settings for whatever tools they use. And it also helps us as administrators. We can limit the privileges of each user to only what they require to do their job. This can sometimes reduce or prevent the damage when someone accidentally writes the wrong command. And it can help with the overall security of the system.</a:t>
            </a:r>
            <a:endParaRPr/>
          </a:p>
        </p:txBody>
      </p:sp>
      <p:sp>
        <p:nvSpPr>
          <p:cNvPr id="3225" name="Google Shape;3225;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5" name="Google Shape;3235;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It will be up to us to manage these user accounts, which are sometimes simply called "users". So, let's dive right in and see how we create a new user on a Linux system. The command that lets us add a new user is intuitively called </a:t>
            </a:r>
            <a:r>
              <a:rPr b="1" i="0" lang="en-US" u="none" strike="noStrike">
                <a:solidFill>
                  <a:srgbClr val="000000"/>
                </a:solidFill>
                <a:latin typeface="Arial"/>
                <a:ea typeface="Arial"/>
                <a:cs typeface="Arial"/>
                <a:sym typeface="Arial"/>
              </a:rPr>
              <a:t>useradd</a:t>
            </a:r>
            <a:r>
              <a:rPr b="0" i="0" lang="en-US" u="none" strike="noStrike">
                <a:solidFill>
                  <a:srgbClr val="000000"/>
                </a:solidFill>
                <a:latin typeface="Arial"/>
                <a:ea typeface="Arial"/>
                <a:cs typeface="Arial"/>
                <a:sym typeface="Arial"/>
              </a:rPr>
              <a:t>. The simplest form we can use 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useradd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where john can be replaced with whatever username we want to choose for this specific account.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After we run this the following things happen:</a:t>
            </a:r>
            <a:br>
              <a:rPr b="0" i="0" lang="en-US" u="none" strike="noStrike">
                <a:solidFill>
                  <a:srgbClr val="000000"/>
                </a:solidFill>
                <a:latin typeface="Arial"/>
                <a:ea typeface="Arial"/>
                <a:cs typeface="Arial"/>
                <a:sym typeface="Arial"/>
              </a:rPr>
            </a:br>
            <a:endParaRPr b="0"/>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A </a:t>
            </a:r>
            <a:r>
              <a:rPr b="1" i="0" lang="en-US" u="none" strike="noStrike">
                <a:solidFill>
                  <a:srgbClr val="000000"/>
                </a:solidFill>
                <a:latin typeface="Arial"/>
                <a:ea typeface="Arial"/>
                <a:cs typeface="Arial"/>
                <a:sym typeface="Arial"/>
              </a:rPr>
              <a:t>new user</a:t>
            </a:r>
            <a:r>
              <a:rPr b="0" i="0" lang="en-US" u="none" strike="noStrike">
                <a:solidFill>
                  <a:srgbClr val="000000"/>
                </a:solidFill>
                <a:latin typeface="Arial"/>
                <a:ea typeface="Arial"/>
                <a:cs typeface="Arial"/>
                <a:sym typeface="Arial"/>
              </a:rPr>
              <a:t> called "john" is added to the system</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A n</a:t>
            </a:r>
            <a:r>
              <a:rPr b="1" i="0" lang="en-US" u="none" strike="noStrike">
                <a:solidFill>
                  <a:srgbClr val="000000"/>
                </a:solidFill>
                <a:latin typeface="Arial"/>
                <a:ea typeface="Arial"/>
                <a:cs typeface="Arial"/>
                <a:sym typeface="Arial"/>
              </a:rPr>
              <a:t>ew group</a:t>
            </a:r>
            <a:r>
              <a:rPr b="0" i="0" lang="en-US" u="none" strike="noStrike">
                <a:solidFill>
                  <a:srgbClr val="000000"/>
                </a:solidFill>
                <a:latin typeface="Arial"/>
                <a:ea typeface="Arial"/>
                <a:cs typeface="Arial"/>
                <a:sym typeface="Arial"/>
              </a:rPr>
              <a:t> also called "</a:t>
            </a:r>
            <a:r>
              <a:rPr b="1" i="0" lang="en-US" u="none" strike="noStrike">
                <a:solidFill>
                  <a:srgbClr val="000000"/>
                </a:solidFill>
                <a:latin typeface="Arial"/>
                <a:ea typeface="Arial"/>
                <a:cs typeface="Arial"/>
                <a:sym typeface="Arial"/>
              </a:rPr>
              <a:t>john</a:t>
            </a:r>
            <a:r>
              <a:rPr b="0" i="0" lang="en-US" u="none" strike="noStrike">
                <a:solidFill>
                  <a:srgbClr val="000000"/>
                </a:solidFill>
                <a:latin typeface="Arial"/>
                <a:ea typeface="Arial"/>
                <a:cs typeface="Arial"/>
                <a:sym typeface="Arial"/>
              </a:rPr>
              <a:t>" is automatically created. The </a:t>
            </a:r>
            <a:r>
              <a:rPr b="1" i="0" lang="en-US" u="none" strike="noStrike">
                <a:solidFill>
                  <a:srgbClr val="000000"/>
                </a:solidFill>
                <a:latin typeface="Arial"/>
                <a:ea typeface="Arial"/>
                <a:cs typeface="Arial"/>
                <a:sym typeface="Arial"/>
              </a:rPr>
              <a:t>group</a:t>
            </a:r>
            <a:r>
              <a:rPr b="0" i="0" lang="en-US" u="none" strike="noStrike">
                <a:solidFill>
                  <a:srgbClr val="000000"/>
                </a:solidFill>
                <a:latin typeface="Arial"/>
                <a:ea typeface="Arial"/>
                <a:cs typeface="Arial"/>
                <a:sym typeface="Arial"/>
              </a:rPr>
              <a:t> "john" will be set to be the primary group of the user "john".</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A </a:t>
            </a:r>
            <a:r>
              <a:rPr b="1" i="0" lang="en-US" u="none" strike="noStrike">
                <a:solidFill>
                  <a:srgbClr val="000000"/>
                </a:solidFill>
                <a:latin typeface="Arial"/>
                <a:ea typeface="Arial"/>
                <a:cs typeface="Arial"/>
                <a:sym typeface="Arial"/>
              </a:rPr>
              <a:t>home directory</a:t>
            </a:r>
            <a:r>
              <a:rPr b="0" i="0" lang="en-US" u="none" strike="noStrike">
                <a:solidFill>
                  <a:srgbClr val="000000"/>
                </a:solidFill>
                <a:latin typeface="Arial"/>
                <a:ea typeface="Arial"/>
                <a:cs typeface="Arial"/>
                <a:sym typeface="Arial"/>
              </a:rPr>
              <a:t> is created for this account at </a:t>
            </a:r>
            <a:r>
              <a:rPr b="1" i="0" lang="en-US" u="none" strike="noStrike">
                <a:solidFill>
                  <a:srgbClr val="000000"/>
                </a:solidFill>
                <a:latin typeface="Arial"/>
                <a:ea typeface="Arial"/>
                <a:cs typeface="Arial"/>
                <a:sym typeface="Arial"/>
              </a:rPr>
              <a:t>/home/john/</a:t>
            </a:r>
            <a:r>
              <a:rPr b="0" i="0" lang="en-US" u="none" strike="noStrike">
                <a:solidFill>
                  <a:srgbClr val="000000"/>
                </a:solidFill>
                <a:latin typeface="Arial"/>
                <a:ea typeface="Arial"/>
                <a:cs typeface="Arial"/>
                <a:sym typeface="Arial"/>
              </a:rPr>
              <a:t>. This is where John can store his personal files and subdirectories, plus his program settings.</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Their default </a:t>
            </a:r>
            <a:r>
              <a:rPr b="1" i="0" lang="en-US" u="none" strike="noStrike">
                <a:solidFill>
                  <a:srgbClr val="000000"/>
                </a:solidFill>
                <a:latin typeface="Arial"/>
                <a:ea typeface="Arial"/>
                <a:cs typeface="Arial"/>
                <a:sym typeface="Arial"/>
              </a:rPr>
              <a:t>shell</a:t>
            </a:r>
            <a:r>
              <a:rPr b="0" i="0" lang="en-US" u="none" strike="noStrike">
                <a:solidFill>
                  <a:srgbClr val="000000"/>
                </a:solidFill>
                <a:latin typeface="Arial"/>
                <a:ea typeface="Arial"/>
                <a:cs typeface="Arial"/>
                <a:sym typeface="Arial"/>
              </a:rPr>
              <a:t> will be set to be the program found at </a:t>
            </a:r>
            <a:r>
              <a:rPr b="1" i="0" lang="en-US" u="none" strike="noStrike">
                <a:solidFill>
                  <a:srgbClr val="000000"/>
                </a:solidFill>
                <a:latin typeface="Arial"/>
                <a:ea typeface="Arial"/>
                <a:cs typeface="Arial"/>
                <a:sym typeface="Arial"/>
              </a:rPr>
              <a:t>/bin/bash</a:t>
            </a:r>
            <a:r>
              <a:rPr b="0" i="0" lang="en-US" u="none" strike="noStrike">
                <a:solidFill>
                  <a:srgbClr val="000000"/>
                </a:solidFill>
                <a:latin typeface="Arial"/>
                <a:ea typeface="Arial"/>
                <a:cs typeface="Arial"/>
                <a:sym typeface="Arial"/>
              </a:rPr>
              <a:t>. Whenever John logs in, this is the application he'll be "dropped into". Effectively, his entire login session will run inside this app.</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All files from </a:t>
            </a:r>
            <a:r>
              <a:rPr b="1" i="0" lang="en-US" u="none" strike="noStrike">
                <a:solidFill>
                  <a:srgbClr val="000000"/>
                </a:solidFill>
                <a:latin typeface="Arial"/>
                <a:ea typeface="Arial"/>
                <a:cs typeface="Arial"/>
                <a:sym typeface="Arial"/>
              </a:rPr>
              <a:t>/etc/skel</a:t>
            </a:r>
            <a:r>
              <a:rPr b="0" i="0" lang="en-US" u="none" strike="noStrike">
                <a:solidFill>
                  <a:srgbClr val="000000"/>
                </a:solidFill>
                <a:latin typeface="Arial"/>
                <a:ea typeface="Arial"/>
                <a:cs typeface="Arial"/>
                <a:sym typeface="Arial"/>
              </a:rPr>
              <a:t> will be copied to the user's home directory </a:t>
            </a:r>
            <a:r>
              <a:rPr b="1" i="0" lang="en-US" u="none" strike="noStrike">
                <a:solidFill>
                  <a:srgbClr val="000000"/>
                </a:solidFill>
                <a:latin typeface="Arial"/>
                <a:ea typeface="Arial"/>
                <a:cs typeface="Arial"/>
                <a:sym typeface="Arial"/>
              </a:rPr>
              <a:t>/home/john/</a:t>
            </a:r>
            <a:r>
              <a:rPr b="0" i="0" lang="en-US" u="none" strike="noStrike">
                <a:solidFill>
                  <a:srgbClr val="000000"/>
                </a:solidFill>
                <a:latin typeface="Arial"/>
                <a:ea typeface="Arial"/>
                <a:cs typeface="Arial"/>
                <a:sym typeface="Arial"/>
              </a:rPr>
              <a:t>. You can explore it with </a:t>
            </a:r>
            <a:r>
              <a:rPr b="1" i="0" lang="en-US" u="none" strike="noStrike">
                <a:solidFill>
                  <a:srgbClr val="000000"/>
                </a:solidFill>
                <a:latin typeface="Arial"/>
                <a:ea typeface="Arial"/>
                <a:cs typeface="Arial"/>
                <a:sym typeface="Arial"/>
              </a:rPr>
              <a:t>ls -a /etc/skel/</a:t>
            </a:r>
            <a:r>
              <a:rPr b="0" i="0" lang="en-US" u="none" strike="noStrike">
                <a:solidFill>
                  <a:srgbClr val="000000"/>
                </a:solidFill>
                <a:latin typeface="Arial"/>
                <a:ea typeface="Arial"/>
                <a:cs typeface="Arial"/>
                <a:sym typeface="Arial"/>
              </a:rPr>
              <a:t> if you're curious to see what's inside. We'll see why this so-called "skeleton directory" is useful, in one of the next lessons.</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The account will </a:t>
            </a:r>
            <a:r>
              <a:rPr b="1" i="0" lang="en-US" u="none" strike="noStrike">
                <a:solidFill>
                  <a:srgbClr val="000000"/>
                </a:solidFill>
                <a:latin typeface="Arial"/>
                <a:ea typeface="Arial"/>
                <a:cs typeface="Arial"/>
                <a:sym typeface="Arial"/>
              </a:rPr>
              <a:t>never expire</a:t>
            </a:r>
            <a:r>
              <a:rPr b="0" i="0" lang="en-US" u="none" strike="noStrike">
                <a:solidFill>
                  <a:srgbClr val="000000"/>
                </a:solidFill>
                <a:latin typeface="Arial"/>
                <a:ea typeface="Arial"/>
                <a:cs typeface="Arial"/>
                <a:sym typeface="Arial"/>
              </a:rPr>
              <a:t>. We'll see what this means, later in this lesson.</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All these things happen because the operating system is configured to take some default actions for each newly added account. We can explore these defaults with the following commands: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useradd --defaults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useradd -D</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Other defaults related to account creation can be seen by exploring this file: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cat /etc/login.defs</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The comments explain what each setting does.</a:t>
            </a:r>
            <a:endParaRPr/>
          </a:p>
        </p:txBody>
      </p:sp>
      <p:sp>
        <p:nvSpPr>
          <p:cNvPr id="3236" name="Google Shape;3236;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3" name="Shape 3263"/>
        <p:cNvGrpSpPr/>
        <p:nvPr/>
      </p:nvGrpSpPr>
      <p:grpSpPr>
        <a:xfrm>
          <a:off x="0" y="0"/>
          <a:ext cx="0" cy="0"/>
          <a:chOff x="0" y="0"/>
          <a:chExt cx="0" cy="0"/>
        </a:xfrm>
      </p:grpSpPr>
      <p:sp>
        <p:nvSpPr>
          <p:cNvPr id="3264" name="Google Shape;3264;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5" name="Google Shape;3265;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Ok, at this point we have an account for "john". But how does he log in? His account has no password now. To set a password for him, we can run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passwd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later, we want to delete an account: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userdel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Note, however, that this will only delete the "john" user account. Also, the group with the same name, "john" might get auto-removed. But john's home directory at /home/john/ will remain. And that's normal, because his personal files might still be needed. But if we're certain that those files aren't necessary anymore, we can make the userdel command also remove the user's home directory and his/her mail spool with: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userdel --remove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userdel -r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Coming back to the useradd command, if we're not happy with the defaults, we could choose a different shell and home directory with a command such as: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useradd --shell /bin/othershell --home-dir /home/otherdirectory/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useradd -s /bin/othershell -d /home/otherdirectory/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Of course, if we only want to choose a different shell, but keep the default location for the home directory, we can just pass the shell option: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useradd -s /bin/othershell john</a:t>
            </a:r>
            <a:endParaRPr b="0"/>
          </a:p>
        </p:txBody>
      </p:sp>
      <p:sp>
        <p:nvSpPr>
          <p:cNvPr id="3266" name="Google Shape;3266;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0" name="Google Shape;3280;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These account details, such as usernames, user IDs, group IDs, preferred shells, home directories are stored in the file at </a:t>
            </a:r>
            <a:r>
              <a:rPr b="1" i="0" lang="en-US" u="none" strike="noStrike">
                <a:solidFill>
                  <a:srgbClr val="000000"/>
                </a:solidFill>
                <a:latin typeface="Arial"/>
                <a:ea typeface="Arial"/>
                <a:cs typeface="Arial"/>
                <a:sym typeface="Arial"/>
              </a:rPr>
              <a:t>/etc/passwd</a:t>
            </a:r>
            <a:r>
              <a:rPr b="0" i="0" lang="en-US" u="none" strike="noStrike">
                <a:solidFill>
                  <a:srgbClr val="000000"/>
                </a:solidFill>
                <a:latin typeface="Arial"/>
                <a:ea typeface="Arial"/>
                <a:cs typeface="Arial"/>
                <a:sym typeface="Arial"/>
              </a:rPr>
              <a:t>. We can see them if we type: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cat /etc/passwd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We'll see a line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john:x:1001:1001::/home/otherdirectory/:/bin/othershell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first number, 1001 is the ID number associated with john's username. The next 1001 is the numeric ID of its primary group, also called "john" in this case. Then we can see the home directory and the preferred login shell.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useradd will automatically select a proper numeric ID available, incrementally. For the first user, the ID will be 1000, for the next one 1001, and so on. If we want to manually select a different ID, we can use a command such as: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useradd --uid 1100 smith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useradd -u 1100 smith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user "smith" will have the numeric ID 1100, but also the group called "smith" will get a numeric ID of 1100.</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If we want to see what username and group owns files or directories, we can do so with the usual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ls -l /home/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But if we want to see the numeric IDs of the user and group owners, we can add the -n (numeric ID) option: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ls -l</a:t>
            </a:r>
            <a:r>
              <a:rPr b="0" i="0" lang="en-US" u="none" strike="noStrike">
                <a:solidFill>
                  <a:srgbClr val="FF0000"/>
                </a:solidFill>
                <a:latin typeface="Arial"/>
                <a:ea typeface="Arial"/>
                <a:cs typeface="Arial"/>
                <a:sym typeface="Arial"/>
              </a:rPr>
              <a:t>n</a:t>
            </a:r>
            <a:r>
              <a:rPr b="0" i="0" lang="en-US" u="none" strike="noStrike">
                <a:solidFill>
                  <a:srgbClr val="000000"/>
                </a:solidFill>
                <a:latin typeface="Arial"/>
                <a:ea typeface="Arial"/>
                <a:cs typeface="Arial"/>
                <a:sym typeface="Arial"/>
              </a:rPr>
              <a:t> /home/</a:t>
            </a:r>
            <a:endParaRPr b="0"/>
          </a:p>
        </p:txBody>
      </p:sp>
      <p:sp>
        <p:nvSpPr>
          <p:cNvPr id="3281" name="Google Shape;3281;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7" name="Shape 3297"/>
        <p:cNvGrpSpPr/>
        <p:nvPr/>
      </p:nvGrpSpPr>
      <p:grpSpPr>
        <a:xfrm>
          <a:off x="0" y="0"/>
          <a:ext cx="0" cy="0"/>
          <a:chOff x="0" y="0"/>
          <a:chExt cx="0" cy="0"/>
        </a:xfrm>
      </p:grpSpPr>
      <p:sp>
        <p:nvSpPr>
          <p:cNvPr id="3298" name="Google Shape;3298;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9" name="Google Shape;3299;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It might also be useful sometimes to find out more about the user we're currently logged in as. We can see the username we're logged in as, plus groups we're members of, alongside with the respective IDs, with this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just print out the username: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whoami</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Up until now, we've created user accounts. But there's another type we can create, called system accounts. To create a system account called </a:t>
            </a:r>
            <a:r>
              <a:rPr b="1" i="0" lang="en-US" u="none" strike="noStrike">
                <a:solidFill>
                  <a:srgbClr val="000000"/>
                </a:solidFill>
                <a:latin typeface="Arial"/>
                <a:ea typeface="Arial"/>
                <a:cs typeface="Arial"/>
                <a:sym typeface="Arial"/>
              </a:rPr>
              <a:t>sysacc</a:t>
            </a:r>
            <a:r>
              <a:rPr b="0" i="0" lang="en-US" u="none" strike="noStrike">
                <a:solidFill>
                  <a:srgbClr val="000000"/>
                </a:solidFill>
                <a:latin typeface="Arial"/>
                <a:ea typeface="Arial"/>
                <a:cs typeface="Arial"/>
                <a:sym typeface="Arial"/>
              </a:rPr>
              <a:t>, we just add the --system option: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useradd --system sysacc</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numeric IDs of system accounts are usually numbers smaller than 1000. So, we might see an ID like 976 or 978 for our sysacc account.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Why would we create these? User accounts are intended for people. System accounts are intended for programs. So, there will be no home directory created since it's not needed. Usually, daemons use system accounts. We might see something like a database program running under a system account.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 let's remove these users and their personal files: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userdel -r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userdel -r smith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ever forget the options for the useradd command, we can get a quick reminder with: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useradd --help</a:t>
            </a:r>
            <a:endParaRPr b="0"/>
          </a:p>
          <a:p>
            <a:pPr indent="0" lvl="0" marL="0" rtl="0" algn="l">
              <a:spcBef>
                <a:spcPts val="0"/>
              </a:spcBef>
              <a:spcAft>
                <a:spcPts val="0"/>
              </a:spcAft>
              <a:buNone/>
            </a:pPr>
            <a:br>
              <a:rPr b="0" lang="en-US"/>
            </a:br>
            <a:endParaRPr b="0"/>
          </a:p>
        </p:txBody>
      </p:sp>
      <p:sp>
        <p:nvSpPr>
          <p:cNvPr id="3300" name="Google Shape;3300;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4" name="Google Shape;3314;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let's say we create the user "john" again: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useradd john</a:t>
            </a:r>
            <a:endParaRPr b="0"/>
          </a:p>
          <a:p>
            <a:pPr indent="0" lvl="0" marL="0" rtl="0" algn="l">
              <a:spcBef>
                <a:spcPts val="0"/>
              </a:spcBef>
              <a:spcAft>
                <a:spcPts val="0"/>
              </a:spcAft>
              <a:buNone/>
            </a:pPr>
            <a:r>
              <a:t/>
            </a:r>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later, we decide that we want to change some details for this account. The command </a:t>
            </a:r>
            <a:r>
              <a:rPr b="1" i="0" lang="en-US" u="none" strike="noStrike">
                <a:solidFill>
                  <a:srgbClr val="000000"/>
                </a:solidFill>
                <a:latin typeface="Arial"/>
                <a:ea typeface="Arial"/>
                <a:cs typeface="Arial"/>
                <a:sym typeface="Arial"/>
              </a:rPr>
              <a:t>usermod</a:t>
            </a:r>
            <a:r>
              <a:rPr b="0" i="0" lang="en-US" u="none" strike="noStrike">
                <a:solidFill>
                  <a:srgbClr val="000000"/>
                </a:solidFill>
                <a:latin typeface="Arial"/>
                <a:ea typeface="Arial"/>
                <a:cs typeface="Arial"/>
                <a:sym typeface="Arial"/>
              </a:rPr>
              <a:t> (user modify) is used for this purpose.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if we want to change john's home directory, we can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--home /home/otherdirectory/ --move-home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-d /home/otherdirectory/ -m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--move-home option ensures that the old directory will be moved or renamed so that John can still access his old files. In our case, /home/john/ was renamed to /home/otherdirectory/.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change the username, from </a:t>
            </a:r>
            <a:r>
              <a:rPr b="1" i="0" lang="en-US" u="none" strike="noStrike">
                <a:solidFill>
                  <a:srgbClr val="000000"/>
                </a:solidFill>
                <a:latin typeface="Arial"/>
                <a:ea typeface="Arial"/>
                <a:cs typeface="Arial"/>
                <a:sym typeface="Arial"/>
              </a:rPr>
              <a:t>john</a:t>
            </a:r>
            <a:r>
              <a:rPr b="0" i="0" lang="en-US" u="none" strike="noStrike">
                <a:solidFill>
                  <a:srgbClr val="000000"/>
                </a:solidFill>
                <a:latin typeface="Arial"/>
                <a:ea typeface="Arial"/>
                <a:cs typeface="Arial"/>
                <a:sym typeface="Arial"/>
              </a:rPr>
              <a:t> to </a:t>
            </a:r>
            <a:r>
              <a:rPr b="1" i="0" lang="en-US" u="none" strike="noStrike">
                <a:solidFill>
                  <a:srgbClr val="000000"/>
                </a:solidFill>
                <a:latin typeface="Arial"/>
                <a:ea typeface="Arial"/>
                <a:cs typeface="Arial"/>
                <a:sym typeface="Arial"/>
              </a:rPr>
              <a:t>jane</a:t>
            </a:r>
            <a:r>
              <a:rPr b="0" i="0" lang="en-US" u="none" strike="noStrike">
                <a:solidFill>
                  <a:srgbClr val="000000"/>
                </a:solidFill>
                <a:latin typeface="Arial"/>
                <a:ea typeface="Arial"/>
                <a:cs typeface="Arial"/>
                <a:sym typeface="Arial"/>
              </a:rPr>
              <a:t> we can enter: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--login jane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-l jane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change the user's login shell: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--shell /bin/othershell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-s /bin/othershell jane</a:t>
            </a:r>
            <a:endParaRPr b="0"/>
          </a:p>
        </p:txBody>
      </p:sp>
      <p:sp>
        <p:nvSpPr>
          <p:cNvPr id="3315" name="Google Shape;3315;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9" name="Google Shape;3329;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 often-used option with usermod is --lock (or equivalent option -L). This effectively disables the account, but without deleting it. The user will not be able to log in with his/her password anymore. However, they might still be able to log in with an SSH key, if such a login method has been previously set up.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--lock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-L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cancel this and unlock the account: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--unlock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-U jane</a:t>
            </a:r>
            <a:endParaRPr b="0"/>
          </a:p>
          <a:p>
            <a:pPr indent="0" lvl="0" marL="0" rtl="0" algn="l">
              <a:spcBef>
                <a:spcPts val="0"/>
              </a:spcBef>
              <a:spcAft>
                <a:spcPts val="0"/>
              </a:spcAft>
              <a:buNone/>
            </a:pPr>
            <a:r>
              <a:t/>
            </a:r>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set a date at which a user's account expires, we can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--expiredate 2021-12-10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-e 2021-12-10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After expiration, they won't be able to log in and need to contact a system administrator to re-enable their account. If we want to immediately set an account as expired, we can just choose a date that is in the past.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date is in the format YEAR-MONTH-DAY.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remove the expiration date, just specify an empty date. Use two quotes " with nothing inside.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usermod --expiredate "" jane</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sudo usermod -e "" jane</a:t>
            </a:r>
            <a:endParaRPr b="0"/>
          </a:p>
        </p:txBody>
      </p:sp>
      <p:sp>
        <p:nvSpPr>
          <p:cNvPr id="3330" name="Google Shape;3330;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"Local" is just a tech word for "something that is in front of you" or "something you can physically access". A computer on your desk is </a:t>
            </a:r>
            <a:r>
              <a:rPr b="1" i="0" lang="en-US" u="none" strike="noStrike">
                <a:solidFill>
                  <a:srgbClr val="000000"/>
                </a:solidFill>
                <a:latin typeface="Arial"/>
                <a:ea typeface="Arial"/>
                <a:cs typeface="Arial"/>
                <a:sym typeface="Arial"/>
              </a:rPr>
              <a:t>local</a:t>
            </a:r>
            <a:r>
              <a:rPr b="0" i="0" lang="en-US" u="none" strike="noStrike">
                <a:solidFill>
                  <a:srgbClr val="000000"/>
                </a:solidFill>
                <a:latin typeface="Arial"/>
                <a:ea typeface="Arial"/>
                <a:cs typeface="Arial"/>
                <a:sym typeface="Arial"/>
              </a:rPr>
              <a:t>. A server running on Google Cloud is </a:t>
            </a:r>
            <a:r>
              <a:rPr b="1" i="0" lang="en-US" u="none" strike="noStrike">
                <a:solidFill>
                  <a:srgbClr val="000000"/>
                </a:solidFill>
                <a:latin typeface="Arial"/>
                <a:ea typeface="Arial"/>
                <a:cs typeface="Arial"/>
                <a:sym typeface="Arial"/>
              </a:rPr>
              <a:t>remote</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Usually, when Linux is installed on servers, it is installed without GUI (Graphical User Interface) components. There's no mouse pointer, no buttons, no windows, no menus, nothing of that sort, just text. But you might sometimes run across servers that include this GUI. Logging in is super easy, as it's all "in your face". You'll see a list of users you can choose from and you can then type your user's password.</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Don't forget to log out when you've finished your work.</a:t>
            </a:r>
            <a:endParaRPr/>
          </a:p>
        </p:txBody>
      </p:sp>
      <p:sp>
        <p:nvSpPr>
          <p:cNvPr id="795" name="Google Shape;7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6" name="Shape 3346"/>
        <p:cNvGrpSpPr/>
        <p:nvPr/>
      </p:nvGrpSpPr>
      <p:grpSpPr>
        <a:xfrm>
          <a:off x="0" y="0"/>
          <a:ext cx="0" cy="0"/>
          <a:chOff x="0" y="0"/>
          <a:chExt cx="0" cy="0"/>
        </a:xfrm>
      </p:grpSpPr>
      <p:sp>
        <p:nvSpPr>
          <p:cNvPr id="3347" name="Google Shape;3347;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8" name="Google Shape;3348;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can also set an expiration date on the password. </a:t>
            </a:r>
            <a:r>
              <a:rPr b="1" i="0" lang="en-US" u="none" strike="noStrike">
                <a:solidFill>
                  <a:srgbClr val="000000"/>
                </a:solidFill>
                <a:latin typeface="Arial"/>
                <a:ea typeface="Arial"/>
                <a:cs typeface="Arial"/>
                <a:sym typeface="Arial"/>
              </a:rPr>
              <a:t>Please keep in mind that this is not the same as account expiration.</a:t>
            </a:r>
            <a:r>
              <a:rPr b="0" i="0" lang="en-US" u="none" strike="noStrike">
                <a:solidFill>
                  <a:srgbClr val="000000"/>
                </a:solidFill>
                <a:latin typeface="Arial"/>
                <a:ea typeface="Arial"/>
                <a:cs typeface="Arial"/>
                <a:sym typeface="Arial"/>
              </a:rPr>
              <a:t> Account expiration completely disables user logins. Password expiration forces the user to change their password next time they log in. They can still use the account.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want to immediately set password as expired, we can enter this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chage --lastday 0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chage -d 0 jane</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"chage" stands for "change age"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Next time Jane logs in, she'll have to change her password.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want to cancel this, unexpire the password: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chage --lastday -1 jane</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sudo chage -d -1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want to make sure that a user changes their password once every 30 days, we can use this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chage --maxdays 30 jane</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sudo chage -M 30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want to make sure their password never expires, we set maxdays to -1:</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chage --maxdays -1 jane</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sudo chage -M -1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see when the account password expires: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chage --list jane</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sudo chage -l jane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In case you followed along with this exercise, delete the user called "jane" and the group called "john".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userdel -r jane</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sudo groupdel john</a:t>
            </a:r>
            <a:endParaRPr b="0"/>
          </a:p>
        </p:txBody>
      </p:sp>
      <p:sp>
        <p:nvSpPr>
          <p:cNvPr id="3349" name="Google Shape;3349;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g28f7963fa17_1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2" name="Google Shape;3372;g28f7963fa17_1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373" name="Google Shape;3373;g28f7963fa17_1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3" name="Google Shape;3383;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4" name="Google Shape;3384;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g2ed02484f34_3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4" name="Google Shape;3394;g2ed02484f34_3_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Now, let's look at managing user resource limits in Linux.</a:t>
            </a:r>
            <a:endParaRPr/>
          </a:p>
        </p:txBody>
      </p:sp>
      <p:sp>
        <p:nvSpPr>
          <p:cNvPr id="3395" name="Google Shape;3395;g2ed02484f34_3_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g2ed02484f34_3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4" name="Google Shape;3404;g2ed02484f34_3_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When we have a lot of users logging in to the system, we may want to impose limits on what resources they can use. This way, we can ensure that user A does not use 80% of the CPU leaving very little to spare for the others.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set such a limit, we can edit this file: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vim </a:t>
            </a:r>
            <a:r>
              <a:rPr b="1" i="0" lang="en-US" u="none" strike="noStrike">
                <a:solidFill>
                  <a:srgbClr val="000000"/>
                </a:solidFill>
                <a:latin typeface="Arial"/>
                <a:ea typeface="Arial"/>
                <a:cs typeface="Arial"/>
                <a:sym typeface="Arial"/>
              </a:rPr>
              <a:t>/etc/security/limits.conf</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see this is well-documented.</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Let's move down until we see this: </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We can see that the syntax for setting a limit 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domain type item value</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Let's break this down into easy-to-understand parts.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First, the </a:t>
            </a:r>
            <a:r>
              <a:rPr b="1" i="0" lang="en-US" u="none" strike="noStrike">
                <a:solidFill>
                  <a:srgbClr val="000000"/>
                </a:solidFill>
                <a:latin typeface="Arial"/>
                <a:ea typeface="Arial"/>
                <a:cs typeface="Arial"/>
                <a:sym typeface="Arial"/>
              </a:rPr>
              <a:t>domain</a:t>
            </a:r>
            <a:r>
              <a:rPr b="0" i="0" lang="en-US" u="none" strike="noStrike">
                <a:solidFill>
                  <a:srgbClr val="000000"/>
                </a:solidFill>
                <a:latin typeface="Arial"/>
                <a:ea typeface="Arial"/>
                <a:cs typeface="Arial"/>
                <a:sym typeface="Arial"/>
              </a:rPr>
              <a:t>; what can we specify here? Usually, one of these three things: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1. Username. In this case, we just simply type the name of the user, such as </a:t>
            </a:r>
            <a:r>
              <a:rPr b="1" i="0" lang="en-US" u="none" strike="noStrike">
                <a:solidFill>
                  <a:srgbClr val="000000"/>
                </a:solidFill>
                <a:latin typeface="Arial"/>
                <a:ea typeface="Arial"/>
                <a:cs typeface="Arial"/>
                <a:sym typeface="Arial"/>
              </a:rPr>
              <a:t>trinity</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Example limit for the </a:t>
            </a:r>
            <a:r>
              <a:rPr b="1" i="0" lang="en-US" u="none" strike="noStrike">
                <a:solidFill>
                  <a:srgbClr val="000000"/>
                </a:solidFill>
                <a:latin typeface="Arial"/>
                <a:ea typeface="Arial"/>
                <a:cs typeface="Arial"/>
                <a:sym typeface="Arial"/>
              </a:rPr>
              <a:t>trinity</a:t>
            </a:r>
            <a:r>
              <a:rPr b="0" i="0" lang="en-US" u="none" strike="noStrike">
                <a:solidFill>
                  <a:srgbClr val="000000"/>
                </a:solidFill>
                <a:latin typeface="Arial"/>
                <a:ea typeface="Arial"/>
                <a:cs typeface="Arial"/>
                <a:sym typeface="Arial"/>
              </a:rPr>
              <a:t> user:</a:t>
            </a:r>
            <a:endParaRPr b="0"/>
          </a:p>
          <a:p>
            <a:pPr indent="0" lvl="0" marL="0" rtl="0" algn="l">
              <a:spcBef>
                <a:spcPts val="0"/>
              </a:spcBef>
              <a:spcAft>
                <a:spcPts val="0"/>
              </a:spcAft>
              <a:buNone/>
            </a:pPr>
            <a:br>
              <a:rPr b="0" lang="en-US"/>
            </a:br>
            <a:r>
              <a:rPr b="1" i="0" lang="en-US" u="none" strike="noStrike">
                <a:solidFill>
                  <a:srgbClr val="000000"/>
                </a:solidFill>
                <a:latin typeface="Arial"/>
                <a:ea typeface="Arial"/>
                <a:cs typeface="Arial"/>
                <a:sym typeface="Arial"/>
              </a:rPr>
              <a:t>trinity</a:t>
            </a:r>
            <a:r>
              <a:rPr b="0" i="0" lang="en-US" u="none" strike="noStrike">
                <a:solidFill>
                  <a:srgbClr val="000000"/>
                </a:solidFill>
                <a:latin typeface="Arial"/>
                <a:ea typeface="Arial"/>
                <a:cs typeface="Arial"/>
                <a:sym typeface="Arial"/>
              </a:rPr>
              <a:t>             hard    nproc           0</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2. Group name. To set a limit for everyone in the </a:t>
            </a:r>
            <a:r>
              <a:rPr b="1" i="0" lang="en-US" u="none" strike="noStrike">
                <a:solidFill>
                  <a:srgbClr val="000000"/>
                </a:solidFill>
                <a:latin typeface="Arial"/>
                <a:ea typeface="Arial"/>
                <a:cs typeface="Arial"/>
                <a:sym typeface="Arial"/>
              </a:rPr>
              <a:t>developers</a:t>
            </a:r>
            <a:r>
              <a:rPr b="0" i="0" lang="en-US" u="none" strike="noStrike">
                <a:solidFill>
                  <a:srgbClr val="000000"/>
                </a:solidFill>
                <a:latin typeface="Arial"/>
                <a:ea typeface="Arial"/>
                <a:cs typeface="Arial"/>
                <a:sym typeface="Arial"/>
              </a:rPr>
              <a:t> group, we just add @ in front of its name. So we'd write </a:t>
            </a:r>
            <a:r>
              <a:rPr b="1" i="0" lang="en-US" u="none" strike="noStrike">
                <a:solidFill>
                  <a:srgbClr val="000000"/>
                </a:solidFill>
                <a:latin typeface="Arial"/>
                <a:ea typeface="Arial"/>
                <a:cs typeface="Arial"/>
                <a:sym typeface="Arial"/>
              </a:rPr>
              <a:t>@developers</a:t>
            </a:r>
            <a:r>
              <a:rPr b="0" i="0" lang="en-US" u="none" strike="noStrike">
                <a:solidFill>
                  <a:srgbClr val="000000"/>
                </a:solidFill>
                <a:latin typeface="Arial"/>
                <a:ea typeface="Arial"/>
                <a:cs typeface="Arial"/>
                <a:sym typeface="Arial"/>
              </a:rPr>
              <a:t> to set such a group limit.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Example limit for the </a:t>
            </a:r>
            <a:r>
              <a:rPr b="1" i="0" lang="en-US" u="none" strike="noStrike">
                <a:solidFill>
                  <a:srgbClr val="000000"/>
                </a:solidFill>
                <a:latin typeface="Arial"/>
                <a:ea typeface="Arial"/>
                <a:cs typeface="Arial"/>
                <a:sym typeface="Arial"/>
              </a:rPr>
              <a:t>developers</a:t>
            </a:r>
            <a:r>
              <a:rPr b="0" i="0" lang="en-US" u="none" strike="noStrike">
                <a:solidFill>
                  <a:srgbClr val="000000"/>
                </a:solidFill>
                <a:latin typeface="Arial"/>
                <a:ea typeface="Arial"/>
                <a:cs typeface="Arial"/>
                <a:sym typeface="Arial"/>
              </a:rPr>
              <a:t> group:</a:t>
            </a:r>
            <a:endParaRPr b="0"/>
          </a:p>
          <a:p>
            <a:pPr indent="0" lvl="0" marL="0" rtl="0" algn="l">
              <a:spcBef>
                <a:spcPts val="0"/>
              </a:spcBef>
              <a:spcAft>
                <a:spcPts val="0"/>
              </a:spcAft>
              <a:buNone/>
            </a:pPr>
            <a:br>
              <a:rPr b="0" lang="en-US"/>
            </a:br>
            <a:r>
              <a:rPr b="1" i="0" lang="en-US" u="none" strike="noStrike">
                <a:solidFill>
                  <a:srgbClr val="000000"/>
                </a:solidFill>
                <a:latin typeface="Arial"/>
                <a:ea typeface="Arial"/>
                <a:cs typeface="Arial"/>
                <a:sym typeface="Arial"/>
              </a:rPr>
              <a:t>@developers</a:t>
            </a:r>
            <a:r>
              <a:rPr b="0" i="0" lang="en-US" u="none" strike="noStrike">
                <a:solidFill>
                  <a:srgbClr val="000000"/>
                </a:solidFill>
                <a:latin typeface="Arial"/>
                <a:ea typeface="Arial"/>
                <a:cs typeface="Arial"/>
                <a:sym typeface="Arial"/>
              </a:rPr>
              <a:t>        soft    nproc           20</a:t>
            </a:r>
            <a:br>
              <a:rPr b="0" i="0" lang="en-US" u="none" strike="noStrike">
                <a:solidFill>
                  <a:srgbClr val="000000"/>
                </a:solidFill>
                <a:latin typeface="Arial"/>
                <a:ea typeface="Arial"/>
                <a:cs typeface="Arial"/>
                <a:sym typeface="Arial"/>
              </a:rPr>
            </a:br>
            <a:br>
              <a:rPr b="0" i="0" lang="en-US" u="none" strike="noStrike">
                <a:solidFill>
                  <a:srgbClr val="000000"/>
                </a:solidFill>
                <a:latin typeface="Arial"/>
                <a:ea typeface="Arial"/>
                <a:cs typeface="Arial"/>
                <a:sym typeface="Arial"/>
              </a:rPr>
            </a:br>
            <a:r>
              <a:rPr b="0" i="0" lang="en-US" u="none" strike="noStrike">
                <a:solidFill>
                  <a:srgbClr val="000000"/>
                </a:solidFill>
                <a:latin typeface="Arial"/>
                <a:ea typeface="Arial"/>
                <a:cs typeface="Arial"/>
                <a:sym typeface="Arial"/>
              </a:rPr>
              <a:t>3. * will match all. Setting a limit for * basically says "set this limit for every user on the system". So it's a way to set a default limit. Why default? Because this limit will only apply to every user that is not mentioned in this list. A user limit overrides a * limit. For example, one * limit can specify that everyone can only launch 10 processes. But then another limit, for the user </a:t>
            </a:r>
            <a:r>
              <a:rPr b="1" i="0" lang="en-US" u="none" strike="noStrike">
                <a:solidFill>
                  <a:srgbClr val="000000"/>
                </a:solidFill>
                <a:latin typeface="Arial"/>
                <a:ea typeface="Arial"/>
                <a:cs typeface="Arial"/>
                <a:sym typeface="Arial"/>
              </a:rPr>
              <a:t>trinity</a:t>
            </a:r>
            <a:r>
              <a:rPr b="0" i="0" lang="en-US" u="none" strike="noStrike">
                <a:solidFill>
                  <a:srgbClr val="000000"/>
                </a:solidFill>
                <a:latin typeface="Arial"/>
                <a:ea typeface="Arial"/>
                <a:cs typeface="Arial"/>
                <a:sym typeface="Arial"/>
              </a:rPr>
              <a:t>, says she can launch 20 processes. In this case, the limit for everyone will be 10 (default), but for trinity, it will be set at 20.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Example default limit set with *:</a:t>
            </a:r>
            <a:endParaRPr b="0"/>
          </a:p>
          <a:p>
            <a:pPr indent="0" lvl="0" marL="0" rtl="0" algn="l">
              <a:spcBef>
                <a:spcPts val="0"/>
              </a:spcBef>
              <a:spcAft>
                <a:spcPts val="0"/>
              </a:spcAft>
              <a:buNone/>
            </a:pPr>
            <a:br>
              <a:rPr b="0" lang="en-US"/>
            </a:b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soft    cpu            5</a:t>
            </a:r>
            <a:endParaRPr/>
          </a:p>
        </p:txBody>
      </p:sp>
      <p:sp>
        <p:nvSpPr>
          <p:cNvPr id="3405" name="Google Shape;3405;g2ed02484f34_3_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0" name="Shape 3420"/>
        <p:cNvGrpSpPr/>
        <p:nvPr/>
      </p:nvGrpSpPr>
      <p:grpSpPr>
        <a:xfrm>
          <a:off x="0" y="0"/>
          <a:ext cx="0" cy="0"/>
          <a:chOff x="0" y="0"/>
          <a:chExt cx="0" cy="0"/>
        </a:xfrm>
      </p:grpSpPr>
      <p:sp>
        <p:nvSpPr>
          <p:cNvPr id="3421" name="Google Shape;3421;g2ed02484f34_3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2" name="Google Shape;3422;g2ed02484f34_3_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Next is </a:t>
            </a:r>
            <a:r>
              <a:rPr b="1" i="0" lang="en-US" u="none" strike="noStrike">
                <a:solidFill>
                  <a:srgbClr val="000000"/>
                </a:solidFill>
                <a:latin typeface="Arial"/>
                <a:ea typeface="Arial"/>
                <a:cs typeface="Arial"/>
                <a:sym typeface="Arial"/>
              </a:rPr>
              <a:t>type</a:t>
            </a:r>
            <a:r>
              <a:rPr b="0" i="0" lang="en-US" u="none" strike="noStrike">
                <a:solidFill>
                  <a:srgbClr val="000000"/>
                </a:solidFill>
                <a:latin typeface="Arial"/>
                <a:ea typeface="Arial"/>
                <a:cs typeface="Arial"/>
                <a:sym typeface="Arial"/>
              </a:rPr>
              <a:t> which can take three different values:</a:t>
            </a:r>
            <a:br>
              <a:rPr b="0" i="0" lang="en-US" u="none" strike="noStrike">
                <a:solidFill>
                  <a:srgbClr val="000000"/>
                </a:solidFill>
                <a:latin typeface="Arial"/>
                <a:ea typeface="Arial"/>
                <a:cs typeface="Arial"/>
                <a:sym typeface="Arial"/>
              </a:rPr>
            </a:br>
            <a:endParaRPr b="0"/>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hard</a:t>
            </a:r>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soft</a:t>
            </a:r>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 </a:t>
            </a:r>
            <a:r>
              <a:rPr b="1" i="0" lang="en-US" u="none" strike="noStrike">
                <a:solidFill>
                  <a:srgbClr val="000000"/>
                </a:solidFill>
                <a:latin typeface="Arial"/>
                <a:ea typeface="Arial"/>
                <a:cs typeface="Arial"/>
                <a:sym typeface="Arial"/>
              </a:rPr>
              <a:t>hard</a:t>
            </a:r>
            <a:r>
              <a:rPr b="0" i="0" lang="en-US" u="none" strike="noStrike">
                <a:solidFill>
                  <a:srgbClr val="000000"/>
                </a:solidFill>
                <a:latin typeface="Arial"/>
                <a:ea typeface="Arial"/>
                <a:cs typeface="Arial"/>
                <a:sym typeface="Arial"/>
              </a:rPr>
              <a:t> limit cannot be overridden by a regular user. If a hard limit says they can only run 30 processes, they cannot go above that. It's basically, the top, the max value of a resource someone can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a:t>
            </a:r>
            <a:r>
              <a:rPr b="1" i="0" lang="en-US" u="none" strike="noStrike">
                <a:solidFill>
                  <a:srgbClr val="000000"/>
                </a:solidFill>
                <a:latin typeface="Arial"/>
                <a:ea typeface="Arial"/>
                <a:cs typeface="Arial"/>
                <a:sym typeface="Arial"/>
              </a:rPr>
              <a:t>hard</a:t>
            </a:r>
            <a:r>
              <a:rPr b="0" i="0" lang="en-US" u="none" strike="noStrike">
                <a:solidFill>
                  <a:srgbClr val="000000"/>
                </a:solidFill>
                <a:latin typeface="Arial"/>
                <a:ea typeface="Arial"/>
                <a:cs typeface="Arial"/>
                <a:sym typeface="Arial"/>
              </a:rPr>
              <a:t>    nproc           30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 </a:t>
            </a:r>
            <a:r>
              <a:rPr b="1" i="0" lang="en-US" u="none" strike="noStrike">
                <a:solidFill>
                  <a:srgbClr val="000000"/>
                </a:solidFill>
                <a:latin typeface="Arial"/>
                <a:ea typeface="Arial"/>
                <a:cs typeface="Arial"/>
                <a:sym typeface="Arial"/>
              </a:rPr>
              <a:t>soft</a:t>
            </a:r>
            <a:r>
              <a:rPr b="0" i="0" lang="en-US" u="none" strike="noStrike">
                <a:solidFill>
                  <a:srgbClr val="000000"/>
                </a:solidFill>
                <a:latin typeface="Arial"/>
                <a:ea typeface="Arial"/>
                <a:cs typeface="Arial"/>
                <a:sym typeface="Arial"/>
              </a:rPr>
              <a:t> limit on the other hand is different. Instead of a max value, this is more like the "startup limit", the initial value for the limit when the user logs in. If a user has a soft limit of 10 max processes and a hard limit of 20, the following happens. When they log in, the limit will be set to 10 processes. But if the user has some temporary need to increase this, they can raise it to 11, 12, 15 or 20 processes. This way they can get a slight increase when absolutely required. So, they can manually raise it to anything they require, but never above the hard limit.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a:t>
            </a:r>
            <a:r>
              <a:rPr b="1" i="0" lang="en-US" u="none" strike="noStrike">
                <a:solidFill>
                  <a:srgbClr val="000000"/>
                </a:solidFill>
                <a:latin typeface="Arial"/>
                <a:ea typeface="Arial"/>
                <a:cs typeface="Arial"/>
                <a:sym typeface="Arial"/>
              </a:rPr>
              <a:t>hard</a:t>
            </a:r>
            <a:r>
              <a:rPr b="0" i="0" lang="en-US" u="none" strike="noStrike">
                <a:solidFill>
                  <a:srgbClr val="000000"/>
                </a:solidFill>
                <a:latin typeface="Arial"/>
                <a:ea typeface="Arial"/>
                <a:cs typeface="Arial"/>
                <a:sym typeface="Arial"/>
              </a:rPr>
              <a:t>       nproc          20</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trinity        </a:t>
            </a:r>
            <a:r>
              <a:rPr b="1" i="0" lang="en-US" u="none" strike="noStrike">
                <a:solidFill>
                  <a:srgbClr val="000000"/>
                </a:solidFill>
                <a:latin typeface="Arial"/>
                <a:ea typeface="Arial"/>
                <a:cs typeface="Arial"/>
                <a:sym typeface="Arial"/>
              </a:rPr>
              <a:t>soft</a:t>
            </a:r>
            <a:r>
              <a:rPr b="0" i="0" lang="en-US" u="none" strike="noStrike">
                <a:solidFill>
                  <a:srgbClr val="000000"/>
                </a:solidFill>
                <a:latin typeface="Arial"/>
                <a:ea typeface="Arial"/>
                <a:cs typeface="Arial"/>
                <a:sym typeface="Arial"/>
              </a:rPr>
              <a:t>        nproc          10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Last, we have the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sign. This specifies that this is both a hard and a soft limit.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nproc        20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With this we're saying "Trinity should be able to run 20 processes at most. When she logs in, she should be able to use up her entire allocation, without needing to manually raise her limit."</a:t>
            </a:r>
            <a:endParaRPr b="0"/>
          </a:p>
          <a:p>
            <a:pPr indent="0" lvl="0" marL="0" rtl="0" algn="l">
              <a:spcBef>
                <a:spcPts val="0"/>
              </a:spcBef>
              <a:spcAft>
                <a:spcPts val="0"/>
              </a:spcAft>
              <a:buNone/>
            </a:pPr>
            <a:br>
              <a:rPr lang="en-US"/>
            </a:br>
            <a:endParaRPr/>
          </a:p>
        </p:txBody>
      </p:sp>
      <p:sp>
        <p:nvSpPr>
          <p:cNvPr id="3423" name="Google Shape;3423;g2ed02484f34_3_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g2ed02484f34_3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0" name="Google Shape;3440;g2ed02484f34_3_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Next up, the </a:t>
            </a:r>
            <a:r>
              <a:rPr b="1" i="0" lang="en-US" u="none" strike="noStrike">
                <a:solidFill>
                  <a:srgbClr val="000000"/>
                </a:solidFill>
                <a:latin typeface="Arial"/>
                <a:ea typeface="Arial"/>
                <a:cs typeface="Arial"/>
                <a:sym typeface="Arial"/>
              </a:rPr>
              <a:t>item</a:t>
            </a:r>
            <a:r>
              <a:rPr b="0" i="0" lang="en-US" u="none" strike="noStrike">
                <a:solidFill>
                  <a:srgbClr val="000000"/>
                </a:solidFill>
                <a:latin typeface="Arial"/>
                <a:ea typeface="Arial"/>
                <a:cs typeface="Arial"/>
                <a:sym typeface="Arial"/>
              </a:rPr>
              <a:t> value. This decides what this limit is for. We can have things such as: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hard       </a:t>
            </a:r>
            <a:r>
              <a:rPr b="1" i="0" lang="en-US" u="none" strike="noStrike">
                <a:solidFill>
                  <a:srgbClr val="000000"/>
                </a:solidFill>
                <a:latin typeface="Arial"/>
                <a:ea typeface="Arial"/>
                <a:cs typeface="Arial"/>
                <a:sym typeface="Arial"/>
              </a:rPr>
              <a:t>nproc</a:t>
            </a:r>
            <a:r>
              <a:rPr b="0" i="0" lang="en-US" u="none" strike="noStrike">
                <a:solidFill>
                  <a:srgbClr val="000000"/>
                </a:solidFill>
                <a:latin typeface="Arial"/>
                <a:ea typeface="Arial"/>
                <a:cs typeface="Arial"/>
                <a:sym typeface="Arial"/>
              </a:rPr>
              <a:t>          20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nproc sets the maximum number of processes that can be open in a user session.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hard       </a:t>
            </a:r>
            <a:r>
              <a:rPr b="1" i="0" lang="en-US" u="none" strike="noStrike">
                <a:solidFill>
                  <a:srgbClr val="000000"/>
                </a:solidFill>
                <a:latin typeface="Arial"/>
                <a:ea typeface="Arial"/>
                <a:cs typeface="Arial"/>
                <a:sym typeface="Arial"/>
              </a:rPr>
              <a:t>fsize</a:t>
            </a:r>
            <a:r>
              <a:rPr b="0" i="0" lang="en-US" u="none" strike="noStrike">
                <a:solidFill>
                  <a:srgbClr val="000000"/>
                </a:solidFill>
                <a:latin typeface="Arial"/>
                <a:ea typeface="Arial"/>
                <a:cs typeface="Arial"/>
                <a:sym typeface="Arial"/>
              </a:rPr>
              <a:t>          1024</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fsize sets the maximum filesize that can be created in this user session. The size is in KB so 1024 here means that the maximum file size is 1024KB which is exactly one Megabyte.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hard       </a:t>
            </a:r>
            <a:r>
              <a:rPr b="1" i="0" lang="en-US" u="none" strike="noStrike">
                <a:solidFill>
                  <a:srgbClr val="000000"/>
                </a:solidFill>
                <a:latin typeface="Arial"/>
                <a:ea typeface="Arial"/>
                <a:cs typeface="Arial"/>
                <a:sym typeface="Arial"/>
              </a:rPr>
              <a:t>cpu</a:t>
            </a:r>
            <a:r>
              <a:rPr b="0" i="0" lang="en-US" u="none" strike="noStrike">
                <a:solidFill>
                  <a:srgbClr val="000000"/>
                </a:solidFill>
                <a:latin typeface="Arial"/>
                <a:ea typeface="Arial"/>
                <a:cs typeface="Arial"/>
                <a:sym typeface="Arial"/>
              </a:rPr>
              <a:t>          1</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cpu sets the limit for the CPU time. This is specified in minutes. When a process uses 100% of a cpu core for 1 second, it will use up 1 second of its allocated time. If it uses 50% of one core for one second, it will use up 0.5 seconds of its allocation. Even if a process was open 3 hours ago, it might have only used 2 seconds of CPU time.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you want to see more</a:t>
            </a:r>
            <a:r>
              <a:rPr b="1" i="0" lang="en-US" u="none" strike="noStrike">
                <a:solidFill>
                  <a:srgbClr val="000000"/>
                </a:solidFill>
                <a:latin typeface="Arial"/>
                <a:ea typeface="Arial"/>
                <a:cs typeface="Arial"/>
                <a:sym typeface="Arial"/>
              </a:rPr>
              <a:t> </a:t>
            </a:r>
            <a:r>
              <a:rPr b="0" i="0" lang="en-US" u="none" strike="noStrike">
                <a:solidFill>
                  <a:srgbClr val="000000"/>
                </a:solidFill>
                <a:latin typeface="Arial"/>
                <a:ea typeface="Arial"/>
                <a:cs typeface="Arial"/>
                <a:sym typeface="Arial"/>
              </a:rPr>
              <a:t>stuff that can be limited just consult the user manual for this limits.conf file: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man limits.conf</a:t>
            </a:r>
            <a:endParaRPr b="0"/>
          </a:p>
        </p:txBody>
      </p:sp>
      <p:sp>
        <p:nvSpPr>
          <p:cNvPr id="3441" name="Google Shape;3441;g2ed02484f34_3_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2ed02484f34_3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0" name="Google Shape;3460;g2ed02484f34_3_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let's test our knowledge and add a limit for our user called trinity, to ensure she can open a maximum number of three processes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Under this line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#@student        -       maxlogins       4</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Add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 nproc 3</a:t>
            </a:r>
            <a:endParaRPr b="0"/>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Make sure there's no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at the beginning of this line. The vim editor might automatically add it when you press ENTER to add a new line here. Make sure to delete the preceding # otherwise the line would be commented and have no effect. Now, let's save our file and exit.</a:t>
            </a:r>
            <a:br>
              <a:rPr b="0" i="0" lang="en-US" u="none" strike="noStrike">
                <a:solidFill>
                  <a:srgbClr val="000000"/>
                </a:solidFill>
                <a:latin typeface="Arial"/>
                <a:ea typeface="Arial"/>
                <a:cs typeface="Arial"/>
                <a:sym typeface="Arial"/>
              </a:rPr>
            </a:br>
            <a:br>
              <a:rPr b="0" i="0" lang="en-US" u="none" strike="noStrike">
                <a:solidFill>
                  <a:srgbClr val="000000"/>
                </a:solidFill>
                <a:latin typeface="Arial"/>
                <a:ea typeface="Arial"/>
                <a:cs typeface="Arial"/>
                <a:sym typeface="Arial"/>
              </a:rPr>
            </a:br>
            <a:r>
              <a:rPr b="0" i="0" lang="en-US" u="none" strike="noStrike">
                <a:solidFill>
                  <a:srgbClr val="000000"/>
                </a:solidFill>
                <a:latin typeface="Arial"/>
                <a:ea typeface="Arial"/>
                <a:cs typeface="Arial"/>
                <a:sym typeface="Arial"/>
              </a:rPr>
              <a:t>To log in as trinity, we can enter this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-iu trinity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 instructs sudo to do a real log in</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-u specifies the user we want to log in as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At this moment, only one process is permanently running in her session, the Bash shell. So, we should be able to run two more processes. Let's launch ps and pipe the output to the less pager.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ps | less</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can see it works and it got us to running three processes, the max limit. Now what would happen if we'd try to launch the fourth? Let's press q to quit the less pager and then try the following: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ls -a | grep bash | less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would try to launch three new processes, ls, grep and less, plus Bash already running, would total 4 processes: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we'll see this failing, as expected. We cannot run more than three processes:</a:t>
            </a:r>
            <a:endParaRPr b="0"/>
          </a:p>
          <a:p>
            <a:pPr indent="0" lvl="0" marL="0" rtl="0" algn="l">
              <a:spcBef>
                <a:spcPts val="0"/>
              </a:spcBef>
              <a:spcAft>
                <a:spcPts val="0"/>
              </a:spcAft>
              <a:buNone/>
            </a:pPr>
            <a:br>
              <a:rPr lang="en-US"/>
            </a:br>
            <a:endParaRPr b="0"/>
          </a:p>
        </p:txBody>
      </p:sp>
      <p:sp>
        <p:nvSpPr>
          <p:cNvPr id="3461" name="Google Shape;3461;g2ed02484f34_3_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g2ed02484f34_3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0" name="Google Shape;3480;g2ed02484f34_3_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Let's type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logout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exit from trinity's session.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want to see the limits for our current session, we can type: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ulimit -a</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We have small hints between parentheses. For example, we can see "-u" displayed for </a:t>
            </a:r>
            <a:r>
              <a:rPr b="1" i="0" lang="en-US" u="none" strike="noStrike">
                <a:solidFill>
                  <a:srgbClr val="000000"/>
                </a:solidFill>
                <a:latin typeface="Arial"/>
                <a:ea typeface="Arial"/>
                <a:cs typeface="Arial"/>
                <a:sym typeface="Arial"/>
              </a:rPr>
              <a:t>max user processes</a:t>
            </a:r>
            <a:r>
              <a:rPr b="0" i="0" lang="en-US" u="none" strike="noStrike">
                <a:solidFill>
                  <a:srgbClr val="000000"/>
                </a:solidFill>
                <a:latin typeface="Arial"/>
                <a:ea typeface="Arial"/>
                <a:cs typeface="Arial"/>
                <a:sym typeface="Arial"/>
              </a:rPr>
              <a:t>. This means that we could type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ulimit -u 5000</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lower our limit to 5000 processes. By default, a user can only lower his limits, not raise them. The exception is when there are hard and soft limits. In that case, the user can raise his/her limit all the way up to the hard value, but only once. After the limit is raised with a ulimit command, the next command can only lower it. It cannot be raised the second time, even if the hard limit would allow it.</a:t>
            </a:r>
            <a:endParaRPr b="0"/>
          </a:p>
        </p:txBody>
      </p:sp>
      <p:sp>
        <p:nvSpPr>
          <p:cNvPr id="3481" name="Google Shape;3481;g2ed02484f34_3_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g2ed02484f34_3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0" name="Google Shape;3490;g2ed02484f34_3_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1" name="Google Shape;3491;g2ed02484f34_3_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"Local" is just a tech word for "something that is in front of you" or "something you can physically access". A computer on your desk is </a:t>
            </a:r>
            <a:r>
              <a:rPr b="1" i="0" lang="en-US" u="none" strike="noStrike">
                <a:solidFill>
                  <a:srgbClr val="000000"/>
                </a:solidFill>
                <a:latin typeface="Arial"/>
                <a:ea typeface="Arial"/>
                <a:cs typeface="Arial"/>
                <a:sym typeface="Arial"/>
              </a:rPr>
              <a:t>local</a:t>
            </a:r>
            <a:r>
              <a:rPr b="0" i="0" lang="en-US" u="none" strike="noStrike">
                <a:solidFill>
                  <a:srgbClr val="000000"/>
                </a:solidFill>
                <a:latin typeface="Arial"/>
                <a:ea typeface="Arial"/>
                <a:cs typeface="Arial"/>
                <a:sym typeface="Arial"/>
              </a:rPr>
              <a:t>. A server running on Google Cloud is </a:t>
            </a:r>
            <a:r>
              <a:rPr b="1" i="0" lang="en-US" u="none" strike="noStrike">
                <a:solidFill>
                  <a:srgbClr val="000000"/>
                </a:solidFill>
                <a:latin typeface="Arial"/>
                <a:ea typeface="Arial"/>
                <a:cs typeface="Arial"/>
                <a:sym typeface="Arial"/>
              </a:rPr>
              <a:t>remote</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Usually, when Linux is installed on servers, it is installed without GUI (Graphical User Interface) components. There's no mouse pointer, no buttons, no windows, no menus, nothing of that sort, just text. But you might sometimes run across servers that include this GUI. Logging in is super easy, as it's all "in your face". You'll see a list of users you can choose from and you can then type your user's password.</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Don't forget to log out when you've finished your work.</a:t>
            </a:r>
            <a:endParaRPr/>
          </a:p>
        </p:txBody>
      </p:sp>
      <p:sp>
        <p:nvSpPr>
          <p:cNvPr id="808" name="Google Shape;80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1" name="Google Shape;3501;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let's examine how to manage user privileges in Linux.</a:t>
            </a:r>
            <a:endParaRPr/>
          </a:p>
        </p:txBody>
      </p:sp>
      <p:sp>
        <p:nvSpPr>
          <p:cNvPr id="3502" name="Google Shape;3502;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0" name="Shape 3510"/>
        <p:cNvGrpSpPr/>
        <p:nvPr/>
      </p:nvGrpSpPr>
      <p:grpSpPr>
        <a:xfrm>
          <a:off x="0" y="0"/>
          <a:ext cx="0" cy="0"/>
          <a:chOff x="0" y="0"/>
          <a:chExt cx="0" cy="0"/>
        </a:xfrm>
      </p:grpSpPr>
      <p:sp>
        <p:nvSpPr>
          <p:cNvPr id="3511" name="Google Shape;3511;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2" name="Google Shape;3512;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Every time we had to make some important changes to the system, we used "sudo" in our commands. That's because only the root user, also called "superuser" can make changes to important areas of the operating system. Whenever we put "sudo" in front of a command, that command runs as if the root user executed it. So how come our user is allowed to use sudo?</a:t>
            </a:r>
            <a:br>
              <a:rPr b="0" i="0" lang="en-US" u="none" strike="noStrike">
                <a:solidFill>
                  <a:srgbClr val="000000"/>
                </a:solidFill>
                <a:latin typeface="Arial"/>
                <a:ea typeface="Arial"/>
                <a:cs typeface="Arial"/>
                <a:sym typeface="Arial"/>
              </a:rPr>
            </a:br>
            <a:br>
              <a:rPr b="0" i="0" lang="en-US" u="none" strike="noStrike">
                <a:solidFill>
                  <a:srgbClr val="000000"/>
                </a:solidFill>
                <a:latin typeface="Arial"/>
                <a:ea typeface="Arial"/>
                <a:cs typeface="Arial"/>
                <a:sym typeface="Arial"/>
              </a:rPr>
            </a:br>
            <a:r>
              <a:rPr b="0" i="0" lang="en-US" u="none" strike="noStrike">
                <a:solidFill>
                  <a:srgbClr val="000000"/>
                </a:solidFill>
                <a:latin typeface="Arial"/>
                <a:ea typeface="Arial"/>
                <a:cs typeface="Arial"/>
                <a:sym typeface="Arial"/>
              </a:rPr>
              <a:t>If we type this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groups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we'll see our user is part of the "wheel" group.</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Whoever is part of this group is automatically allowed to use sudo.</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means that the easiest way to give another user sudo privileges is to add them to the wheel group. To add our user "trinity" to the "wheel" group: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gpasswd -a trinity wheel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that's it. Now this user can get administrator privileges whenever they want. But this gives them power to do anything they want on our system. What if we want more fine-tuned control? Then we could take a different approach.</a:t>
            </a:r>
            <a:endParaRPr b="0"/>
          </a:p>
        </p:txBody>
      </p:sp>
      <p:sp>
        <p:nvSpPr>
          <p:cNvPr id="3513" name="Google Shape;3513;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0" name="Google Shape;3540;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There is a special file at </a:t>
            </a:r>
            <a:r>
              <a:rPr b="1" i="0" lang="en-US" u="none" strike="noStrike">
                <a:solidFill>
                  <a:srgbClr val="000000"/>
                </a:solidFill>
                <a:latin typeface="Arial"/>
                <a:ea typeface="Arial"/>
                <a:cs typeface="Arial"/>
                <a:sym typeface="Arial"/>
              </a:rPr>
              <a:t>/etc/sudoers</a:t>
            </a:r>
            <a:r>
              <a:rPr b="0" i="0" lang="en-US" u="none" strike="noStrike">
                <a:solidFill>
                  <a:srgbClr val="000000"/>
                </a:solidFill>
                <a:latin typeface="Arial"/>
                <a:ea typeface="Arial"/>
                <a:cs typeface="Arial"/>
                <a:sym typeface="Arial"/>
              </a:rPr>
              <a:t> that defines who can use sudo and under what conditions, what commands they can run, and so on. But we should not edit this file directly. We use a utility called </a:t>
            </a:r>
            <a:r>
              <a:rPr b="1" i="0" lang="en-US" u="none" strike="noStrike">
                <a:solidFill>
                  <a:srgbClr val="000000"/>
                </a:solidFill>
                <a:latin typeface="Arial"/>
                <a:ea typeface="Arial"/>
                <a:cs typeface="Arial"/>
                <a:sym typeface="Arial"/>
              </a:rPr>
              <a:t>visudo</a:t>
            </a:r>
            <a:r>
              <a:rPr b="0" i="0" lang="en-US" u="none" strike="noStrike">
                <a:solidFill>
                  <a:srgbClr val="000000"/>
                </a:solidFill>
                <a:latin typeface="Arial"/>
                <a:ea typeface="Arial"/>
                <a:cs typeface="Arial"/>
                <a:sym typeface="Arial"/>
              </a:rPr>
              <a:t>. This utility can check if our edits are correct to help us avoid mistakes in this file.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First, let's remove trinity from the wheel group, to make sure she can't use sudo anymore, and instead, define a different sudo policy for her, later.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gpasswd -d trinity wheel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start editing the </a:t>
            </a:r>
            <a:r>
              <a:rPr b="1" i="0" lang="en-US" u="none" strike="noStrike">
                <a:solidFill>
                  <a:srgbClr val="000000"/>
                </a:solidFill>
                <a:latin typeface="Arial"/>
                <a:ea typeface="Arial"/>
                <a:cs typeface="Arial"/>
                <a:sym typeface="Arial"/>
              </a:rPr>
              <a:t>/etc/sudoers</a:t>
            </a:r>
            <a:r>
              <a:rPr b="0" i="0" lang="en-US" u="none" strike="noStrike">
                <a:solidFill>
                  <a:srgbClr val="000000"/>
                </a:solidFill>
                <a:latin typeface="Arial"/>
                <a:ea typeface="Arial"/>
                <a:cs typeface="Arial"/>
                <a:sym typeface="Arial"/>
              </a:rPr>
              <a:t> file we run: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visudo</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This opens in the vim editor. The file is thoroughly commented, but we're not interested in the first few parts. So, let's navigate to the end. We'll notice this line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 Allows people in group wheel to run all commands</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%wheel  ALL=(ALL)       ALL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 we see why any user added to the "wheel" group can run any command with sudo.</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Let's break down this line into 4 different parts and analyze what they do:</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1.%wheel  2.ALL=3.(ALL)       4.ALL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1. is the </a:t>
            </a:r>
            <a:r>
              <a:rPr b="1" i="0" lang="en-US" u="none" strike="noStrike">
                <a:solidFill>
                  <a:srgbClr val="000000"/>
                </a:solidFill>
                <a:latin typeface="Arial"/>
                <a:ea typeface="Arial"/>
                <a:cs typeface="Arial"/>
                <a:sym typeface="Arial"/>
              </a:rPr>
              <a:t>user/group</a:t>
            </a:r>
            <a:r>
              <a:rPr b="0" i="0" lang="en-US" u="none" strike="noStrike">
                <a:solidFill>
                  <a:srgbClr val="000000"/>
                </a:solidFill>
                <a:latin typeface="Arial"/>
                <a:ea typeface="Arial"/>
                <a:cs typeface="Arial"/>
                <a:sym typeface="Arial"/>
              </a:rPr>
              <a:t>. Here we define who this policy is for.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2. is the </a:t>
            </a:r>
            <a:r>
              <a:rPr b="1" i="0" lang="en-US" u="none" strike="noStrike">
                <a:solidFill>
                  <a:srgbClr val="000000"/>
                </a:solidFill>
                <a:latin typeface="Arial"/>
                <a:ea typeface="Arial"/>
                <a:cs typeface="Arial"/>
                <a:sym typeface="Arial"/>
              </a:rPr>
              <a:t>host</a:t>
            </a:r>
            <a:r>
              <a:rPr b="0" i="0" lang="en-US" u="none" strike="noStrike">
                <a:solidFill>
                  <a:srgbClr val="000000"/>
                </a:solidFill>
                <a:latin typeface="Arial"/>
                <a:ea typeface="Arial"/>
                <a:cs typeface="Arial"/>
                <a:sym typeface="Arial"/>
              </a:rPr>
              <a:t>. Here we could specify that these rules only apply if our </a:t>
            </a:r>
            <a:r>
              <a:rPr b="1" i="0" lang="en-US" u="none" strike="noStrike">
                <a:solidFill>
                  <a:srgbClr val="000000"/>
                </a:solidFill>
                <a:latin typeface="Arial"/>
                <a:ea typeface="Arial"/>
                <a:cs typeface="Arial"/>
                <a:sym typeface="Arial"/>
              </a:rPr>
              <a:t>server's</a:t>
            </a:r>
            <a:r>
              <a:rPr b="0" i="0" lang="en-US" u="none" strike="noStrike">
                <a:solidFill>
                  <a:srgbClr val="000000"/>
                </a:solidFill>
                <a:latin typeface="Arial"/>
                <a:ea typeface="Arial"/>
                <a:cs typeface="Arial"/>
                <a:sym typeface="Arial"/>
              </a:rPr>
              <a:t> hostname or IP address has a specific value. Not useful for our purposes, so we'll just type ALL for this host field.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3. is the </a:t>
            </a:r>
            <a:r>
              <a:rPr b="1" i="0" lang="en-US" u="none" strike="noStrike">
                <a:solidFill>
                  <a:srgbClr val="000000"/>
                </a:solidFill>
                <a:latin typeface="Arial"/>
                <a:ea typeface="Arial"/>
                <a:cs typeface="Arial"/>
                <a:sym typeface="Arial"/>
              </a:rPr>
              <a:t>run_as</a:t>
            </a:r>
            <a:r>
              <a:rPr b="0" i="0" lang="en-US" u="none" strike="noStrike">
                <a:solidFill>
                  <a:srgbClr val="000000"/>
                </a:solidFill>
                <a:latin typeface="Arial"/>
                <a:ea typeface="Arial"/>
                <a:cs typeface="Arial"/>
                <a:sym typeface="Arial"/>
              </a:rPr>
              <a:t> field. Here, we could type a list of usernames. Normally, "sudo ls" will run the "ls" command as root. Because that's what sudo does, it runs the command after it </a:t>
            </a:r>
            <a:r>
              <a:rPr b="1" i="0" lang="en-US" u="none" strike="noStrike">
                <a:solidFill>
                  <a:srgbClr val="000000"/>
                </a:solidFill>
                <a:latin typeface="Arial"/>
                <a:ea typeface="Arial"/>
                <a:cs typeface="Arial"/>
                <a:sym typeface="Arial"/>
              </a:rPr>
              <a:t>as a different user</a:t>
            </a:r>
            <a:r>
              <a:rPr b="0" i="0" lang="en-US" u="none" strike="noStrike">
                <a:solidFill>
                  <a:srgbClr val="000000"/>
                </a:solidFill>
                <a:latin typeface="Arial"/>
                <a:ea typeface="Arial"/>
                <a:cs typeface="Arial"/>
                <a:sym typeface="Arial"/>
              </a:rPr>
              <a:t>. But sudo can also be used so that "aaron" can run commands as "jane" or vice versa. We'll see more about this later. So, if we list "aaron, jane" in this "run_as" field, then sudo can only be used to run commands as the user "aaron" or "jane", but not "root".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4. is the list of commands that can be executed with sudo.</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So we could say the syntax for a policy defined in the sudoers file 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user/group host=(run_as_user) command_list</a:t>
            </a:r>
            <a:endParaRPr b="0"/>
          </a:p>
        </p:txBody>
      </p:sp>
      <p:sp>
        <p:nvSpPr>
          <p:cNvPr id="3541" name="Google Shape;3541;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0" name="Google Shape;3560;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let's go through some examples. To define a policy for our trinity user and let her run any sudo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ALL=(ALL) ALL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specify a policy for all users in the </a:t>
            </a:r>
            <a:r>
              <a:rPr b="1" i="0" lang="en-US" u="none" strike="noStrike">
                <a:solidFill>
                  <a:srgbClr val="000000"/>
                </a:solidFill>
                <a:latin typeface="Arial"/>
                <a:ea typeface="Arial"/>
                <a:cs typeface="Arial"/>
                <a:sym typeface="Arial"/>
              </a:rPr>
              <a:t>developers</a:t>
            </a:r>
            <a:r>
              <a:rPr b="0" i="0" lang="en-US" u="none" strike="noStrike">
                <a:solidFill>
                  <a:srgbClr val="000000"/>
                </a:solidFill>
                <a:latin typeface="Arial"/>
                <a:ea typeface="Arial"/>
                <a:cs typeface="Arial"/>
                <a:sym typeface="Arial"/>
              </a:rPr>
              <a:t> group: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%developers ALL=(ALL) ALL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mentioned sudo lets us run commands as root, but also as non-root, regular users. For example, to run the </a:t>
            </a:r>
            <a:r>
              <a:rPr b="1" i="0" lang="en-US" u="none" strike="noStrike">
                <a:solidFill>
                  <a:srgbClr val="000000"/>
                </a:solidFill>
                <a:latin typeface="Arial"/>
                <a:ea typeface="Arial"/>
                <a:cs typeface="Arial"/>
                <a:sym typeface="Arial"/>
              </a:rPr>
              <a:t>ls /home/trinity/</a:t>
            </a:r>
            <a:r>
              <a:rPr b="0" i="0" lang="en-US" u="none" strike="noStrike">
                <a:solidFill>
                  <a:srgbClr val="000000"/>
                </a:solidFill>
                <a:latin typeface="Arial"/>
                <a:ea typeface="Arial"/>
                <a:cs typeface="Arial"/>
                <a:sym typeface="Arial"/>
              </a:rPr>
              <a:t> command as the user called trinity we could write: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-u trinity ls /home/trinity/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After -u we specify the username we want to run as.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this third field is (ALL) then this policy allows someone to run sudo commands as any user. But if we'd want </a:t>
            </a:r>
            <a:r>
              <a:rPr b="1" i="0" lang="en-US" u="none" strike="noStrike">
                <a:solidFill>
                  <a:srgbClr val="000000"/>
                </a:solidFill>
                <a:latin typeface="Arial"/>
                <a:ea typeface="Arial"/>
                <a:cs typeface="Arial"/>
                <a:sym typeface="Arial"/>
              </a:rPr>
              <a:t>trinity</a:t>
            </a:r>
            <a:r>
              <a:rPr b="0" i="0" lang="en-US" u="none" strike="noStrike">
                <a:solidFill>
                  <a:srgbClr val="000000"/>
                </a:solidFill>
                <a:latin typeface="Arial"/>
                <a:ea typeface="Arial"/>
                <a:cs typeface="Arial"/>
                <a:sym typeface="Arial"/>
              </a:rPr>
              <a:t> to only be able to run sudo commands as the users </a:t>
            </a:r>
            <a:r>
              <a:rPr b="1" i="0" lang="en-US" u="none" strike="noStrike">
                <a:solidFill>
                  <a:srgbClr val="000000"/>
                </a:solidFill>
                <a:latin typeface="Arial"/>
                <a:ea typeface="Arial"/>
                <a:cs typeface="Arial"/>
                <a:sym typeface="Arial"/>
              </a:rPr>
              <a:t>aaron</a:t>
            </a:r>
            <a:r>
              <a:rPr b="0" i="0" lang="en-US" u="none" strike="noStrike">
                <a:solidFill>
                  <a:srgbClr val="000000"/>
                </a:solidFill>
                <a:latin typeface="Arial"/>
                <a:ea typeface="Arial"/>
                <a:cs typeface="Arial"/>
                <a:sym typeface="Arial"/>
              </a:rPr>
              <a:t> or </a:t>
            </a:r>
            <a:r>
              <a:rPr b="1" i="0" lang="en-US" u="none" strike="noStrike">
                <a:solidFill>
                  <a:srgbClr val="000000"/>
                </a:solidFill>
                <a:latin typeface="Arial"/>
                <a:ea typeface="Arial"/>
                <a:cs typeface="Arial"/>
                <a:sym typeface="Arial"/>
              </a:rPr>
              <a:t>john</a:t>
            </a:r>
            <a:r>
              <a:rPr b="0" i="0" lang="en-US" u="none" strike="noStrike">
                <a:solidFill>
                  <a:srgbClr val="000000"/>
                </a:solidFill>
                <a:latin typeface="Arial"/>
                <a:ea typeface="Arial"/>
                <a:cs typeface="Arial"/>
                <a:sym typeface="Arial"/>
              </a:rPr>
              <a:t>, we would write: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ALL=(alex, john) ALL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Also, this is wrapped in ( ) parentheses which hints us that the field is optional. So, a line like: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ALL= ALL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is also valid.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mentioned that in the fourth field we can specify a list of commands. With our previous entries, the user or group granted sudo privileges could execute any command. But we could limit them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ALL=(ALL) /bin/ls, /bin/stat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 trinity could run commands such as: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ls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sudo stat /bin/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Only "ls" and "stat" commands will work. If trinity tries a command such as: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echo "Test passed?"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she will get this error: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Sorry, user trinity is not allowed to execute '/bin/echo Test passed?' as root on centos-vm.</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since we specified the third field is optional, this line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ALL=(ALL) /bin/ls, /bin/stat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could also be written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trinity ALL= /bin/ls, /bin/stat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know that the first time we run a sudo command in a session, it asks for our current user's password. In our sudoers file, we see a hint about how we could get rid of this requirement.</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So, we could use the example in the comments: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 %wheel        ALL=(ALL)       NOPASSWD: ALL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figure out how to apply this for our user trinity. If we want her to be able to run sudo commands, without providing her password, we could write this line in the sudoers file:</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trinity ALL=(ALL) NOPASSWD: ALL</a:t>
            </a:r>
            <a:endParaRPr b="0"/>
          </a:p>
        </p:txBody>
      </p:sp>
      <p:sp>
        <p:nvSpPr>
          <p:cNvPr id="3561" name="Google Shape;3561;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4" name="Shape 3584"/>
        <p:cNvGrpSpPr/>
        <p:nvPr/>
      </p:nvGrpSpPr>
      <p:grpSpPr>
        <a:xfrm>
          <a:off x="0" y="0"/>
          <a:ext cx="0" cy="0"/>
          <a:chOff x="0" y="0"/>
          <a:chExt cx="0" cy="0"/>
        </a:xfrm>
      </p:grpSpPr>
      <p:sp>
        <p:nvSpPr>
          <p:cNvPr id="3585" name="Google Shape;3585;g28f7963fa17_1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6" name="Google Shape;3586;g28f7963fa17_1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587" name="Google Shape;3587;g28f7963fa17_1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5" name="Shape 3595"/>
        <p:cNvGrpSpPr/>
        <p:nvPr/>
      </p:nvGrpSpPr>
      <p:grpSpPr>
        <a:xfrm>
          <a:off x="0" y="0"/>
          <a:ext cx="0" cy="0"/>
          <a:chOff x="0" y="0"/>
          <a:chExt cx="0" cy="0"/>
        </a:xfrm>
      </p:grpSpPr>
      <p:sp>
        <p:nvSpPr>
          <p:cNvPr id="3596" name="Google Shape;3596;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7" name="Google Shape;3597;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8" name="Google Shape;3598;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8" name="Google Shape;3608;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let's examine how to manage access to the Root account in Linux.</a:t>
            </a:r>
            <a:endParaRPr/>
          </a:p>
        </p:txBody>
      </p:sp>
      <p:sp>
        <p:nvSpPr>
          <p:cNvPr id="3609" name="Google Shape;3609;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9" name="Google Shape;3619;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already saw one method to temporarily become root whenever needed. When we run a command such as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ls /root/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it's basically the same as if the root user would execute "ls /root/".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But what if we want to log in as root? For a user with sudo access, we can enter this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--login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or equivalent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-i</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that's it, we're logged in as root. To exit from root's session, we'll type: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logout</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If the user does not have sudo privileges, but knows root's password, they can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 -l</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 --login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All these commands do the same thing: log you in as root.</a:t>
            </a:r>
            <a:endParaRPr b="0"/>
          </a:p>
        </p:txBody>
      </p:sp>
      <p:sp>
        <p:nvSpPr>
          <p:cNvPr id="3620" name="Google Shape;3620;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6" name="Google Shape;3636;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Some systems might have the root account locked. This does not mean that we cannot use the root user. It just means that we cannot do a regular log in, with a password. When root is locked, we can still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--login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log in as root. But we cannot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as that would ask for root's password, which is currently locked.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want to allow people to log in as root, with a password, we have two options: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1. If root never had a password set, we just choose a new password for it: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passwd root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2. If root had a password set in the past, but then, the account was locked for some reason, we can unlock it with: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passwd --unlock root</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sudo passwd -u root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After one of these steps, we can run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type the password for root to log in.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Of course, we could also find ourselves in the reverse scenario. Imagine this: currently, people can log in as "root". But we figure that this is a bit insecure. So, we can lock password-based logins to the root account with: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passwd --lock root</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sudo passwd -l root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Other logins might still be possible if they were previously set up. For example, if an administrator has set up logins with an SSH private key, they'll still be able to log in even if the root account is locked.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Make sure to only lock root if your user can use sudo commands. With no root login and no sudo, you'll find yourself in the situation of not being able to become root at all, effectively locking yourself out, not able to change important system settings anymore.</a:t>
            </a:r>
            <a:endParaRPr b="0"/>
          </a:p>
        </p:txBody>
      </p:sp>
      <p:sp>
        <p:nvSpPr>
          <p:cNvPr id="3637" name="Google Shape;3637;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0" name="Shape 3650"/>
        <p:cNvGrpSpPr/>
        <p:nvPr/>
      </p:nvGrpSpPr>
      <p:grpSpPr>
        <a:xfrm>
          <a:off x="0" y="0"/>
          <a:ext cx="0" cy="0"/>
          <a:chOff x="0" y="0"/>
          <a:chExt cx="0" cy="0"/>
        </a:xfrm>
      </p:grpSpPr>
      <p:sp>
        <p:nvSpPr>
          <p:cNvPr id="3651" name="Google Shape;3651;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2" name="Google Shape;3652;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3" name="Google Shape;3653;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the device has the typical server-oriented Linux OS installed, without any GUI components, logging in (locally) is also easy. You'll usually see something like this on your screen:</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There's no list of users this time, but you can just type your username and then your password. Note that you won’t see your password as you type.</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When your work is done, you should type </a:t>
            </a:r>
            <a:r>
              <a:rPr b="1" i="0" lang="en-US" u="none" strike="noStrike">
                <a:solidFill>
                  <a:srgbClr val="000000"/>
                </a:solidFill>
                <a:latin typeface="Arial"/>
                <a:ea typeface="Arial"/>
                <a:cs typeface="Arial"/>
                <a:sym typeface="Arial"/>
              </a:rPr>
              <a:t>exit </a:t>
            </a:r>
            <a:r>
              <a:rPr b="0" i="0" lang="en-US" u="none" strike="noStrike">
                <a:solidFill>
                  <a:srgbClr val="000000"/>
                </a:solidFill>
                <a:latin typeface="Arial"/>
                <a:ea typeface="Arial"/>
                <a:cs typeface="Arial"/>
                <a:sym typeface="Arial"/>
              </a:rPr>
              <a:t>to log out.</a:t>
            </a:r>
            <a:endParaRPr b="1"/>
          </a:p>
        </p:txBody>
      </p:sp>
      <p:sp>
        <p:nvSpPr>
          <p:cNvPr id="822" name="Google Shape;82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3" name="Google Shape;3663;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We've reached the end of the course! Great job! </a:t>
            </a:r>
            <a:endParaRPr/>
          </a:p>
        </p:txBody>
      </p:sp>
      <p:sp>
        <p:nvSpPr>
          <p:cNvPr id="3664" name="Google Shape;3664;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2" name="Shape 3672"/>
        <p:cNvGrpSpPr/>
        <p:nvPr/>
      </p:nvGrpSpPr>
      <p:grpSpPr>
        <a:xfrm>
          <a:off x="0" y="0"/>
          <a:ext cx="0" cy="0"/>
          <a:chOff x="0" y="0"/>
          <a:chExt cx="0" cy="0"/>
        </a:xfrm>
      </p:grpSpPr>
      <p:sp>
        <p:nvSpPr>
          <p:cNvPr id="3673" name="Google Shape;3673;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4" name="Google Shape;3674;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that you've finished your preparation course, you're ready to take your Linux Foundation Certified System Administrator exam and earn your certification from The Linux Foundation.</a:t>
            </a:r>
            <a:endParaRPr/>
          </a:p>
        </p:txBody>
      </p:sp>
      <p:sp>
        <p:nvSpPr>
          <p:cNvPr id="3675" name="Google Shape;3675;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1" name="Google Shape;3681;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Remember, you'll need to create an account with the Linux Foundation and purchase your exam voucher before taking the exam. If you still need to do this, you can go to training dot linux foundation dot org, forward slash certification, forward slash Linux dash foundation dash certified dash sysadmin dash LFCS and click "Enroll Today."</a:t>
            </a:r>
            <a:br>
              <a:rPr lang="en-US"/>
            </a:br>
            <a:br>
              <a:rPr lang="en-US"/>
            </a:br>
            <a:r>
              <a:rPr lang="en-US"/>
              <a:t>Also, make sure you've read the candidate handbook, FAQs, and other information in the "Exam Details &amp; Resources" section on the certification page.</a:t>
            </a:r>
            <a:endParaRPr/>
          </a:p>
        </p:txBody>
      </p:sp>
      <p:sp>
        <p:nvSpPr>
          <p:cNvPr id="3682" name="Google Shape;3682;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7" name="Shape 3687"/>
        <p:cNvGrpSpPr/>
        <p:nvPr/>
      </p:nvGrpSpPr>
      <p:grpSpPr>
        <a:xfrm>
          <a:off x="0" y="0"/>
          <a:ext cx="0" cy="0"/>
          <a:chOff x="0" y="0"/>
          <a:chExt cx="0" cy="0"/>
        </a:xfrm>
      </p:grpSpPr>
      <p:sp>
        <p:nvSpPr>
          <p:cNvPr id="3688" name="Google Shape;3688;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9" name="Google Shape;3689;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Once you've passed your LFCS exam, the Linux Foundation will email you to let you know. You'll be able to view your score results through your training portal account. You'll also receive a digital badge through the Credly platform to show off your credentials on social media, in resumes, or on your website.</a:t>
            </a:r>
            <a:br>
              <a:rPr lang="en-US"/>
            </a:br>
            <a:br>
              <a:rPr lang="en-US"/>
            </a:br>
            <a:r>
              <a:rPr lang="en-US"/>
              <a:t>I hope you enjoyed this course as much as I enjoyed teaching, and I wish you all the best for your exams. Good luck!</a:t>
            </a:r>
            <a:endParaRPr/>
          </a:p>
        </p:txBody>
      </p:sp>
      <p:sp>
        <p:nvSpPr>
          <p:cNvPr id="3690" name="Google Shape;3690;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5" name="Shape 3695"/>
        <p:cNvGrpSpPr/>
        <p:nvPr/>
      </p:nvGrpSpPr>
      <p:grpSpPr>
        <a:xfrm>
          <a:off x="0" y="0"/>
          <a:ext cx="0" cy="0"/>
          <a:chOff x="0" y="0"/>
          <a:chExt cx="0" cy="0"/>
        </a:xfrm>
      </p:grpSpPr>
      <p:sp>
        <p:nvSpPr>
          <p:cNvPr id="3696" name="Google Shape;3696;g2f10db52427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7" name="Google Shape;3697;g2f10db52427_0_6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g2f10db52427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1" name="Google Shape;3711;g2f10db52427_0_8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0" name="Shape 3720"/>
        <p:cNvGrpSpPr/>
        <p:nvPr/>
      </p:nvGrpSpPr>
      <p:grpSpPr>
        <a:xfrm>
          <a:off x="0" y="0"/>
          <a:ext cx="0" cy="0"/>
          <a:chOff x="0" y="0"/>
          <a:chExt cx="0" cy="0"/>
        </a:xfrm>
      </p:grpSpPr>
      <p:sp>
        <p:nvSpPr>
          <p:cNvPr id="3721" name="Google Shape;3721;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2" name="Google Shape;3722;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3" name="Google Shape;3723;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the device has the typical server-oriented Linux OS installed, without any GUI components, logging in (locally) is also easy. You'll usually see something like this on your screen:</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There's no list of users this time, but you can just type your username and then your password. Note that you won’t see your password as you type.</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When your work is done, you should type </a:t>
            </a:r>
            <a:r>
              <a:rPr b="1" i="0" lang="en-US" u="none" strike="noStrike">
                <a:solidFill>
                  <a:srgbClr val="000000"/>
                </a:solidFill>
                <a:latin typeface="Arial"/>
                <a:ea typeface="Arial"/>
                <a:cs typeface="Arial"/>
                <a:sym typeface="Arial"/>
              </a:rPr>
              <a:t>exit </a:t>
            </a:r>
            <a:r>
              <a:rPr b="0" i="0" lang="en-US" u="none" strike="noStrike">
                <a:solidFill>
                  <a:srgbClr val="000000"/>
                </a:solidFill>
                <a:latin typeface="Arial"/>
                <a:ea typeface="Arial"/>
                <a:cs typeface="Arial"/>
                <a:sym typeface="Arial"/>
              </a:rPr>
              <a:t>to log out.</a:t>
            </a:r>
            <a:endParaRPr b="1"/>
          </a:p>
        </p:txBody>
      </p:sp>
      <p:sp>
        <p:nvSpPr>
          <p:cNvPr id="834" name="Google Shape;83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Again, most Linux operating systems running on servers will have no GUI components installed. But you will sometimes run into exceptions. Connecting to a remote server, to its graphical user interface is slightly more tricky. First of all, there is no standard set in stone. Whoever configured that server chose their preferred way of dealing with these remote graphical logins. They could have chosen to install a VNC (Virtual Network Computing) solution. In this case, you'd need to download the proper VNC client (also called "VNC viewer") to connect to it. This might be TightVNC or RealVNC or something else entirely. It all depends on the VNC server running on the remote system and what VNC clients your local operating system supports.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the administrator of that server wanted to let Windows users connect easily, it might mean that they used a solution allowing for RDP connections (Remote Desktop Protocol). This means you can just click on Windows' start button, type "Remote Desktop Connection", open that app and then enter the username and password you've been provided.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Whatever it might be, connecting to a remote graphical console is pretty easy. It all boils down to downloading the application that lets you do that, entering the remote system's IP address, followed by an username and a password.</a:t>
            </a:r>
            <a:endParaRPr b="0"/>
          </a:p>
        </p:txBody>
      </p:sp>
      <p:sp>
        <p:nvSpPr>
          <p:cNvPr id="847" name="Google Shape;84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Initiating a text-based remote connection to a Linux system is pretty standard. That's because almost every Linux server uses the same tool that allows for remote logins: the OpenSSH daemon (program that runs in the background, on the server, all the time). SSH comes from </a:t>
            </a:r>
            <a:r>
              <a:rPr b="1" i="0" lang="en-US" u="none" strike="noStrike">
                <a:solidFill>
                  <a:srgbClr val="000000"/>
                </a:solidFill>
                <a:latin typeface="Arial"/>
                <a:ea typeface="Arial"/>
                <a:cs typeface="Arial"/>
                <a:sym typeface="Arial"/>
              </a:rPr>
              <a:t>S</a:t>
            </a:r>
            <a:r>
              <a:rPr b="0" i="0" lang="en-US" u="none" strike="noStrike">
                <a:solidFill>
                  <a:srgbClr val="000000"/>
                </a:solidFill>
                <a:latin typeface="Arial"/>
                <a:ea typeface="Arial"/>
                <a:cs typeface="Arial"/>
                <a:sym typeface="Arial"/>
              </a:rPr>
              <a:t>ecure </a:t>
            </a:r>
            <a:r>
              <a:rPr b="1" i="0" lang="en-US" u="none" strike="noStrike">
                <a:solidFill>
                  <a:srgbClr val="000000"/>
                </a:solidFill>
                <a:latin typeface="Arial"/>
                <a:ea typeface="Arial"/>
                <a:cs typeface="Arial"/>
                <a:sym typeface="Arial"/>
              </a:rPr>
              <a:t>SH</a:t>
            </a:r>
            <a:r>
              <a:rPr b="0" i="0" lang="en-US" u="none" strike="noStrike">
                <a:solidFill>
                  <a:srgbClr val="000000"/>
                </a:solidFill>
                <a:latin typeface="Arial"/>
                <a:ea typeface="Arial"/>
                <a:cs typeface="Arial"/>
                <a:sym typeface="Arial"/>
              </a:rPr>
              <a:t>ell. Until SSH, something called telnet was the standard. telnet was highly insecure as it did not encrypt communication between you and the server you were connecting to. This meant that anyone on the same network with you could steal your Linux user password and see everything you did on that server, during your telnet session. </a:t>
            </a:r>
            <a:br>
              <a:rPr b="0" i="0" lang="en-US" u="none" strike="noStrike">
                <a:solidFill>
                  <a:srgbClr val="000000"/>
                </a:solidFill>
                <a:latin typeface="Arial"/>
                <a:ea typeface="Arial"/>
                <a:cs typeface="Arial"/>
                <a:sym typeface="Arial"/>
              </a:rPr>
            </a:br>
            <a:br>
              <a:rPr b="0" i="0" lang="en-US" u="none" strike="noStrike">
                <a:solidFill>
                  <a:srgbClr val="000000"/>
                </a:solidFill>
                <a:latin typeface="Arial"/>
                <a:ea typeface="Arial"/>
                <a:cs typeface="Arial"/>
                <a:sym typeface="Arial"/>
              </a:rPr>
            </a:br>
            <a:r>
              <a:rPr b="0" i="0" lang="en-US" u="none" strike="noStrike">
                <a:solidFill>
                  <a:srgbClr val="000000"/>
                </a:solidFill>
                <a:latin typeface="Arial"/>
                <a:ea typeface="Arial"/>
                <a:cs typeface="Arial"/>
                <a:sym typeface="Arial"/>
              </a:rPr>
              <a:t>The SSH protocol uses strong encryption to avoid this and the OpenSSH daemon is built carefully to avoid security bugs as much as possible. Long story short, OpenSSH is used by millions of servers and has stood the test of time, proving to be very hard to hack. For these reasons everyone happily uses it and trusts that it can do a pretty good job at only letting authorized people log into their operating systems, while keeping bad people out.</a:t>
            </a:r>
            <a:endParaRPr b="0"/>
          </a:p>
        </p:txBody>
      </p:sp>
      <p:sp>
        <p:nvSpPr>
          <p:cNvPr id="862" name="Google Shape;86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f10db52427_0_209:notes"/>
          <p:cNvSpPr txBox="1"/>
          <p:nvPr>
            <p:ph idx="1" type="body"/>
          </p:nvPr>
        </p:nvSpPr>
        <p:spPr>
          <a:xfrm>
            <a:off x="145732" y="7056120"/>
            <a:ext cx="6566400" cy="18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2f10db52427_0_209:notes"/>
          <p:cNvSpPr/>
          <p:nvPr>
            <p:ph idx="2" type="sldImg"/>
          </p:nvPr>
        </p:nvSpPr>
        <p:spPr>
          <a:xfrm>
            <a:off x="145732" y="260351"/>
            <a:ext cx="6566400" cy="6576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 name="Google Shape;88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In case you're following along on your virtual machine, log in locally (directly from the virtual machine window) and then enter this command: (</a:t>
            </a:r>
            <a:r>
              <a:rPr b="1" i="0" lang="en-US" u="none" strike="noStrike">
                <a:solidFill>
                  <a:srgbClr val="000000"/>
                </a:solidFill>
                <a:latin typeface="Arial"/>
                <a:ea typeface="Arial"/>
                <a:cs typeface="Arial"/>
                <a:sym typeface="Arial"/>
              </a:rPr>
              <a:t>ip a</a:t>
            </a:r>
            <a:r>
              <a:rPr b="0" i="0" lang="en-US" u="none" strike="noStrike">
                <a:solidFill>
                  <a:srgbClr val="000000"/>
                </a:solidFill>
                <a:latin typeface="Arial"/>
                <a:ea typeface="Arial"/>
                <a:cs typeface="Arial"/>
                <a:sym typeface="Arial"/>
              </a:rPr>
              <a:t>) You'll see what IP your machine uses. I’ve outlined the information we’re looking for in yellow.</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We'll use this IP – in our case 192.168.0.17 -- to simulate a situation where we have a server in a remote location.</a:t>
            </a:r>
            <a:br>
              <a:rPr b="0" i="0" lang="en-US" u="none" strike="noStrike">
                <a:solidFill>
                  <a:srgbClr val="000000"/>
                </a:solidFill>
                <a:latin typeface="Arial"/>
                <a:ea typeface="Arial"/>
                <a:cs typeface="Arial"/>
                <a:sym typeface="Arial"/>
              </a:rPr>
            </a:br>
            <a:br>
              <a:rPr b="0" lang="en-US"/>
            </a:br>
            <a:r>
              <a:rPr b="0" i="0" lang="en-US" u="none" strike="noStrike">
                <a:solidFill>
                  <a:srgbClr val="000000"/>
                </a:solidFill>
                <a:latin typeface="Arial"/>
                <a:ea typeface="Arial"/>
                <a:cs typeface="Arial"/>
                <a:sym typeface="Arial"/>
              </a:rPr>
              <a:t>Now to recap. We have an SSH daemon (program) running on the server. This listens for any incoming connections. To be able to connect to this remote SSH daemon, we'll need something called an SSH client (yet another program). This client will run on our current laptop/desktop computer.</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p:txBody>
      </p:sp>
      <p:sp>
        <p:nvSpPr>
          <p:cNvPr id="884" name="Google Shape;88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MacOS systems and Linux-based operating systems, such as Ubuntu, already have an SSH client preinstalled. If you're on MacOS or Linux, open a terminal emulator window. </a:t>
            </a:r>
            <a:endParaRPr/>
          </a:p>
          <a:p>
            <a:pPr indent="0" lvl="0" marL="0" rtl="0" algn="l">
              <a:spcBef>
                <a:spcPts val="0"/>
              </a:spcBef>
              <a:spcAft>
                <a:spcPts val="0"/>
              </a:spcAft>
              <a:buNone/>
            </a:pPr>
            <a:br>
              <a:rPr lang="en-US" sz="2800"/>
            </a:br>
            <a:br>
              <a:rPr b="0" i="0" lang="en-US" sz="1800" u="none" strike="noStrike">
                <a:solidFill>
                  <a:srgbClr val="000000"/>
                </a:solidFill>
                <a:latin typeface="Arial"/>
                <a:ea typeface="Arial"/>
                <a:cs typeface="Arial"/>
                <a:sym typeface="Arial"/>
              </a:rPr>
            </a:br>
            <a:br>
              <a:rPr b="1" i="0" lang="en-US" sz="1800" u="none" strike="noStrike">
                <a:solidFill>
                  <a:srgbClr val="000000"/>
                </a:solidFill>
                <a:latin typeface="Arial"/>
                <a:ea typeface="Arial"/>
                <a:cs typeface="Arial"/>
                <a:sym typeface="Arial"/>
              </a:rPr>
            </a:br>
            <a:br>
              <a:rPr b="1" i="0" lang="en-US" sz="1800" u="none" strike="noStrike">
                <a:solidFill>
                  <a:srgbClr val="000000"/>
                </a:solidFill>
                <a:latin typeface="Arial"/>
                <a:ea typeface="Arial"/>
                <a:cs typeface="Arial"/>
                <a:sym typeface="Arial"/>
              </a:rPr>
            </a:br>
            <a:endParaRPr b="0" sz="1800"/>
          </a:p>
        </p:txBody>
      </p:sp>
      <p:sp>
        <p:nvSpPr>
          <p:cNvPr id="902" name="Google Shape;90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In the past, if you were running Windows, you needed to install an SSH client like PuTTY. On the latest Windows 10 this is no longer necessary as an SSH client is also preinstalled. If you're on Windows, click the Start Menu and type "cmd" to open up Command Prompt. </a:t>
            </a:r>
            <a:endParaRPr b="0"/>
          </a:p>
          <a:p>
            <a:pPr indent="0" lvl="0" marL="0" rtl="0" algn="l">
              <a:spcBef>
                <a:spcPts val="0"/>
              </a:spcBef>
              <a:spcAft>
                <a:spcPts val="0"/>
              </a:spcAft>
              <a:buNone/>
            </a:pPr>
            <a:br>
              <a:rPr b="0" lang="en-US" sz="4000"/>
            </a:br>
            <a:br>
              <a:rPr lang="en-US" sz="2800"/>
            </a:br>
            <a:br>
              <a:rPr b="0" i="0" lang="en-US" sz="1800" u="none" strike="noStrike">
                <a:solidFill>
                  <a:srgbClr val="000000"/>
                </a:solidFill>
                <a:latin typeface="Arial"/>
                <a:ea typeface="Arial"/>
                <a:cs typeface="Arial"/>
                <a:sym typeface="Arial"/>
              </a:rPr>
            </a:br>
            <a:br>
              <a:rPr b="1" i="0" lang="en-US" sz="1800" u="none" strike="noStrike">
                <a:solidFill>
                  <a:srgbClr val="000000"/>
                </a:solidFill>
                <a:latin typeface="Arial"/>
                <a:ea typeface="Arial"/>
                <a:cs typeface="Arial"/>
                <a:sym typeface="Arial"/>
              </a:rPr>
            </a:br>
            <a:br>
              <a:rPr b="1" i="0" lang="en-US" sz="1800" u="none" strike="noStrike">
                <a:solidFill>
                  <a:srgbClr val="000000"/>
                </a:solidFill>
                <a:latin typeface="Arial"/>
                <a:ea typeface="Arial"/>
                <a:cs typeface="Arial"/>
                <a:sym typeface="Arial"/>
              </a:rPr>
            </a:br>
            <a:endParaRPr b="0" sz="1800"/>
          </a:p>
        </p:txBody>
      </p:sp>
      <p:sp>
        <p:nvSpPr>
          <p:cNvPr id="911" name="Google Shape;91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connect to a remote Linux system through SSH, type:</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Of course, replace "aaron" with the actual username you created inside your Linux OS running in the virtual machine. Same with the IP address. From here on, we'll stay inside this SSH session to go through all the exercises in the upcoming lessons. Please join me in the demonstration video to see each of these login methods. I’ll see you there.</a:t>
            </a:r>
            <a:endParaRPr b="0"/>
          </a:p>
          <a:p>
            <a:pPr indent="0" lvl="0" marL="0" rtl="0" algn="l">
              <a:spcBef>
                <a:spcPts val="0"/>
              </a:spcBef>
              <a:spcAft>
                <a:spcPts val="0"/>
              </a:spcAft>
              <a:buNone/>
            </a:pPr>
            <a:r>
              <a:t/>
            </a:r>
            <a:endParaRPr/>
          </a:p>
        </p:txBody>
      </p:sp>
      <p:sp>
        <p:nvSpPr>
          <p:cNvPr id="920" name="Google Shape;92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7867692c1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g27867692c18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g27867692c18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There will be many commands we will use in Linux. And each command has a lot of command line switches. How are we supposed to remember them all?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As we use a command repeatedly, we'll learn everything about it and memorize what each option does. But in the beginning, we might forget about these options after just one or two uses. That's why Linux gives you multiple ways to access "help manuals" and documentation, right at the command line.</a:t>
            </a:r>
            <a:endParaRPr b="0"/>
          </a:p>
        </p:txBody>
      </p:sp>
      <p:sp>
        <p:nvSpPr>
          <p:cNvPr id="941" name="Google Shape;94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Let's say you want to see that long listing format with ls, to get a look at file permissions. But you </a:t>
            </a:r>
            <a:r>
              <a:rPr b="1" i="0" lang="en-US" sz="1200" u="none" strike="noStrike">
                <a:solidFill>
                  <a:srgbClr val="000000"/>
                </a:solidFill>
                <a:latin typeface="Arial"/>
                <a:ea typeface="Arial"/>
                <a:cs typeface="Arial"/>
                <a:sym typeface="Arial"/>
              </a:rPr>
              <a:t>forgot</a:t>
            </a:r>
            <a:r>
              <a:rPr b="0" i="0" lang="en-US" sz="1200" u="none" strike="noStrike">
                <a:solidFill>
                  <a:srgbClr val="000000"/>
                </a:solidFill>
                <a:latin typeface="Arial"/>
                <a:ea typeface="Arial"/>
                <a:cs typeface="Arial"/>
                <a:sym typeface="Arial"/>
              </a:rPr>
              <a:t> what the correct option was. Was it -p for permissions? We can get a quick reminder with:</a:t>
            </a:r>
            <a:endParaRPr b="0"/>
          </a:p>
          <a:p>
            <a:pPr indent="0" lvl="0" marL="0" rtl="0" algn="l">
              <a:spcBef>
                <a:spcPts val="0"/>
              </a:spcBef>
              <a:spcAft>
                <a:spcPts val="0"/>
              </a:spcAft>
              <a:buNone/>
            </a:pPr>
            <a:br>
              <a:rPr b="0" lang="en-US"/>
            </a:br>
            <a:r>
              <a:rPr b="1" i="0" lang="en-US" sz="1200" u="none" strike="noStrike">
                <a:solidFill>
                  <a:srgbClr val="000000"/>
                </a:solidFill>
                <a:latin typeface="Arial"/>
                <a:ea typeface="Arial"/>
                <a:cs typeface="Arial"/>
                <a:sym typeface="Arial"/>
              </a:rPr>
              <a:t>ls --help</a:t>
            </a:r>
            <a:endParaRPr b="1"/>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This will show us </a:t>
            </a:r>
            <a:r>
              <a:rPr b="1" i="0" lang="en-US" sz="1200" u="none" strike="noStrike">
                <a:solidFill>
                  <a:srgbClr val="000000"/>
                </a:solidFill>
                <a:latin typeface="Arial"/>
                <a:ea typeface="Arial"/>
                <a:cs typeface="Arial"/>
                <a:sym typeface="Arial"/>
              </a:rPr>
              <a:t>a lot </a:t>
            </a:r>
            <a:r>
              <a:rPr b="0" i="0" lang="en-US" sz="1200" u="none" strike="noStrike">
                <a:solidFill>
                  <a:srgbClr val="000000"/>
                </a:solidFill>
                <a:latin typeface="Arial"/>
                <a:ea typeface="Arial"/>
                <a:cs typeface="Arial"/>
                <a:sym typeface="Arial"/>
              </a:rPr>
              <a:t>of output. But if we scroll up, we'll find what we're looking for: </a:t>
            </a:r>
            <a:r>
              <a:rPr b="1" i="0" lang="en-US" sz="1200" u="none" strike="noStrike">
                <a:solidFill>
                  <a:srgbClr val="000000"/>
                </a:solidFill>
                <a:latin typeface="Arial"/>
                <a:ea typeface="Arial"/>
                <a:cs typeface="Arial"/>
                <a:sym typeface="Arial"/>
              </a:rPr>
              <a:t>the –l flag</a:t>
            </a:r>
            <a:r>
              <a:rPr b="0" i="0" lang="en-US" sz="1200" u="none" strike="noStrike">
                <a:solidFill>
                  <a:srgbClr val="000000"/>
                </a:solidFill>
                <a:latin typeface="Arial"/>
                <a:ea typeface="Arial"/>
                <a:cs typeface="Arial"/>
                <a:sym typeface="Arial"/>
              </a:rPr>
              <a:t>, in this case.</a:t>
            </a:r>
            <a:endParaRPr/>
          </a:p>
          <a:p>
            <a:pPr indent="0" lvl="0" marL="0" rtl="0" algn="l">
              <a:spcBef>
                <a:spcPts val="0"/>
              </a:spcBef>
              <a:spcAft>
                <a:spcPts val="0"/>
              </a:spcAft>
              <a:buNone/>
            </a:pPr>
            <a:r>
              <a:t/>
            </a:r>
            <a:endParaRPr b="0" i="0" sz="120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You can see how command line options are sorted </a:t>
            </a:r>
            <a:r>
              <a:rPr b="1" i="0" lang="en-US" sz="1200" u="none" strike="noStrike">
                <a:solidFill>
                  <a:srgbClr val="000000"/>
                </a:solidFill>
                <a:latin typeface="Arial"/>
                <a:ea typeface="Arial"/>
                <a:cs typeface="Arial"/>
                <a:sym typeface="Arial"/>
              </a:rPr>
              <a:t>alphabetically</a:t>
            </a:r>
            <a:r>
              <a:rPr b="0" i="0" lang="en-US" sz="1200" u="none" strike="noStrike">
                <a:solidFill>
                  <a:srgbClr val="000000"/>
                </a:solidFill>
                <a:latin typeface="Arial"/>
                <a:ea typeface="Arial"/>
                <a:cs typeface="Arial"/>
                <a:sym typeface="Arial"/>
              </a:rPr>
              <a:t> and </a:t>
            </a:r>
            <a:r>
              <a:rPr b="1" i="0" lang="en-US" sz="1200" u="none" strike="noStrike">
                <a:solidFill>
                  <a:srgbClr val="000000"/>
                </a:solidFill>
                <a:latin typeface="Arial"/>
                <a:ea typeface="Arial"/>
                <a:cs typeface="Arial"/>
                <a:sym typeface="Arial"/>
              </a:rPr>
              <a:t>described with short text</a:t>
            </a:r>
            <a:r>
              <a:rPr b="0" i="0" lang="en-US" sz="1200" u="none" strike="noStrike">
                <a:solidFill>
                  <a:srgbClr val="000000"/>
                </a:solidFill>
                <a:latin typeface="Arial"/>
                <a:ea typeface="Arial"/>
                <a:cs typeface="Arial"/>
                <a:sym typeface="Arial"/>
              </a:rPr>
              <a:t>. That's why the </a:t>
            </a:r>
            <a:r>
              <a:rPr b="1" i="0" lang="en-US" sz="1200" u="none" strike="noStrike">
                <a:solidFill>
                  <a:srgbClr val="000000"/>
                </a:solidFill>
                <a:latin typeface="Arial"/>
                <a:ea typeface="Arial"/>
                <a:cs typeface="Arial"/>
                <a:sym typeface="Arial"/>
              </a:rPr>
              <a:t>--help</a:t>
            </a:r>
            <a:r>
              <a:rPr b="0" i="0" lang="en-US" sz="1200" u="none" strike="noStrike">
                <a:solidFill>
                  <a:srgbClr val="000000"/>
                </a:solidFill>
                <a:latin typeface="Arial"/>
                <a:ea typeface="Arial"/>
                <a:cs typeface="Arial"/>
                <a:sym typeface="Arial"/>
              </a:rPr>
              <a:t> option for commands will </a:t>
            </a:r>
            <a:r>
              <a:rPr b="1" i="0" lang="en-US" sz="1200" u="none" strike="noStrike">
                <a:solidFill>
                  <a:srgbClr val="000000"/>
                </a:solidFill>
                <a:latin typeface="Arial"/>
                <a:ea typeface="Arial"/>
                <a:cs typeface="Arial"/>
                <a:sym typeface="Arial"/>
              </a:rPr>
              <a:t>very often</a:t>
            </a:r>
            <a:r>
              <a:rPr b="0" i="0" lang="en-US" sz="1200" u="none" strike="noStrike">
                <a:solidFill>
                  <a:srgbClr val="000000"/>
                </a:solidFill>
                <a:latin typeface="Arial"/>
                <a:ea typeface="Arial"/>
                <a:cs typeface="Arial"/>
                <a:sym typeface="Arial"/>
              </a:rPr>
              <a:t> be helpful when we forget about these options (and we will, as there are </a:t>
            </a:r>
            <a:r>
              <a:rPr b="1" i="0" lang="en-US" sz="1200" u="none" strike="noStrike">
                <a:solidFill>
                  <a:srgbClr val="000000"/>
                </a:solidFill>
                <a:latin typeface="Arial"/>
                <a:ea typeface="Arial"/>
                <a:cs typeface="Arial"/>
                <a:sym typeface="Arial"/>
              </a:rPr>
              <a:t>so many</a:t>
            </a:r>
            <a:r>
              <a:rPr b="0" i="0" lang="en-US" sz="1200" u="none" strike="noStrike">
                <a:solidFill>
                  <a:srgbClr val="000000"/>
                </a:solidFill>
                <a:latin typeface="Arial"/>
                <a:ea typeface="Arial"/>
                <a:cs typeface="Arial"/>
                <a:sym typeface="Arial"/>
              </a:rPr>
              <a:t> of them for </a:t>
            </a:r>
            <a:r>
              <a:rPr b="1" i="0" lang="en-US" sz="1200" u="none" strike="noStrike">
                <a:solidFill>
                  <a:srgbClr val="000000"/>
                </a:solidFill>
                <a:latin typeface="Arial"/>
                <a:ea typeface="Arial"/>
                <a:cs typeface="Arial"/>
                <a:sym typeface="Arial"/>
              </a:rPr>
              <a:t>each command</a:t>
            </a:r>
            <a:r>
              <a:rPr b="0" i="0" lang="en-US" sz="1200" u="none" strike="noStrike">
                <a:solidFill>
                  <a:srgbClr val="000000"/>
                </a:solidFill>
                <a:latin typeface="Arial"/>
                <a:ea typeface="Arial"/>
                <a:cs typeface="Arial"/>
                <a:sym typeface="Arial"/>
              </a:rPr>
              <a:t>).</a:t>
            </a:r>
            <a:endParaRPr/>
          </a:p>
        </p:txBody>
      </p:sp>
      <p:sp>
        <p:nvSpPr>
          <p:cNvPr id="952" name="Google Shape;95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--help will usually show a condensed form of help, with very short explanations. For ls, that's ok, as it's a very simple command. Other commands, however, are very complex and we need to read longer explanations to understand what they do and how we use them.</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Let's take journalctl as an example, a command that lets us read system logs.</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journalctl --help</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will show us this:</a:t>
            </a:r>
            <a:endParaRPr b="0"/>
          </a:p>
          <a:p>
            <a:pPr indent="0" lvl="0" marL="0" rtl="0" algn="l">
              <a:spcBef>
                <a:spcPts val="0"/>
              </a:spcBef>
              <a:spcAft>
                <a:spcPts val="0"/>
              </a:spcAft>
              <a:buNone/>
            </a:pPr>
            <a:br>
              <a:rPr lang="en-US"/>
            </a:br>
            <a:r>
              <a:rPr b="0" i="0" lang="en-US" sz="1200" u="none" strike="noStrike">
                <a:solidFill>
                  <a:srgbClr val="000000"/>
                </a:solidFill>
                <a:latin typeface="Arial"/>
                <a:ea typeface="Arial"/>
                <a:cs typeface="Arial"/>
                <a:sym typeface="Arial"/>
              </a:rPr>
              <a:t>We'll notice that this opens in a slightly different way (look at "lines 1-27") in the bottom left corner. This opened in what Linux calls a "pager". It's simply a "text viewer" of sorts that lets us scroll up and down with our arrow keys or PAGE UP, PAGE DOWN. To exit this help page, press q.</a:t>
            </a:r>
            <a:endParaRPr b="0"/>
          </a:p>
          <a:p>
            <a:pPr indent="0" lvl="0" marL="0" rtl="0" algn="l">
              <a:spcBef>
                <a:spcPts val="0"/>
              </a:spcBef>
              <a:spcAft>
                <a:spcPts val="0"/>
              </a:spcAft>
              <a:buNone/>
            </a:pPr>
            <a:r>
              <a:t/>
            </a:r>
            <a:endParaRPr/>
          </a:p>
        </p:txBody>
      </p:sp>
      <p:sp>
        <p:nvSpPr>
          <p:cNvPr id="963" name="Google Shape;96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All important commands in Linux have their own manuals or "man pages". To access a command's manual enter "man name_of_command". In our case, we'd use:</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man journalctl</a:t>
            </a:r>
            <a:endParaRPr b="0"/>
          </a:p>
          <a:p>
            <a:pPr indent="0" lvl="0" marL="0" rtl="0" algn="l">
              <a:spcBef>
                <a:spcPts val="0"/>
              </a:spcBef>
              <a:spcAft>
                <a:spcPts val="0"/>
              </a:spcAft>
              <a:buNone/>
            </a:pPr>
            <a:r>
              <a:t/>
            </a:r>
            <a:endParaRPr b="0" i="0" sz="120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Now we get:</a:t>
            </a:r>
            <a:endParaRPr b="0"/>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Short description of what the command does in NAME.</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General syntax of command in SYNOPSIS</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Detailed description of command, how it works, and so on, in DESCRIPTION.</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Detailed descriptions of command line options in OPTIONS.</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And some manual pages even have some EXAMPLES near the end of the manual.</a:t>
            </a:r>
            <a:endParaRPr/>
          </a:p>
          <a:p>
            <a:pPr indent="0" lvl="0" marL="0" rtl="0" algn="l">
              <a:spcBef>
                <a:spcPts val="0"/>
              </a:spcBef>
              <a:spcAft>
                <a:spcPts val="0"/>
              </a:spcAft>
              <a:buNone/>
            </a:pPr>
            <a:r>
              <a:t/>
            </a:r>
            <a:endParaRPr/>
          </a:p>
        </p:txBody>
      </p:sp>
      <p:sp>
        <p:nvSpPr>
          <p:cNvPr id="978" name="Google Shape;97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All important commands in Linux have their own manuals or "man pages". To access a command's manual enter "man name_of_command". In our case, we'd use:</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man journalctl</a:t>
            </a:r>
            <a:endParaRPr b="0"/>
          </a:p>
          <a:p>
            <a:pPr indent="0" lvl="0" marL="0" rtl="0" algn="l">
              <a:spcBef>
                <a:spcPts val="0"/>
              </a:spcBef>
              <a:spcAft>
                <a:spcPts val="0"/>
              </a:spcAft>
              <a:buNone/>
            </a:pPr>
            <a:r>
              <a:t/>
            </a:r>
            <a:endParaRPr b="0" i="0" sz="120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Now we get:</a:t>
            </a:r>
            <a:endParaRPr b="0"/>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Short description of what the command does in NAME.</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General syntax of command in SYNOPSIS</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Detailed description of command, how it works, and so on, in DESCRIPTION.</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Detailed descriptions of command line options in OPTIONS.</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And some manual pages even have some EXAMPLES near the end of the manual.</a:t>
            </a:r>
            <a:endParaRPr/>
          </a:p>
          <a:p>
            <a:pPr indent="0" lvl="0" marL="0" rtl="0" algn="l">
              <a:spcBef>
                <a:spcPts val="0"/>
              </a:spcBef>
              <a:spcAft>
                <a:spcPts val="0"/>
              </a:spcAft>
              <a:buNone/>
            </a:pPr>
            <a:r>
              <a:t/>
            </a:r>
            <a:endParaRPr/>
          </a:p>
        </p:txBody>
      </p:sp>
      <p:sp>
        <p:nvSpPr>
          <p:cNvPr id="989" name="Google Shape;98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1080695ac_2_104:notes"/>
          <p:cNvSpPr txBox="1"/>
          <p:nvPr>
            <p:ph idx="1" type="body"/>
          </p:nvPr>
        </p:nvSpPr>
        <p:spPr>
          <a:xfrm>
            <a:off x="145732" y="7056120"/>
            <a:ext cx="6566535" cy="181356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2f1080695ac_2_104:notes"/>
          <p:cNvSpPr/>
          <p:nvPr>
            <p:ph idx="2" type="sldImg"/>
          </p:nvPr>
        </p:nvSpPr>
        <p:spPr>
          <a:xfrm>
            <a:off x="145732" y="260351"/>
            <a:ext cx="6566535" cy="657648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Sometimes, you will have two man pages with the same name. Example:</a:t>
            </a:r>
            <a:endParaRPr b="0"/>
          </a:p>
          <a:p>
            <a:pPr indent="0" lvl="0" marL="0" rtl="0" algn="l">
              <a:spcBef>
                <a:spcPts val="0"/>
              </a:spcBef>
              <a:spcAft>
                <a:spcPts val="0"/>
              </a:spcAft>
              <a:buNone/>
            </a:pPr>
            <a:br>
              <a:rPr b="0" lang="en-US"/>
            </a:br>
            <a:r>
              <a:rPr b="1" i="0" lang="en-US" sz="1200" u="none" strike="noStrike">
                <a:solidFill>
                  <a:srgbClr val="000000"/>
                </a:solidFill>
                <a:latin typeface="Arial"/>
                <a:ea typeface="Arial"/>
                <a:cs typeface="Arial"/>
                <a:sym typeface="Arial"/>
              </a:rPr>
              <a:t>printf</a:t>
            </a:r>
            <a:r>
              <a:rPr b="0" i="0" lang="en-US" sz="1200" u="none" strike="noStrike">
                <a:solidFill>
                  <a:srgbClr val="000000"/>
                </a:solidFill>
                <a:latin typeface="Arial"/>
                <a:ea typeface="Arial"/>
                <a:cs typeface="Arial"/>
                <a:sym typeface="Arial"/>
              </a:rPr>
              <a:t> is a command. But </a:t>
            </a:r>
            <a:r>
              <a:rPr b="1" i="0" lang="en-US" sz="1200" u="none" strike="noStrike">
                <a:solidFill>
                  <a:srgbClr val="000000"/>
                </a:solidFill>
                <a:latin typeface="Arial"/>
                <a:ea typeface="Arial"/>
                <a:cs typeface="Arial"/>
                <a:sym typeface="Arial"/>
              </a:rPr>
              <a:t>printf</a:t>
            </a:r>
            <a:r>
              <a:rPr b="0" i="0" lang="en-US" sz="1200" u="none" strike="noStrike">
                <a:solidFill>
                  <a:srgbClr val="000000"/>
                </a:solidFill>
                <a:latin typeface="Arial"/>
                <a:ea typeface="Arial"/>
                <a:cs typeface="Arial"/>
                <a:sym typeface="Arial"/>
              </a:rPr>
              <a:t> is also a function that can be used by programmers.</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Manual pages can fall into one of these categories (sections), and we can see these by looking at the man page for man itself, by typing man man:</a:t>
            </a:r>
            <a:endParaRPr b="0"/>
          </a:p>
          <a:p>
            <a:pPr indent="0" lvl="0" marL="0" rtl="0" algn="l">
              <a:spcBef>
                <a:spcPts val="0"/>
              </a:spcBef>
              <a:spcAft>
                <a:spcPts val="0"/>
              </a:spcAft>
              <a:buNone/>
            </a:pPr>
            <a:br>
              <a:rPr lang="en-US"/>
            </a:br>
            <a:r>
              <a:rPr b="0" i="0" lang="en-US" sz="1200" u="none" strike="noStrike">
                <a:solidFill>
                  <a:srgbClr val="000000"/>
                </a:solidFill>
                <a:latin typeface="Arial"/>
                <a:ea typeface="Arial"/>
                <a:cs typeface="Arial"/>
                <a:sym typeface="Arial"/>
              </a:rPr>
              <a:t>If you want to read the man page about printf, </a:t>
            </a:r>
            <a:r>
              <a:rPr b="1" i="0" lang="en-US" sz="1200" u="none" strike="noStrike">
                <a:solidFill>
                  <a:srgbClr val="000000"/>
                </a:solidFill>
                <a:latin typeface="Arial"/>
                <a:ea typeface="Arial"/>
                <a:cs typeface="Arial"/>
                <a:sym typeface="Arial"/>
              </a:rPr>
              <a:t>the command</a:t>
            </a:r>
            <a:r>
              <a:rPr b="0" i="0" lang="en-US" sz="1200" u="none" strike="noStrike">
                <a:solidFill>
                  <a:srgbClr val="000000"/>
                </a:solidFill>
                <a:latin typeface="Arial"/>
                <a:ea typeface="Arial"/>
                <a:cs typeface="Arial"/>
                <a:sym typeface="Arial"/>
              </a:rPr>
              <a:t>, you tell man you want to consult printf from section 1, like this</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man 1 printf</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If you want to read about printf, </a:t>
            </a:r>
            <a:r>
              <a:rPr b="1" i="0" lang="en-US" sz="1200" u="none" strike="noStrike">
                <a:solidFill>
                  <a:srgbClr val="000000"/>
                </a:solidFill>
                <a:latin typeface="Arial"/>
                <a:ea typeface="Arial"/>
                <a:cs typeface="Arial"/>
                <a:sym typeface="Arial"/>
              </a:rPr>
              <a:t>the function</a:t>
            </a:r>
            <a:r>
              <a:rPr b="0" i="0" lang="en-US" sz="1200" u="none" strike="noStrike">
                <a:solidFill>
                  <a:srgbClr val="000000"/>
                </a:solidFill>
                <a:latin typeface="Arial"/>
                <a:ea typeface="Arial"/>
                <a:cs typeface="Arial"/>
                <a:sym typeface="Arial"/>
              </a:rPr>
              <a:t>, you tell man you want to look at section 3</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man 3 printf</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It's useful to know that during online exams, the Linux Foundation will let you use man and --help. Try to use --help if you forgot a command line option as that gives you the fastest results. Diving deep into a manual page will eat up more time.</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But this is all well and good when we know what command we want to explore. But what if we can't even remember the name of the command that we need to use?</a:t>
            </a:r>
            <a:endParaRPr/>
          </a:p>
          <a:p>
            <a:pPr indent="0" lvl="0" marL="0" rtl="0" algn="l">
              <a:spcBef>
                <a:spcPts val="0"/>
              </a:spcBef>
              <a:spcAft>
                <a:spcPts val="0"/>
              </a:spcAft>
              <a:buNone/>
            </a:pPr>
            <a:r>
              <a:t/>
            </a:r>
            <a:endParaRPr/>
          </a:p>
        </p:txBody>
      </p:sp>
      <p:sp>
        <p:nvSpPr>
          <p:cNvPr id="1000" name="Google Shape;100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1" name="Google Shape;101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Imagine you forgot the name of the command that lets you create a new directory. How would you search for it?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apropos is a command that lets you search through man pages. It looks at the short descriptions of each man page and tries to see if it matches the text we entered. For example, with the next line we can search for all man pages that have the word "director" in their short descriptions. We'll use "director" and not "directory". "director" will match commands that contain the word "</a:t>
            </a:r>
            <a:r>
              <a:rPr b="1" i="0" lang="en-US" u="none" strike="noStrike">
                <a:solidFill>
                  <a:srgbClr val="000000"/>
                </a:solidFill>
                <a:latin typeface="Arial"/>
                <a:ea typeface="Arial"/>
                <a:cs typeface="Arial"/>
                <a:sym typeface="Arial"/>
              </a:rPr>
              <a:t>director</a:t>
            </a:r>
            <a:r>
              <a:rPr b="0" i="0" lang="en-US" u="none" strike="noStrike">
                <a:solidFill>
                  <a:srgbClr val="000000"/>
                </a:solidFill>
                <a:latin typeface="Arial"/>
                <a:ea typeface="Arial"/>
                <a:cs typeface="Arial"/>
                <a:sym typeface="Arial"/>
              </a:rPr>
              <a:t>y" but also the ones that contain "</a:t>
            </a:r>
            <a:r>
              <a:rPr b="1" i="0" lang="en-US" u="none" strike="noStrike">
                <a:solidFill>
                  <a:srgbClr val="000000"/>
                </a:solidFill>
                <a:latin typeface="Arial"/>
                <a:ea typeface="Arial"/>
                <a:cs typeface="Arial"/>
                <a:sym typeface="Arial"/>
              </a:rPr>
              <a:t>director</a:t>
            </a:r>
            <a:r>
              <a:rPr b="0" i="0" lang="en-US" u="none" strike="noStrike">
                <a:solidFill>
                  <a:srgbClr val="000000"/>
                </a:solidFill>
                <a:latin typeface="Arial"/>
                <a:ea typeface="Arial"/>
                <a:cs typeface="Arial"/>
                <a:sym typeface="Arial"/>
              </a:rPr>
              <a:t>ies". So, we keep it more generic this way.</a:t>
            </a:r>
            <a:endParaRPr b="0"/>
          </a:p>
          <a:p>
            <a:pPr indent="0" lvl="0" marL="0" rtl="0" algn="l">
              <a:spcBef>
                <a:spcPts val="0"/>
              </a:spcBef>
              <a:spcAft>
                <a:spcPts val="0"/>
              </a:spcAft>
              <a:buNone/>
            </a:pPr>
            <a:br>
              <a:rPr b="0" lang="en-US"/>
            </a:br>
            <a:r>
              <a:rPr b="0" lang="en-US"/>
              <a:t>The first time we would run </a:t>
            </a:r>
            <a:r>
              <a:rPr b="0" i="0" lang="en-US" u="none" strike="noStrike">
                <a:solidFill>
                  <a:srgbClr val="000000"/>
                </a:solidFill>
                <a:latin typeface="Arial"/>
                <a:ea typeface="Arial"/>
                <a:cs typeface="Arial"/>
                <a:sym typeface="Arial"/>
              </a:rPr>
              <a:t>apropos director, we’d get an error.</a:t>
            </a:r>
            <a:endParaRPr b="0"/>
          </a:p>
          <a:p>
            <a:pPr indent="0" lvl="0" marL="0" rtl="0" algn="l">
              <a:spcBef>
                <a:spcPts val="0"/>
              </a:spcBef>
              <a:spcAft>
                <a:spcPts val="0"/>
              </a:spcAft>
              <a:buNone/>
            </a:pPr>
            <a:r>
              <a:t/>
            </a:r>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That’s because apropos relies on a database. A program must refresh it periodically. Since we just started this virtual machine, the database hasn't been created yet. We can create it manually with: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mandb</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On servers that have already run for days, there should be no need to do this, as it will be done automatically.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 the apropos command should work:</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apropos director</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we scroll up, we can see the entry we’re looking for: mkdir.</a:t>
            </a:r>
            <a:endParaRPr b="0"/>
          </a:p>
        </p:txBody>
      </p:sp>
      <p:sp>
        <p:nvSpPr>
          <p:cNvPr id="1012" name="Google Shape;101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those are a lot of entries. Makes it hard to spot what we're looking for. You see, apropos doesn't just list commands. It also lists some other things we don't need, currently. We see stuff like (2). That signals that that entry is in section 2 of the man pages (system calls provided by the Linux kernel). That's just too advanced for our purposes. Commands will be found in sections 1 and 8. We can tell apropos to only filter out results that lead to commands from these categories. We do this by using the -s option, followed by a list of the sections we need.</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apropos -s 1,8 director</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we can spot what we were looking for more easily.</a:t>
            </a:r>
            <a:endParaRPr b="0">
              <a:latin typeface="Arial"/>
              <a:ea typeface="Arial"/>
              <a:cs typeface="Arial"/>
              <a:sym typeface="Arial"/>
            </a:endParaRPr>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Notice how mkdir's description contains the word "</a:t>
            </a:r>
            <a:r>
              <a:rPr b="1" i="0" lang="en-US" u="none" strike="noStrike">
                <a:solidFill>
                  <a:srgbClr val="000000"/>
                </a:solidFill>
                <a:latin typeface="Arial"/>
                <a:ea typeface="Arial"/>
                <a:cs typeface="Arial"/>
                <a:sym typeface="Arial"/>
              </a:rPr>
              <a:t>director</a:t>
            </a:r>
            <a:r>
              <a:rPr b="0" i="0" lang="en-US" u="none" strike="noStrike">
                <a:solidFill>
                  <a:srgbClr val="000000"/>
                </a:solidFill>
                <a:latin typeface="Arial"/>
                <a:ea typeface="Arial"/>
                <a:cs typeface="Arial"/>
                <a:sym typeface="Arial"/>
              </a:rPr>
              <a:t>ies". If we'd </a:t>
            </a:r>
            <a:r>
              <a:rPr lang="en-US">
                <a:solidFill>
                  <a:srgbClr val="000000"/>
                </a:solidFill>
                <a:latin typeface="Arial"/>
                <a:ea typeface="Arial"/>
                <a:cs typeface="Arial"/>
                <a:sym typeface="Arial"/>
              </a:rPr>
              <a:t>have used</a:t>
            </a:r>
            <a:r>
              <a:rPr b="0" i="0" lang="en-US" u="none" strike="noStrike">
                <a:solidFill>
                  <a:srgbClr val="000000"/>
                </a:solidFill>
                <a:latin typeface="Arial"/>
                <a:ea typeface="Arial"/>
                <a:cs typeface="Arial"/>
                <a:sym typeface="Arial"/>
              </a:rPr>
              <a:t> the word "directory" in our apropos search, this command wouldn't have appeared since "directory" wouldn't have matched "directories". This is something to keep in mind when you want to make your searches as open as possible and match more stuff.</a:t>
            </a:r>
            <a:endParaRPr>
              <a:latin typeface="Arial"/>
              <a:ea typeface="Arial"/>
              <a:cs typeface="Arial"/>
              <a:sym typeface="Arial"/>
            </a:endParaRPr>
          </a:p>
        </p:txBody>
      </p:sp>
      <p:sp>
        <p:nvSpPr>
          <p:cNvPr id="1027" name="Google Shape;102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Another thing that’ll save a lot of time is autocompletion. Type</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systemc</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press TAB</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you get:</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systemctl</a:t>
            </a:r>
            <a:endParaRPr b="0" i="0" sz="120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0" i="0" sz="120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Although this is not technically system documentation, it can still be helpful. Many commands have suggestions on what you can type next. For example, try this. Type</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systemctl</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add a space after the command (don't press ENTER) and now press TAB twice.</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You get a huge list of suggestions. This can help you figure out what your options for that command are. Although you should not always rely on it. It's not necessary that absolutely all options are included in this suggestion list.</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 </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now add to that:</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systemctl </a:t>
            </a:r>
            <a:r>
              <a:rPr b="1" i="0" lang="en-US" sz="1200" u="none" strike="noStrike">
                <a:solidFill>
                  <a:srgbClr val="000000"/>
                </a:solidFill>
                <a:latin typeface="Arial"/>
                <a:ea typeface="Arial"/>
                <a:cs typeface="Arial"/>
                <a:sym typeface="Arial"/>
              </a:rPr>
              <a:t>list-dep</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press TAB</a:t>
            </a:r>
            <a:endParaRPr b="0" sz="1800"/>
          </a:p>
          <a:p>
            <a:pPr indent="0" lvl="0" marL="0" rtl="0" algn="l">
              <a:spcBef>
                <a:spcPts val="0"/>
              </a:spcBef>
              <a:spcAft>
                <a:spcPts val="0"/>
              </a:spcAft>
              <a:buNone/>
            </a:pPr>
            <a:br>
              <a:rPr b="0" lang="en-US" sz="1800"/>
            </a:br>
            <a:r>
              <a:rPr b="1" i="0" lang="en-US" sz="1200" u="none" strike="noStrike">
                <a:solidFill>
                  <a:srgbClr val="000000"/>
                </a:solidFill>
                <a:latin typeface="Arial"/>
                <a:ea typeface="Arial"/>
                <a:cs typeface="Arial"/>
                <a:sym typeface="Arial"/>
              </a:rPr>
              <a:t>endencies</a:t>
            </a:r>
            <a:r>
              <a:rPr b="0" i="0" lang="en-US" sz="1200" u="none" strike="noStrike">
                <a:solidFill>
                  <a:srgbClr val="000000"/>
                </a:solidFill>
                <a:latin typeface="Arial"/>
                <a:ea typeface="Arial"/>
                <a:cs typeface="Arial"/>
                <a:sym typeface="Arial"/>
              </a:rPr>
              <a:t> will get added at the end and you get: systemctl list-dep</a:t>
            </a:r>
            <a:r>
              <a:rPr b="1" i="0" lang="en-US" sz="1200" u="none" strike="noStrike">
                <a:solidFill>
                  <a:srgbClr val="000000"/>
                </a:solidFill>
                <a:latin typeface="Arial"/>
                <a:ea typeface="Arial"/>
                <a:cs typeface="Arial"/>
                <a:sym typeface="Arial"/>
              </a:rPr>
              <a:t>endencies.</a:t>
            </a:r>
            <a:r>
              <a:rPr b="0" i="0" lang="en-US" sz="1200" u="none" strike="noStrike">
                <a:solidFill>
                  <a:srgbClr val="000000"/>
                </a:solidFill>
                <a:latin typeface="Arial"/>
                <a:ea typeface="Arial"/>
                <a:cs typeface="Arial"/>
                <a:sym typeface="Arial"/>
              </a:rPr>
              <a:t> This is TAB autocompletion and many commands support it. When you press TAB once, if your command interpreter can figure out what you want to do, it will automatically fill in the letters. If there are many autocomplete options and it can't figure out which one you want, press TAB again and it will show the list of suggestions we observed earlier. These will be huge timesavers in the long-run, and they might even help you in the exam, to shave off a few seconds here and there, which might add up and let you explore an extra question or two.</a:t>
            </a:r>
            <a:endParaRPr b="0" sz="1800"/>
          </a:p>
        </p:txBody>
      </p:sp>
      <p:sp>
        <p:nvSpPr>
          <p:cNvPr id="1040" name="Google Shape;104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4" name="Google Shape;105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TAB suggestions and autocompletions also work for filenames or directory names. Try</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ls /u </a:t>
            </a:r>
            <a:r>
              <a:rPr b="1" i="0" lang="en-US" sz="1200" u="none" strike="noStrike">
                <a:solidFill>
                  <a:srgbClr val="000000"/>
                </a:solidFill>
                <a:latin typeface="Arial"/>
                <a:ea typeface="Arial"/>
                <a:cs typeface="Arial"/>
                <a:sym typeface="Arial"/>
              </a:rPr>
              <a:t>TAB</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ls /usr/ </a:t>
            </a:r>
            <a:r>
              <a:rPr b="1" i="0" lang="en-US" sz="1200" u="none" strike="noStrike">
                <a:solidFill>
                  <a:srgbClr val="000000"/>
                </a:solidFill>
                <a:latin typeface="Arial"/>
                <a:ea typeface="Arial"/>
                <a:cs typeface="Arial"/>
                <a:sym typeface="Arial"/>
              </a:rPr>
              <a:t>TAB TAB</a:t>
            </a:r>
            <a:endParaRPr b="0" sz="1800"/>
          </a:p>
          <a:p>
            <a:pPr indent="0" lvl="0" marL="0" rtl="0" algn="l">
              <a:spcBef>
                <a:spcPts val="0"/>
              </a:spcBef>
              <a:spcAft>
                <a:spcPts val="0"/>
              </a:spcAft>
              <a:buNone/>
            </a:pPr>
            <a:br>
              <a:rPr b="0" lang="en-US" sz="1800"/>
            </a:br>
            <a:r>
              <a:rPr b="0" i="0" lang="en-US" sz="1200" u="none" strike="noStrike">
                <a:solidFill>
                  <a:srgbClr val="000000"/>
                </a:solidFill>
                <a:latin typeface="Arial"/>
                <a:ea typeface="Arial"/>
                <a:cs typeface="Arial"/>
                <a:sym typeface="Arial"/>
              </a:rPr>
              <a:t>Now we can see directories available in /usr/ without even needing to explore this directory with "ls" beforehand. And if we have a long filename like "wordpress_archive.tgz" we might be able to just type "wor", press TAB and that long name will be autocompleted.</a:t>
            </a:r>
            <a:endParaRPr b="0" sz="1800"/>
          </a:p>
          <a:p>
            <a:pPr indent="0" lvl="0" marL="0" rtl="0" algn="l">
              <a:spcBef>
                <a:spcPts val="1800"/>
              </a:spcBef>
              <a:spcAft>
                <a:spcPts val="0"/>
              </a:spcAft>
              <a:buNone/>
            </a:pPr>
            <a:r>
              <a:rPr b="0" i="0" lang="en-US" sz="1200" u="none" strike="noStrike">
                <a:solidFill>
                  <a:srgbClr val="000000"/>
                </a:solidFill>
                <a:latin typeface="Arial"/>
                <a:ea typeface="Arial"/>
                <a:cs typeface="Arial"/>
                <a:sym typeface="Arial"/>
              </a:rPr>
              <a:t>Recommendation</a:t>
            </a:r>
            <a:endParaRPr b="1" sz="1800"/>
          </a:p>
          <a:p>
            <a:pPr indent="0" lvl="0" marL="0" rtl="0" algn="l">
              <a:spcBef>
                <a:spcPts val="600"/>
              </a:spcBef>
              <a:spcAft>
                <a:spcPts val="0"/>
              </a:spcAft>
              <a:buNone/>
            </a:pPr>
            <a:r>
              <a:rPr b="0" i="0" lang="en-US" sz="1200" u="none" strike="noStrike">
                <a:solidFill>
                  <a:srgbClr val="000000"/>
                </a:solidFill>
                <a:latin typeface="Arial"/>
                <a:ea typeface="Arial"/>
                <a:cs typeface="Arial"/>
                <a:sym typeface="Arial"/>
              </a:rPr>
              <a:t>While manuals and --help pages are super useful, the first few times you use them, it might be hard to figure out how to do something, with that info alone. We recommend you take a command you know nothing about and try to figure out with just man and --help, how to do something. This practice will help you develop the ability to quickly look for help when you're taking the LFCS exam. There will be questions about theory you either don't know about, or you just forgot. If you know how to quickly figure out the answer with a man page or --help, you'll be able to pass the exam much more easily.</a:t>
            </a:r>
            <a:endParaRPr b="0" sz="1800"/>
          </a:p>
          <a:p>
            <a:pPr indent="0" lvl="0" marL="0" rtl="0" algn="l">
              <a:spcBef>
                <a:spcPts val="0"/>
              </a:spcBef>
              <a:spcAft>
                <a:spcPts val="0"/>
              </a:spcAft>
              <a:buNone/>
            </a:pPr>
            <a:br>
              <a:rPr lang="en-US" sz="1800"/>
            </a:br>
            <a:endParaRPr/>
          </a:p>
          <a:p>
            <a:pPr indent="0" lvl="0" marL="0" rtl="0" algn="l">
              <a:spcBef>
                <a:spcPts val="0"/>
              </a:spcBef>
              <a:spcAft>
                <a:spcPts val="0"/>
              </a:spcAft>
              <a:buNone/>
            </a:pPr>
            <a:r>
              <a:t/>
            </a:r>
            <a:endParaRPr/>
          </a:p>
        </p:txBody>
      </p:sp>
      <p:sp>
        <p:nvSpPr>
          <p:cNvPr id="1055" name="Google Shape;105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8f7963fa17_1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g28f7963fa17_1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67" name="Google Shape;1067;g28f7963fa17_1_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we’ll look at how to create, delete, copy, and move files and directories in Linux.</a:t>
            </a:r>
            <a:br>
              <a:rPr lang="en-US"/>
            </a:br>
            <a:br>
              <a:rPr lang="en-US"/>
            </a:br>
            <a:r>
              <a:rPr i="0" lang="en-US" u="none" strike="noStrike">
                <a:solidFill>
                  <a:srgbClr val="000000"/>
                </a:solidFill>
              </a:rPr>
              <a:t>Before we dive into this lesson, we need to understand a few basic things:</a:t>
            </a:r>
            <a:endParaRPr/>
          </a:p>
          <a:p>
            <a:pPr indent="0" lvl="0" marL="0" rtl="0" algn="l">
              <a:spcBef>
                <a:spcPts val="0"/>
              </a:spcBef>
              <a:spcAft>
                <a:spcPts val="0"/>
              </a:spcAft>
              <a:buNone/>
            </a:pPr>
            <a:r>
              <a:t/>
            </a:r>
            <a:endParaRPr/>
          </a:p>
          <a:p>
            <a:pPr indent="-76200" lvl="0" marL="0" rtl="0" algn="l">
              <a:spcBef>
                <a:spcPts val="0"/>
              </a:spcBef>
              <a:spcAft>
                <a:spcPts val="0"/>
              </a:spcAft>
              <a:buClr>
                <a:srgbClr val="000000"/>
              </a:buClr>
              <a:buSzPts val="1200"/>
              <a:buFont typeface="Ubuntu"/>
              <a:buAutoNum type="arabicPeriod"/>
            </a:pPr>
            <a:r>
              <a:rPr i="0" lang="en-US" u="none" strike="noStrike">
                <a:solidFill>
                  <a:srgbClr val="000000"/>
                </a:solidFill>
              </a:rPr>
              <a:t>What is a filesystem tree?</a:t>
            </a:r>
            <a:endParaRPr/>
          </a:p>
          <a:p>
            <a:pPr indent="-76200" lvl="0" marL="0" rtl="0" algn="l">
              <a:spcBef>
                <a:spcPts val="0"/>
              </a:spcBef>
              <a:spcAft>
                <a:spcPts val="0"/>
              </a:spcAft>
              <a:buClr>
                <a:srgbClr val="000000"/>
              </a:buClr>
              <a:buSzPts val="1200"/>
              <a:buFont typeface="Ubuntu"/>
              <a:buAutoNum type="arabicPeriod"/>
            </a:pPr>
            <a:r>
              <a:rPr i="0" lang="en-US" u="none" strike="noStrike">
                <a:solidFill>
                  <a:srgbClr val="000000"/>
                </a:solidFill>
              </a:rPr>
              <a:t>What is an absolute path?</a:t>
            </a:r>
            <a:endParaRPr/>
          </a:p>
          <a:p>
            <a:pPr indent="-76200" lvl="0" marL="0" rtl="0" algn="l">
              <a:spcBef>
                <a:spcPts val="0"/>
              </a:spcBef>
              <a:spcAft>
                <a:spcPts val="0"/>
              </a:spcAft>
              <a:buClr>
                <a:srgbClr val="000000"/>
              </a:buClr>
              <a:buSzPts val="1200"/>
              <a:buFont typeface="Ubuntu"/>
              <a:buAutoNum type="arabicPeriod"/>
            </a:pPr>
            <a:r>
              <a:rPr i="0" lang="en-US" u="none" strike="noStrike">
                <a:solidFill>
                  <a:srgbClr val="000000"/>
                </a:solidFill>
              </a:rPr>
              <a:t>What is a relative path?</a:t>
            </a:r>
            <a:endParaRPr/>
          </a:p>
          <a:p>
            <a:pPr indent="0" lvl="0" marL="0" rtl="0" algn="l">
              <a:spcBef>
                <a:spcPts val="0"/>
              </a:spcBef>
              <a:spcAft>
                <a:spcPts val="0"/>
              </a:spcAft>
              <a:buNone/>
            </a:pPr>
            <a:r>
              <a:t/>
            </a:r>
            <a:endParaRPr sz="1000"/>
          </a:p>
        </p:txBody>
      </p:sp>
      <p:sp>
        <p:nvSpPr>
          <p:cNvPr id="1089" name="Google Shape;108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list files and directories in your current (working) directory</a:t>
            </a:r>
            <a:r>
              <a:rPr b="0" i="0" lang="en-US" u="none" strike="noStrike">
                <a:solidFill>
                  <a:schemeClr val="dk1"/>
                </a:solidFill>
              </a:rPr>
              <a:t>, we use the </a:t>
            </a:r>
            <a:r>
              <a:rPr b="1" i="0" lang="en-US" u="none" strike="noStrike">
                <a:solidFill>
                  <a:srgbClr val="000000"/>
                </a:solidFill>
                <a:latin typeface="Arial"/>
                <a:ea typeface="Arial"/>
                <a:cs typeface="Arial"/>
                <a:sym typeface="Arial"/>
              </a:rPr>
              <a:t>ls</a:t>
            </a:r>
            <a:r>
              <a:rPr b="0" i="0" lang="en-US" u="none" strike="noStrike">
                <a:solidFill>
                  <a:srgbClr val="000000"/>
                </a:solidFill>
                <a:latin typeface="Arial"/>
                <a:ea typeface="Arial"/>
                <a:cs typeface="Arial"/>
                <a:sym typeface="Arial"/>
              </a:rPr>
              <a:t> command in Linux. Using </a:t>
            </a:r>
            <a:r>
              <a:rPr b="1" i="0" lang="en-US" u="none" strike="noStrike">
                <a:solidFill>
                  <a:srgbClr val="000000"/>
                </a:solidFill>
                <a:latin typeface="Arial"/>
                <a:ea typeface="Arial"/>
                <a:cs typeface="Arial"/>
                <a:sym typeface="Arial"/>
              </a:rPr>
              <a:t>ls</a:t>
            </a:r>
            <a:r>
              <a:rPr b="0" i="0" lang="en-US" u="none" strike="noStrike">
                <a:solidFill>
                  <a:srgbClr val="000000"/>
                </a:solidFill>
                <a:latin typeface="Arial"/>
                <a:ea typeface="Arial"/>
                <a:cs typeface="Arial"/>
                <a:sym typeface="Arial"/>
              </a:rPr>
              <a:t> in your home directory might look like this:</a:t>
            </a:r>
            <a:endParaRPr b="1"/>
          </a:p>
          <a:p>
            <a:pPr indent="0" lvl="0" marL="0" rtl="0" algn="l">
              <a:spcBef>
                <a:spcPts val="0"/>
              </a:spcBef>
              <a:spcAft>
                <a:spcPts val="0"/>
              </a:spcAft>
              <a:buNone/>
            </a:pPr>
            <a:r>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ls comes from </a:t>
            </a:r>
            <a:r>
              <a:rPr b="0" i="0" lang="en-US" u="sng" strike="noStrike">
                <a:solidFill>
                  <a:srgbClr val="000000"/>
                </a:solidFill>
                <a:latin typeface="Arial"/>
                <a:ea typeface="Arial"/>
                <a:cs typeface="Arial"/>
                <a:sym typeface="Arial"/>
              </a:rPr>
              <a:t>l</a:t>
            </a:r>
            <a:r>
              <a:rPr b="0" i="0" lang="en-US" u="none" strike="noStrike">
                <a:solidFill>
                  <a:srgbClr val="000000"/>
                </a:solidFill>
                <a:latin typeface="Arial"/>
                <a:ea typeface="Arial"/>
                <a:cs typeface="Arial"/>
                <a:sym typeface="Arial"/>
              </a:rPr>
              <a:t>i</a:t>
            </a:r>
            <a:r>
              <a:rPr b="0" i="0" lang="en-US" u="sng" strike="noStrike">
                <a:solidFill>
                  <a:srgbClr val="000000"/>
                </a:solidFill>
                <a:latin typeface="Arial"/>
                <a:ea typeface="Arial"/>
                <a:cs typeface="Arial"/>
                <a:sym typeface="Arial"/>
              </a:rPr>
              <a:t>s</a:t>
            </a:r>
            <a:r>
              <a:rPr b="0" i="0" lang="en-US" u="none" strike="noStrike">
                <a:solidFill>
                  <a:srgbClr val="000000"/>
                </a:solidFill>
                <a:latin typeface="Arial"/>
                <a:ea typeface="Arial"/>
                <a:cs typeface="Arial"/>
                <a:sym typeface="Arial"/>
              </a:rPr>
              <a:t>t.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On Linux, files and directories can have a name that begins with a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Example: the </a:t>
            </a:r>
            <a:r>
              <a:rPr b="1" i="0" lang="en-US" u="none" strike="noStrike">
                <a:solidFill>
                  <a:srgbClr val="000000"/>
                </a:solidFill>
                <a:latin typeface="Arial"/>
                <a:ea typeface="Arial"/>
                <a:cs typeface="Arial"/>
                <a:sym typeface="Arial"/>
              </a:rPr>
              <a:t>".ssh" directory</a:t>
            </a:r>
            <a:r>
              <a:rPr b="0" i="0" lang="en-US" u="none" strike="noStrike">
                <a:solidFill>
                  <a:srgbClr val="000000"/>
                </a:solidFill>
                <a:latin typeface="Arial"/>
                <a:ea typeface="Arial"/>
                <a:cs typeface="Arial"/>
                <a:sym typeface="Arial"/>
              </a:rPr>
              <a:t>. These </a:t>
            </a:r>
            <a:r>
              <a:rPr b="1" i="0" lang="en-US" u="none" strike="noStrike">
                <a:solidFill>
                  <a:srgbClr val="000000"/>
                </a:solidFill>
                <a:latin typeface="Arial"/>
                <a:ea typeface="Arial"/>
                <a:cs typeface="Arial"/>
                <a:sym typeface="Arial"/>
              </a:rPr>
              <a:t>won't be displayed</a:t>
            </a:r>
            <a:r>
              <a:rPr b="0" i="0" lang="en-US" u="none" strike="noStrike">
                <a:solidFill>
                  <a:srgbClr val="000000"/>
                </a:solidFill>
                <a:latin typeface="Arial"/>
                <a:ea typeface="Arial"/>
                <a:cs typeface="Arial"/>
                <a:sym typeface="Arial"/>
              </a:rPr>
              <a:t> by a simple ls command. They are, in a way, </a:t>
            </a:r>
            <a:r>
              <a:rPr b="1" i="0" lang="en-US" u="none" strike="noStrike">
                <a:solidFill>
                  <a:srgbClr val="000000"/>
                </a:solidFill>
                <a:latin typeface="Arial"/>
                <a:ea typeface="Arial"/>
                <a:cs typeface="Arial"/>
                <a:sym typeface="Arial"/>
              </a:rPr>
              <a:t>hidden</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list </a:t>
            </a:r>
            <a:r>
              <a:rPr b="1" i="0" lang="en-US" u="none" strike="noStrike">
                <a:solidFill>
                  <a:srgbClr val="000000"/>
                </a:solidFill>
                <a:latin typeface="Arial"/>
                <a:ea typeface="Arial"/>
                <a:cs typeface="Arial"/>
                <a:sym typeface="Arial"/>
              </a:rPr>
              <a:t>all files and directories</a:t>
            </a:r>
            <a:r>
              <a:rPr b="0" i="0" lang="en-US" u="none" strike="noStrike">
                <a:solidFill>
                  <a:srgbClr val="000000"/>
                </a:solidFill>
                <a:latin typeface="Arial"/>
                <a:ea typeface="Arial"/>
                <a:cs typeface="Arial"/>
                <a:sym typeface="Arial"/>
              </a:rPr>
              <a:t>, even the ones beginning with a .</a:t>
            </a:r>
            <a:r>
              <a:rPr b="0" i="0" lang="en-US" u="none" strike="noStrike">
                <a:solidFill>
                  <a:schemeClr val="dk1"/>
                </a:solidFill>
              </a:rPr>
              <a:t>, use </a:t>
            </a:r>
            <a:r>
              <a:rPr b="1" i="0" lang="en-US" u="none" strike="noStrike">
                <a:solidFill>
                  <a:srgbClr val="000000"/>
                </a:solidFill>
                <a:latin typeface="Arial"/>
                <a:ea typeface="Arial"/>
                <a:cs typeface="Arial"/>
                <a:sym typeface="Arial"/>
              </a:rPr>
              <a:t>ls –a</a:t>
            </a:r>
            <a:r>
              <a:rPr b="1" i="0" lang="en-US" u="none" strike="noStrike">
                <a:solidFill>
                  <a:schemeClr val="dk1"/>
                </a:solidFill>
              </a:rPr>
              <a:t> </a:t>
            </a:r>
            <a:r>
              <a:rPr b="0" i="0" lang="en-US" u="none" strike="noStrike">
                <a:solidFill>
                  <a:schemeClr val="dk1"/>
                </a:solidFill>
              </a:rPr>
              <a:t>(the </a:t>
            </a:r>
            <a:r>
              <a:rPr b="0" i="0" lang="en-US" u="none" strike="noStrike">
                <a:solidFill>
                  <a:srgbClr val="000000"/>
                </a:solidFill>
                <a:latin typeface="Arial"/>
                <a:ea typeface="Arial"/>
                <a:cs typeface="Arial"/>
                <a:sym typeface="Arial"/>
              </a:rPr>
              <a:t>–a flag comes from the word </a:t>
            </a:r>
            <a:r>
              <a:rPr b="1" i="0" lang="en-US" u="sng">
                <a:solidFill>
                  <a:srgbClr val="000000"/>
                </a:solidFill>
                <a:latin typeface="Arial"/>
                <a:ea typeface="Arial"/>
                <a:cs typeface="Arial"/>
                <a:sym typeface="Arial"/>
              </a:rPr>
              <a:t>a</a:t>
            </a:r>
            <a:r>
              <a:rPr b="1" i="0" lang="en-US" u="none" strike="noStrike">
                <a:solidFill>
                  <a:srgbClr val="000000"/>
                </a:solidFill>
                <a:latin typeface="Arial"/>
                <a:ea typeface="Arial"/>
                <a:cs typeface="Arial"/>
                <a:sym typeface="Arial"/>
              </a:rPr>
              <a:t>ll</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sz="2800"/>
            </a:br>
            <a:endParaRPr b="0" sz="2800"/>
          </a:p>
        </p:txBody>
      </p:sp>
      <p:sp>
        <p:nvSpPr>
          <p:cNvPr id="1100" name="Google Shape;110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Of course, to list files and directories from a different location, we just type the directory path at the end of ls, like </a:t>
            </a:r>
            <a:r>
              <a:rPr b="1" i="0" lang="en-US" u="none" strike="noStrike">
                <a:solidFill>
                  <a:srgbClr val="000000"/>
                </a:solidFill>
                <a:latin typeface="Arial"/>
                <a:ea typeface="Arial"/>
                <a:cs typeface="Arial"/>
                <a:sym typeface="Arial"/>
              </a:rPr>
              <a:t>ls /var/log/</a:t>
            </a:r>
            <a:r>
              <a:rPr b="1" i="0" lang="en-US" u="none" strike="noStrike">
                <a:solidFill>
                  <a:schemeClr val="dk1"/>
                </a:solidFill>
              </a:rPr>
              <a:t> </a:t>
            </a:r>
            <a:r>
              <a:rPr b="0" i="0" lang="en-US" u="none" strike="noStrike">
                <a:solidFill>
                  <a:srgbClr val="000000"/>
                </a:solidFill>
                <a:latin typeface="Arial"/>
                <a:ea typeface="Arial"/>
                <a:cs typeface="Arial"/>
                <a:sym typeface="Arial"/>
              </a:rPr>
              <a:t>or</a:t>
            </a:r>
            <a:r>
              <a:rPr b="0" i="0" lang="en-US" u="none" strike="noStrike">
                <a:solidFill>
                  <a:schemeClr val="dk1"/>
                </a:solidFill>
              </a:rPr>
              <a:t> </a:t>
            </a:r>
            <a:r>
              <a:rPr b="1" i="0" lang="en-US" u="none" strike="noStrike">
                <a:solidFill>
                  <a:srgbClr val="000000"/>
                </a:solidFill>
                <a:latin typeface="Arial"/>
                <a:ea typeface="Arial"/>
                <a:cs typeface="Arial"/>
                <a:sym typeface="Arial"/>
              </a:rPr>
              <a:t>ls -l /var/log/</a:t>
            </a:r>
            <a:r>
              <a:rPr b="1" i="0" lang="en-US" u="none" strike="noStrike">
                <a:solidFill>
                  <a:schemeClr val="dk1"/>
                </a:solidFill>
              </a:rPr>
              <a:t> </a:t>
            </a:r>
            <a:r>
              <a:rPr b="0" i="0" lang="en-US" u="none" strike="noStrike">
                <a:solidFill>
                  <a:srgbClr val="000000"/>
                </a:solidFill>
                <a:latin typeface="Arial"/>
                <a:ea typeface="Arial"/>
                <a:cs typeface="Arial"/>
                <a:sym typeface="Arial"/>
              </a:rPr>
              <a:t>to list files and directories in a different format, called a "</a:t>
            </a:r>
            <a:r>
              <a:rPr b="1" i="0" lang="en-US" u="sng">
                <a:solidFill>
                  <a:srgbClr val="000000"/>
                </a:solidFill>
                <a:latin typeface="Arial"/>
                <a:ea typeface="Arial"/>
                <a:cs typeface="Arial"/>
                <a:sym typeface="Arial"/>
              </a:rPr>
              <a:t>l</a:t>
            </a:r>
            <a:r>
              <a:rPr b="1" i="0" lang="en-US" u="none" strike="noStrike">
                <a:solidFill>
                  <a:srgbClr val="000000"/>
                </a:solidFill>
                <a:latin typeface="Arial"/>
                <a:ea typeface="Arial"/>
                <a:cs typeface="Arial"/>
                <a:sym typeface="Arial"/>
              </a:rPr>
              <a:t>ong listing format,</a:t>
            </a:r>
            <a:r>
              <a:rPr b="0" i="0" lang="en-US" u="none" strike="noStrike">
                <a:solidFill>
                  <a:srgbClr val="000000"/>
                </a:solidFill>
                <a:latin typeface="Arial"/>
                <a:ea typeface="Arial"/>
                <a:cs typeface="Arial"/>
                <a:sym typeface="Arial"/>
              </a:rPr>
              <a:t>"</a:t>
            </a:r>
            <a:r>
              <a:rPr b="0" i="0" lang="en-US" u="none" strike="noStrike">
                <a:solidFill>
                  <a:schemeClr val="dk1"/>
                </a:solidFill>
              </a:rPr>
              <a:t> </a:t>
            </a:r>
            <a:r>
              <a:rPr b="0" i="0" lang="en-US" u="none" strike="noStrike">
                <a:solidFill>
                  <a:srgbClr val="000000"/>
                </a:solidFill>
                <a:latin typeface="Arial"/>
                <a:ea typeface="Arial"/>
                <a:cs typeface="Arial"/>
                <a:sym typeface="Arial"/>
              </a:rPr>
              <a:t>which shows us </a:t>
            </a:r>
            <a:r>
              <a:rPr b="1" i="0" lang="en-US" u="none" strike="noStrike">
                <a:solidFill>
                  <a:srgbClr val="000000"/>
                </a:solidFill>
                <a:latin typeface="Arial"/>
                <a:ea typeface="Arial"/>
                <a:cs typeface="Arial"/>
                <a:sym typeface="Arial"/>
              </a:rPr>
              <a:t>more details</a:t>
            </a:r>
            <a:r>
              <a:rPr b="0" i="0" lang="en-US" u="none" strike="noStrike">
                <a:solidFill>
                  <a:srgbClr val="000000"/>
                </a:solidFill>
                <a:latin typeface="Arial"/>
                <a:ea typeface="Arial"/>
                <a:cs typeface="Arial"/>
                <a:sym typeface="Arial"/>
              </a:rPr>
              <a:t> for each entry, like the </a:t>
            </a:r>
            <a:r>
              <a:rPr b="1" i="0" lang="en-US" u="none" strike="noStrike">
                <a:solidFill>
                  <a:srgbClr val="000000"/>
                </a:solidFill>
                <a:latin typeface="Arial"/>
                <a:ea typeface="Arial"/>
                <a:cs typeface="Arial"/>
                <a:sym typeface="Arial"/>
              </a:rPr>
              <a:t>permissions for a file or directory</a:t>
            </a:r>
            <a:r>
              <a:rPr b="0" i="0" lang="en-US" u="none" strike="noStrike">
                <a:solidFill>
                  <a:srgbClr val="000000"/>
                </a:solidFill>
                <a:latin typeface="Arial"/>
                <a:ea typeface="Arial"/>
                <a:cs typeface="Arial"/>
                <a:sym typeface="Arial"/>
              </a:rPr>
              <a:t>, what </a:t>
            </a:r>
            <a:r>
              <a:rPr b="1" i="0" lang="en-US" u="none" strike="noStrike">
                <a:solidFill>
                  <a:srgbClr val="000000"/>
                </a:solidFill>
                <a:latin typeface="Arial"/>
                <a:ea typeface="Arial"/>
                <a:cs typeface="Arial"/>
                <a:sym typeface="Arial"/>
              </a:rPr>
              <a:t>user/group owns </a:t>
            </a:r>
            <a:r>
              <a:rPr b="0" i="0" lang="en-US" u="none" strike="noStrike">
                <a:solidFill>
                  <a:srgbClr val="000000"/>
                </a:solidFill>
                <a:latin typeface="Arial"/>
                <a:ea typeface="Arial"/>
                <a:cs typeface="Arial"/>
                <a:sym typeface="Arial"/>
              </a:rPr>
              <a:t>each entry, when it was </a:t>
            </a:r>
            <a:r>
              <a:rPr b="1" i="0" lang="en-US" u="none" strike="noStrike">
                <a:solidFill>
                  <a:srgbClr val="000000"/>
                </a:solidFill>
                <a:latin typeface="Arial"/>
                <a:ea typeface="Arial"/>
                <a:cs typeface="Arial"/>
                <a:sym typeface="Arial"/>
              </a:rPr>
              <a:t>last modified</a:t>
            </a:r>
            <a:r>
              <a:rPr b="0" i="0" lang="en-US" u="none" strike="noStrike">
                <a:solidFill>
                  <a:srgbClr val="000000"/>
                </a:solidFill>
                <a:latin typeface="Arial"/>
                <a:ea typeface="Arial"/>
                <a:cs typeface="Arial"/>
                <a:sym typeface="Arial"/>
              </a:rPr>
              <a:t>.</a:t>
            </a:r>
            <a:endParaRPr b="0"/>
          </a:p>
        </p:txBody>
      </p:sp>
      <p:sp>
        <p:nvSpPr>
          <p:cNvPr id="1112" name="Google Shape;111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786458f001_4_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2786458f001_4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3" name="Google Shape;112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can </a:t>
            </a:r>
            <a:r>
              <a:rPr b="1" i="0" lang="en-US" u="none" strike="noStrike">
                <a:solidFill>
                  <a:srgbClr val="000000"/>
                </a:solidFill>
                <a:latin typeface="Arial"/>
                <a:ea typeface="Arial"/>
                <a:cs typeface="Arial"/>
                <a:sym typeface="Arial"/>
              </a:rPr>
              <a:t>combine</a:t>
            </a:r>
            <a:r>
              <a:rPr b="0" i="0" lang="en-US" u="none" strike="noStrike">
                <a:solidFill>
                  <a:srgbClr val="000000"/>
                </a:solidFill>
                <a:latin typeface="Arial"/>
                <a:ea typeface="Arial"/>
                <a:cs typeface="Arial"/>
                <a:sym typeface="Arial"/>
              </a:rPr>
              <a:t> the -a and -l command line options like this:</a:t>
            </a:r>
            <a:endParaRPr b="0"/>
          </a:p>
          <a:p>
            <a:pPr indent="0" lvl="0" marL="0" rtl="0" algn="l">
              <a:spcBef>
                <a:spcPts val="0"/>
              </a:spcBef>
              <a:spcAft>
                <a:spcPts val="0"/>
              </a:spcAft>
              <a:buNone/>
            </a:pPr>
            <a:br>
              <a:rPr b="0" lang="en-US"/>
            </a:br>
            <a:r>
              <a:rPr b="1" i="0" lang="en-US" u="none" strike="noStrike">
                <a:solidFill>
                  <a:srgbClr val="000000"/>
                </a:solidFill>
                <a:latin typeface="Arial"/>
                <a:ea typeface="Arial"/>
                <a:cs typeface="Arial"/>
                <a:sym typeface="Arial"/>
              </a:rPr>
              <a:t>ls -a –l</a:t>
            </a:r>
            <a:r>
              <a:rPr b="0" i="0" lang="en-US" u="none" strike="noStrike">
                <a:solidFill>
                  <a:schemeClr val="dk1"/>
                </a:solidFill>
              </a:rPr>
              <a:t> </a:t>
            </a:r>
            <a:r>
              <a:rPr b="0" i="0" lang="en-US" u="none" strike="noStrike">
                <a:solidFill>
                  <a:srgbClr val="000000"/>
                </a:solidFill>
                <a:latin typeface="Arial"/>
                <a:ea typeface="Arial"/>
                <a:cs typeface="Arial"/>
                <a:sym typeface="Arial"/>
              </a:rPr>
              <a:t>or like this as</a:t>
            </a:r>
            <a:r>
              <a:rPr b="0" i="0" lang="en-US" u="none" strike="noStrike">
                <a:solidFill>
                  <a:schemeClr val="dk1"/>
                </a:solidFill>
              </a:rPr>
              <a:t> </a:t>
            </a:r>
            <a:r>
              <a:rPr b="1" i="0" lang="en-US" u="none" strike="noStrike">
                <a:solidFill>
                  <a:srgbClr val="000000"/>
                </a:solidFill>
                <a:latin typeface="Arial"/>
                <a:ea typeface="Arial"/>
                <a:cs typeface="Arial"/>
                <a:sym typeface="Arial"/>
              </a:rPr>
              <a:t>ls –al</a:t>
            </a:r>
            <a:r>
              <a:rPr b="0" i="0" lang="en-US" u="none" strike="noStrike">
                <a:solidFill>
                  <a:srgbClr val="000000"/>
                </a:solidFill>
                <a:latin typeface="Arial"/>
                <a:ea typeface="Arial"/>
                <a:cs typeface="Arial"/>
                <a:sym typeface="Arial"/>
              </a:rPr>
              <a:t>.</a:t>
            </a:r>
            <a:r>
              <a:rPr b="1" i="0" lang="en-US" u="none" strike="noStrike">
                <a:solidFill>
                  <a:srgbClr val="000000"/>
                </a:solidFill>
                <a:latin typeface="Arial"/>
                <a:ea typeface="Arial"/>
                <a:cs typeface="Arial"/>
                <a:sym typeface="Arial"/>
              </a:rPr>
              <a:t> </a:t>
            </a:r>
            <a:endParaRPr b="1"/>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will display entries in long listing format and also show us "pseudo-hidden" files and directories which have a name beginning with a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It doesn’t matter which order you put the flags, and you don’t have to put a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in front of each of them. However,</a:t>
            </a:r>
            <a:r>
              <a:rPr b="0" i="0" lang="en-US" u="none" strike="noStrike">
                <a:solidFill>
                  <a:schemeClr val="dk1"/>
                </a:solidFill>
              </a:rPr>
              <a:t> </a:t>
            </a:r>
            <a:r>
              <a:rPr b="0" i="0" lang="en-US" u="none" strike="noStrike">
                <a:solidFill>
                  <a:srgbClr val="000000"/>
                </a:solidFill>
                <a:latin typeface="Arial"/>
                <a:ea typeface="Arial"/>
                <a:cs typeface="Arial"/>
                <a:sym typeface="Arial"/>
              </a:rPr>
              <a:t>the last form is </a:t>
            </a:r>
            <a:r>
              <a:rPr b="1" i="0" lang="en-US" u="none" strike="noStrike">
                <a:solidFill>
                  <a:srgbClr val="000000"/>
                </a:solidFill>
                <a:latin typeface="Arial"/>
                <a:ea typeface="Arial"/>
                <a:cs typeface="Arial"/>
                <a:sym typeface="Arial"/>
              </a:rPr>
              <a:t>preferred</a:t>
            </a:r>
            <a:r>
              <a:rPr b="0" i="0" lang="en-US" u="none" strike="noStrike">
                <a:solidFill>
                  <a:srgbClr val="000000"/>
                </a:solidFill>
                <a:latin typeface="Arial"/>
                <a:ea typeface="Arial"/>
                <a:cs typeface="Arial"/>
                <a:sym typeface="Arial"/>
              </a:rPr>
              <a:t> as it's </a:t>
            </a:r>
            <a:r>
              <a:rPr b="1" i="0" lang="en-US" u="none" strike="noStrike">
                <a:solidFill>
                  <a:srgbClr val="000000"/>
                </a:solidFill>
                <a:latin typeface="Arial"/>
                <a:ea typeface="Arial"/>
                <a:cs typeface="Arial"/>
                <a:sym typeface="Arial"/>
              </a:rPr>
              <a:t>faster to write</a:t>
            </a:r>
            <a:r>
              <a:rPr b="0" i="0" lang="en-US" u="none" strike="noStrike">
                <a:solidFill>
                  <a:srgbClr val="000000"/>
                </a:solidFill>
                <a:latin typeface="Arial"/>
                <a:ea typeface="Arial"/>
                <a:cs typeface="Arial"/>
                <a:sym typeface="Arial"/>
              </a:rPr>
              <a:t> it.</a:t>
            </a:r>
            <a:endParaRPr/>
          </a:p>
          <a:p>
            <a:pPr indent="0" lvl="0" marL="0" rtl="0" algn="l">
              <a:spcBef>
                <a:spcPts val="0"/>
              </a:spcBef>
              <a:spcAft>
                <a:spcPts val="0"/>
              </a:spcAft>
              <a:buNone/>
            </a:pPr>
            <a:br>
              <a:rPr b="0" lang="en-US" sz="2800"/>
            </a:br>
            <a:endParaRPr b="0" sz="2800"/>
          </a:p>
        </p:txBody>
      </p:sp>
      <p:sp>
        <p:nvSpPr>
          <p:cNvPr id="1124" name="Google Shape;112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3" name="Google Shape;113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There's also a command line option, </a:t>
            </a:r>
            <a:r>
              <a:rPr b="1" i="0" lang="en-US" u="none" strike="noStrike">
                <a:solidFill>
                  <a:srgbClr val="000000"/>
                </a:solidFill>
                <a:latin typeface="Arial"/>
                <a:ea typeface="Arial"/>
                <a:cs typeface="Arial"/>
                <a:sym typeface="Arial"/>
              </a:rPr>
              <a:t>-h,</a:t>
            </a:r>
            <a:r>
              <a:rPr b="0" i="0" lang="en-US" u="none" strike="noStrike">
                <a:solidFill>
                  <a:srgbClr val="000000"/>
                </a:solidFill>
                <a:latin typeface="Arial"/>
                <a:ea typeface="Arial"/>
                <a:cs typeface="Arial"/>
                <a:sym typeface="Arial"/>
              </a:rPr>
              <a:t> that shows sizes in "</a:t>
            </a:r>
            <a:r>
              <a:rPr b="1" i="0" lang="en-US" u="sng">
                <a:solidFill>
                  <a:srgbClr val="000000"/>
                </a:solidFill>
                <a:latin typeface="Arial"/>
                <a:ea typeface="Arial"/>
                <a:cs typeface="Arial"/>
                <a:sym typeface="Arial"/>
              </a:rPr>
              <a:t>h</a:t>
            </a:r>
            <a:r>
              <a:rPr b="1" i="0" lang="en-US" u="none" strike="noStrike">
                <a:solidFill>
                  <a:srgbClr val="000000"/>
                </a:solidFill>
                <a:latin typeface="Arial"/>
                <a:ea typeface="Arial"/>
                <a:cs typeface="Arial"/>
                <a:sym typeface="Arial"/>
              </a:rPr>
              <a:t>uman readable format</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bytes, kilobytes, megabytes</a:t>
            </a:r>
            <a:r>
              <a:rPr b="0" i="0" lang="en-US" u="none" strike="noStrike">
                <a:solidFill>
                  <a:srgbClr val="000000"/>
                </a:solidFill>
                <a:latin typeface="Arial"/>
                <a:ea typeface="Arial"/>
                <a:cs typeface="Arial"/>
                <a:sym typeface="Arial"/>
              </a:rPr>
              <a:t>, and so on. This </a:t>
            </a:r>
            <a:r>
              <a:rPr b="1" i="0" lang="en-US" u="none" strike="noStrike">
                <a:solidFill>
                  <a:srgbClr val="000000"/>
                </a:solidFill>
                <a:latin typeface="Arial"/>
                <a:ea typeface="Arial"/>
                <a:cs typeface="Arial"/>
                <a:sym typeface="Arial"/>
              </a:rPr>
              <a:t>must</a:t>
            </a:r>
            <a:r>
              <a:rPr b="0" i="0" lang="en-US" u="none" strike="noStrike">
                <a:solidFill>
                  <a:srgbClr val="000000"/>
                </a:solidFill>
                <a:latin typeface="Arial"/>
                <a:ea typeface="Arial"/>
                <a:cs typeface="Arial"/>
                <a:sym typeface="Arial"/>
              </a:rPr>
              <a:t> be combined with the </a:t>
            </a:r>
            <a:r>
              <a:rPr b="1" i="0" lang="en-US" u="none" strike="noStrike">
                <a:solidFill>
                  <a:srgbClr val="000000"/>
                </a:solidFill>
                <a:latin typeface="Arial"/>
                <a:ea typeface="Arial"/>
                <a:cs typeface="Arial"/>
                <a:sym typeface="Arial"/>
              </a:rPr>
              <a:t>-l option</a:t>
            </a:r>
            <a:r>
              <a:rPr b="0" i="0" lang="en-US" u="none" strike="noStrike">
                <a:solidFill>
                  <a:srgbClr val="000000"/>
                </a:solidFill>
                <a:latin typeface="Arial"/>
                <a:ea typeface="Arial"/>
                <a:cs typeface="Arial"/>
                <a:sym typeface="Arial"/>
              </a:rPr>
              <a:t>. If we want to use three options, we could use </a:t>
            </a:r>
            <a:r>
              <a:rPr b="1" i="0" lang="en-US" u="none" strike="noStrike">
                <a:solidFill>
                  <a:srgbClr val="000000"/>
                </a:solidFill>
                <a:latin typeface="Arial"/>
                <a:ea typeface="Arial"/>
                <a:cs typeface="Arial"/>
                <a:sym typeface="Arial"/>
              </a:rPr>
              <a:t>ls –alh</a:t>
            </a:r>
            <a:r>
              <a:rPr b="0" i="0" lang="en-US" u="none" strike="noStrike">
                <a:solidFill>
                  <a:srgbClr val="000000"/>
                </a:solidFill>
                <a:latin typeface="Arial"/>
                <a:ea typeface="Arial"/>
                <a:cs typeface="Arial"/>
                <a:sym typeface="Arial"/>
              </a:rPr>
              <a:t>.</a:t>
            </a:r>
            <a:endParaRPr b="0"/>
          </a:p>
        </p:txBody>
      </p:sp>
      <p:sp>
        <p:nvSpPr>
          <p:cNvPr id="1134" name="Google Shape;113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Linux organizes files and directories in what it calls the </a:t>
            </a:r>
            <a:r>
              <a:rPr b="1" i="0" lang="en-US" u="none" strike="noStrike">
                <a:solidFill>
                  <a:srgbClr val="000000"/>
                </a:solidFill>
                <a:latin typeface="Arial"/>
                <a:ea typeface="Arial"/>
                <a:cs typeface="Arial"/>
                <a:sym typeface="Arial"/>
              </a:rPr>
              <a:t>filesystem tree</a:t>
            </a:r>
            <a:r>
              <a:rPr b="0" i="0" lang="en-US" u="none" strike="noStrike">
                <a:solidFill>
                  <a:srgbClr val="000000"/>
                </a:solidFill>
                <a:latin typeface="Arial"/>
                <a:ea typeface="Arial"/>
                <a:cs typeface="Arial"/>
                <a:sym typeface="Arial"/>
              </a:rPr>
              <a:t>. Why is it called the filesystem tree? Because just like a tree we'd see in nature, this also has a </a:t>
            </a:r>
            <a:r>
              <a:rPr b="1" i="0" lang="en-US" u="none" strike="noStrike">
                <a:solidFill>
                  <a:srgbClr val="000000"/>
                </a:solidFill>
                <a:latin typeface="Arial"/>
                <a:ea typeface="Arial"/>
                <a:cs typeface="Arial"/>
                <a:sym typeface="Arial"/>
              </a:rPr>
              <a:t>root</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branches</a:t>
            </a:r>
            <a:r>
              <a:rPr b="0" i="0" lang="en-US" u="none" strike="noStrike">
                <a:solidFill>
                  <a:srgbClr val="000000"/>
                </a:solidFill>
                <a:latin typeface="Arial"/>
                <a:ea typeface="Arial"/>
                <a:cs typeface="Arial"/>
                <a:sym typeface="Arial"/>
              </a:rPr>
              <a:t> and </a:t>
            </a:r>
            <a:r>
              <a:rPr b="1" i="0" lang="en-US" u="none" strike="noStrike">
                <a:solidFill>
                  <a:srgbClr val="000000"/>
                </a:solidFill>
                <a:latin typeface="Arial"/>
                <a:ea typeface="Arial"/>
                <a:cs typeface="Arial"/>
                <a:sym typeface="Arial"/>
              </a:rPr>
              <a:t>leaves</a:t>
            </a:r>
            <a:r>
              <a:rPr b="0" i="0" lang="en-US" u="none" strike="noStrike">
                <a:solidFill>
                  <a:srgbClr val="000000"/>
                </a:solidFill>
                <a:latin typeface="Arial"/>
                <a:ea typeface="Arial"/>
                <a:cs typeface="Arial"/>
                <a:sym typeface="Arial"/>
              </a:rPr>
              <a:t>. Except, Linux's filesystem tree is </a:t>
            </a:r>
            <a:r>
              <a:rPr b="1" i="0" lang="en-US" u="none" strike="noStrike">
                <a:solidFill>
                  <a:srgbClr val="000000"/>
                </a:solidFill>
                <a:latin typeface="Arial"/>
                <a:ea typeface="Arial"/>
                <a:cs typeface="Arial"/>
                <a:sym typeface="Arial"/>
              </a:rPr>
              <a:t>inverted</a:t>
            </a:r>
            <a:r>
              <a:rPr b="0" i="0" lang="en-US" u="none" strike="noStrike">
                <a:solidFill>
                  <a:srgbClr val="000000"/>
                </a:solidFill>
                <a:latin typeface="Arial"/>
                <a:ea typeface="Arial"/>
                <a:cs typeface="Arial"/>
                <a:sym typeface="Arial"/>
              </a:rPr>
              <a:t>. The </a:t>
            </a:r>
            <a:r>
              <a:rPr b="1" i="0" lang="en-US" u="none" strike="noStrike">
                <a:solidFill>
                  <a:srgbClr val="000000"/>
                </a:solidFill>
                <a:latin typeface="Arial"/>
                <a:ea typeface="Arial"/>
                <a:cs typeface="Arial"/>
                <a:sym typeface="Arial"/>
              </a:rPr>
              <a:t>root</a:t>
            </a:r>
            <a:r>
              <a:rPr b="0" i="0" lang="en-US" u="none" strike="noStrike">
                <a:solidFill>
                  <a:srgbClr val="000000"/>
                </a:solidFill>
                <a:latin typeface="Arial"/>
                <a:ea typeface="Arial"/>
                <a:cs typeface="Arial"/>
                <a:sym typeface="Arial"/>
              </a:rPr>
              <a:t> is at the </a:t>
            </a:r>
            <a:r>
              <a:rPr b="1" i="0" lang="en-US" u="none" strike="noStrike">
                <a:solidFill>
                  <a:srgbClr val="000000"/>
                </a:solidFill>
                <a:latin typeface="Arial"/>
                <a:ea typeface="Arial"/>
                <a:cs typeface="Arial"/>
                <a:sym typeface="Arial"/>
              </a:rPr>
              <a:t>top</a:t>
            </a:r>
            <a:r>
              <a:rPr b="0" i="0" lang="en-US" u="none" strike="noStrike">
                <a:solidFill>
                  <a:srgbClr val="000000"/>
                </a:solidFill>
                <a:latin typeface="Arial"/>
                <a:ea typeface="Arial"/>
                <a:cs typeface="Arial"/>
                <a:sym typeface="Arial"/>
              </a:rPr>
              <a:t> and its branches and leaves "grow" </a:t>
            </a:r>
            <a:r>
              <a:rPr b="1" i="0" lang="en-US" u="none" strike="noStrike">
                <a:solidFill>
                  <a:srgbClr val="000000"/>
                </a:solidFill>
                <a:latin typeface="Arial"/>
                <a:ea typeface="Arial"/>
                <a:cs typeface="Arial"/>
                <a:sym typeface="Arial"/>
              </a:rPr>
              <a:t>downward</a:t>
            </a:r>
            <a:r>
              <a:rPr b="0" i="0" lang="en-US" u="none" strike="noStrike">
                <a:solidFill>
                  <a:srgbClr val="000000"/>
                </a:solidFill>
                <a:latin typeface="Arial"/>
                <a:ea typeface="Arial"/>
                <a:cs typeface="Arial"/>
                <a:sym typeface="Arial"/>
              </a:rPr>
              <a:t>.</a:t>
            </a:r>
            <a:endParaRPr/>
          </a:p>
        </p:txBody>
      </p:sp>
      <p:sp>
        <p:nvSpPr>
          <p:cNvPr id="1144" name="Google Shape;114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 root directory is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This is the </a:t>
            </a:r>
            <a:r>
              <a:rPr b="1" i="0" lang="en-US" u="none" strike="noStrike">
                <a:solidFill>
                  <a:srgbClr val="000000"/>
                </a:solidFill>
                <a:latin typeface="Arial"/>
                <a:ea typeface="Arial"/>
                <a:cs typeface="Arial"/>
                <a:sym typeface="Arial"/>
              </a:rPr>
              <a:t>top-level directory</a:t>
            </a:r>
            <a:r>
              <a:rPr b="0" i="0" lang="en-US" u="none" strike="noStrike">
                <a:solidFill>
                  <a:srgbClr val="000000"/>
                </a:solidFill>
                <a:latin typeface="Arial"/>
                <a:ea typeface="Arial"/>
                <a:cs typeface="Arial"/>
                <a:sym typeface="Arial"/>
              </a:rPr>
              <a:t>, there can be no other directories above it. Under / there are a few </a:t>
            </a:r>
            <a:r>
              <a:rPr b="1" i="0" lang="en-US" u="none" strike="noStrike">
                <a:solidFill>
                  <a:srgbClr val="000000"/>
                </a:solidFill>
                <a:latin typeface="Arial"/>
                <a:ea typeface="Arial"/>
                <a:cs typeface="Arial"/>
                <a:sym typeface="Arial"/>
              </a:rPr>
              <a:t>subdirectories</a:t>
            </a:r>
            <a:r>
              <a:rPr b="0" i="0" lang="en-US" u="none" strike="noStrike">
                <a:solidFill>
                  <a:srgbClr val="000000"/>
                </a:solidFill>
                <a:latin typeface="Arial"/>
                <a:ea typeface="Arial"/>
                <a:cs typeface="Arial"/>
                <a:sym typeface="Arial"/>
              </a:rPr>
              <a:t> like home, var, etc, and so on. These subdirectories may also contain other subdirectories themselves. To access a file or directory on our command line, we must specify its </a:t>
            </a:r>
            <a:r>
              <a:rPr b="1" i="0" lang="en-US" u="none" strike="noStrike">
                <a:solidFill>
                  <a:srgbClr val="000000"/>
                </a:solidFill>
                <a:latin typeface="Arial"/>
                <a:ea typeface="Arial"/>
                <a:cs typeface="Arial"/>
                <a:sym typeface="Arial"/>
              </a:rPr>
              <a:t>file path</a:t>
            </a:r>
            <a:r>
              <a:rPr b="0" i="0" lang="en-US" u="none" strike="noStrike">
                <a:solidFill>
                  <a:srgbClr val="000000"/>
                </a:solidFill>
                <a:latin typeface="Arial"/>
                <a:ea typeface="Arial"/>
                <a:cs typeface="Arial"/>
                <a:sym typeface="Arial"/>
              </a:rPr>
              <a:t> or </a:t>
            </a:r>
            <a:r>
              <a:rPr b="1" i="0" lang="en-US" u="none" strike="noStrike">
                <a:solidFill>
                  <a:srgbClr val="000000"/>
                </a:solidFill>
                <a:latin typeface="Arial"/>
                <a:ea typeface="Arial"/>
                <a:cs typeface="Arial"/>
                <a:sym typeface="Arial"/>
              </a:rPr>
              <a:t>directory</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path</a:t>
            </a:r>
            <a:r>
              <a:rPr b="0" i="0" lang="en-US" u="none" strike="noStrike">
                <a:solidFill>
                  <a:srgbClr val="000000"/>
                </a:solidFill>
                <a:latin typeface="Arial"/>
                <a:ea typeface="Arial"/>
                <a:cs typeface="Arial"/>
                <a:sym typeface="Arial"/>
              </a:rPr>
              <a:t>. This path can be written in two different ways:</a:t>
            </a:r>
            <a:endParaRPr b="0"/>
          </a:p>
          <a:p>
            <a:pPr indent="0" lvl="0" marL="0" rtl="0" algn="l">
              <a:spcBef>
                <a:spcPts val="0"/>
              </a:spcBef>
              <a:spcAft>
                <a:spcPts val="0"/>
              </a:spcAft>
              <a:buNone/>
            </a:pPr>
            <a:br>
              <a:rPr lang="en-US"/>
            </a:br>
            <a:endParaRPr/>
          </a:p>
        </p:txBody>
      </p:sp>
      <p:sp>
        <p:nvSpPr>
          <p:cNvPr id="1165" name="Google Shape;1165;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 easiest to understand is the </a:t>
            </a:r>
            <a:r>
              <a:rPr b="1" i="0" lang="en-US" u="none" strike="noStrike">
                <a:solidFill>
                  <a:srgbClr val="000000"/>
                </a:solidFill>
                <a:latin typeface="Arial"/>
                <a:ea typeface="Arial"/>
                <a:cs typeface="Arial"/>
                <a:sym typeface="Arial"/>
              </a:rPr>
              <a:t>absolute path</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1" i="0" lang="en-US" u="none" strike="noStrike">
                <a:solidFill>
                  <a:srgbClr val="000000"/>
                </a:solidFill>
                <a:latin typeface="Arial"/>
                <a:ea typeface="Arial"/>
                <a:cs typeface="Arial"/>
                <a:sym typeface="Arial"/>
              </a:rPr>
              <a:t>/home/aaron/Documents/Invoice.pdf</a:t>
            </a:r>
            <a:r>
              <a:rPr b="1" i="0" lang="en-US" u="none" strike="noStrike">
                <a:solidFill>
                  <a:schemeClr val="dk1"/>
                </a:solidFill>
              </a:rPr>
              <a:t> </a:t>
            </a:r>
            <a:r>
              <a:rPr b="0" i="0" lang="en-US" u="none" strike="noStrike">
                <a:solidFill>
                  <a:srgbClr val="000000"/>
                </a:solidFill>
                <a:latin typeface="Arial"/>
                <a:ea typeface="Arial"/>
                <a:cs typeface="Arial"/>
                <a:sym typeface="Arial"/>
              </a:rPr>
              <a:t>is an example of such a path.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Absolute paths always start out with the </a:t>
            </a:r>
            <a:r>
              <a:rPr b="1" i="0" lang="en-US" u="none" strike="noStrike">
                <a:solidFill>
                  <a:srgbClr val="000000"/>
                </a:solidFill>
                <a:latin typeface="Arial"/>
                <a:ea typeface="Arial"/>
                <a:cs typeface="Arial"/>
                <a:sym typeface="Arial"/>
              </a:rPr>
              <a:t>root directory, represented by /</a:t>
            </a:r>
            <a:r>
              <a:rPr b="0" i="0" lang="en-US" u="none" strike="noStrike">
                <a:solidFill>
                  <a:srgbClr val="000000"/>
                </a:solidFill>
                <a:latin typeface="Arial"/>
                <a:ea typeface="Arial"/>
                <a:cs typeface="Arial"/>
                <a:sym typeface="Arial"/>
              </a:rPr>
              <a:t>. Then we specify the subdirectories we want to </a:t>
            </a:r>
            <a:r>
              <a:rPr b="1" i="0" lang="en-US" u="none" strike="noStrike">
                <a:solidFill>
                  <a:srgbClr val="000000"/>
                </a:solidFill>
                <a:latin typeface="Arial"/>
                <a:ea typeface="Arial"/>
                <a:cs typeface="Arial"/>
                <a:sym typeface="Arial"/>
              </a:rPr>
              <a:t>descend into</a:t>
            </a:r>
            <a:r>
              <a:rPr b="0" i="0" lang="en-US" u="none" strike="noStrike">
                <a:solidFill>
                  <a:srgbClr val="000000"/>
                </a:solidFill>
                <a:latin typeface="Arial"/>
                <a:ea typeface="Arial"/>
                <a:cs typeface="Arial"/>
                <a:sym typeface="Arial"/>
              </a:rPr>
              <a:t>, in this case, first </a:t>
            </a:r>
            <a:r>
              <a:rPr b="1" i="0" lang="en-US" u="none" strike="noStrike">
                <a:solidFill>
                  <a:srgbClr val="000000"/>
                </a:solidFill>
                <a:latin typeface="Arial"/>
                <a:ea typeface="Arial"/>
                <a:cs typeface="Arial"/>
                <a:sym typeface="Arial"/>
              </a:rPr>
              <a:t>home</a:t>
            </a:r>
            <a:r>
              <a:rPr b="0" i="0" lang="en-US" u="none" strike="noStrike">
                <a:solidFill>
                  <a:srgbClr val="000000"/>
                </a:solidFill>
                <a:latin typeface="Arial"/>
                <a:ea typeface="Arial"/>
                <a:cs typeface="Arial"/>
                <a:sym typeface="Arial"/>
              </a:rPr>
              <a:t>, then </a:t>
            </a:r>
            <a:r>
              <a:rPr b="1" i="0" lang="en-US" u="none" strike="noStrike">
                <a:solidFill>
                  <a:srgbClr val="000000"/>
                </a:solidFill>
                <a:latin typeface="Arial"/>
                <a:ea typeface="Arial"/>
                <a:cs typeface="Arial"/>
                <a:sym typeface="Arial"/>
              </a:rPr>
              <a:t>aaron</a:t>
            </a:r>
            <a:r>
              <a:rPr b="0" i="0" lang="en-US" u="none" strike="noStrike">
                <a:solidFill>
                  <a:srgbClr val="000000"/>
                </a:solidFill>
                <a:latin typeface="Arial"/>
                <a:ea typeface="Arial"/>
                <a:cs typeface="Arial"/>
                <a:sym typeface="Arial"/>
              </a:rPr>
              <a:t>, then </a:t>
            </a:r>
            <a:r>
              <a:rPr b="1" i="0" lang="en-US" u="none" strike="noStrike">
                <a:solidFill>
                  <a:srgbClr val="000000"/>
                </a:solidFill>
                <a:latin typeface="Arial"/>
                <a:ea typeface="Arial"/>
                <a:cs typeface="Arial"/>
                <a:sym typeface="Arial"/>
              </a:rPr>
              <a:t>Documents</a:t>
            </a:r>
            <a:r>
              <a:rPr b="0" i="0" lang="en-US" u="none" strike="noStrike">
                <a:solidFill>
                  <a:srgbClr val="000000"/>
                </a:solidFill>
                <a:latin typeface="Arial"/>
                <a:ea typeface="Arial"/>
                <a:cs typeface="Arial"/>
                <a:sym typeface="Arial"/>
              </a:rPr>
              <a:t>. We can see the subdirectory names are separated by a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And we finally get to the file we want to access, </a:t>
            </a:r>
            <a:r>
              <a:rPr b="1" i="0" lang="en-US" u="none" strike="noStrike">
                <a:solidFill>
                  <a:srgbClr val="000000"/>
                </a:solidFill>
                <a:latin typeface="Arial"/>
                <a:ea typeface="Arial"/>
                <a:cs typeface="Arial"/>
                <a:sym typeface="Arial"/>
              </a:rPr>
              <a:t>Invoice.pdf</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 absolute path can end with the name of a file, but also with the name of a directory. If we'd want to refer to the Documents directory, we'd specify a path like</a:t>
            </a:r>
            <a:r>
              <a:rPr b="0" i="0" lang="en-US" u="none" strike="noStrike">
                <a:solidFill>
                  <a:schemeClr val="dk1"/>
                </a:solidFill>
              </a:rPr>
              <a:t> </a:t>
            </a:r>
            <a:r>
              <a:rPr b="0" i="0" lang="en-US" u="none" strike="noStrike">
                <a:solidFill>
                  <a:srgbClr val="000000"/>
                </a:solidFill>
                <a:latin typeface="Arial"/>
                <a:ea typeface="Arial"/>
                <a:cs typeface="Arial"/>
                <a:sym typeface="Arial"/>
              </a:rPr>
              <a:t>/home/aaron/Documents</a:t>
            </a:r>
            <a:endParaRPr b="0"/>
          </a:p>
        </p:txBody>
      </p:sp>
      <p:sp>
        <p:nvSpPr>
          <p:cNvPr id="1194" name="Google Shape;119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4" name="Google Shape;122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understand a relative path, we first must explore what the </a:t>
            </a:r>
            <a:r>
              <a:rPr b="1" i="0" lang="en-US" u="none" strike="noStrike">
                <a:solidFill>
                  <a:srgbClr val="000000"/>
                </a:solidFill>
                <a:latin typeface="Arial"/>
                <a:ea typeface="Arial"/>
                <a:cs typeface="Arial"/>
                <a:sym typeface="Arial"/>
              </a:rPr>
              <a:t>current directory</a:t>
            </a:r>
            <a:r>
              <a:rPr b="0" i="0" lang="en-US" u="none" strike="noStrike">
                <a:solidFill>
                  <a:srgbClr val="000000"/>
                </a:solidFill>
                <a:latin typeface="Arial"/>
                <a:ea typeface="Arial"/>
                <a:cs typeface="Arial"/>
                <a:sym typeface="Arial"/>
              </a:rPr>
              <a:t> means. This is also called the </a:t>
            </a:r>
            <a:r>
              <a:rPr b="1" i="0" lang="en-US" u="none" strike="noStrike">
                <a:solidFill>
                  <a:srgbClr val="000000"/>
                </a:solidFill>
                <a:latin typeface="Arial"/>
                <a:ea typeface="Arial"/>
                <a:cs typeface="Arial"/>
                <a:sym typeface="Arial"/>
              </a:rPr>
              <a:t>working directory</a:t>
            </a:r>
            <a:r>
              <a:rPr b="0" i="0" lang="en-US" u="none" strike="noStrike">
                <a:solidFill>
                  <a:srgbClr val="000000"/>
                </a:solidFill>
                <a:latin typeface="Arial"/>
                <a:ea typeface="Arial"/>
                <a:cs typeface="Arial"/>
                <a:sym typeface="Arial"/>
              </a:rPr>
              <a:t>.</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u="none" strike="noStrike">
                <a:solidFill>
                  <a:srgbClr val="000000"/>
                </a:solidFill>
                <a:latin typeface="Arial"/>
                <a:ea typeface="Arial"/>
                <a:cs typeface="Arial"/>
                <a:sym typeface="Arial"/>
              </a:rPr>
              <a:t>To see our current (working) directory we can type</a:t>
            </a:r>
            <a:endParaRPr b="0"/>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1" i="0" lang="en-US" u="none" strike="noStrike">
                <a:solidFill>
                  <a:srgbClr val="000000"/>
                </a:solidFill>
                <a:latin typeface="Arial"/>
                <a:ea typeface="Arial"/>
                <a:cs typeface="Arial"/>
                <a:sym typeface="Arial"/>
              </a:rPr>
              <a:t>pwd</a:t>
            </a:r>
            <a:endParaRPr b="1"/>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pwd = </a:t>
            </a:r>
            <a:r>
              <a:rPr b="0" i="0" lang="en-US" u="sng" strike="noStrike">
                <a:solidFill>
                  <a:srgbClr val="000000"/>
                </a:solidFill>
                <a:latin typeface="Arial"/>
                <a:ea typeface="Arial"/>
                <a:cs typeface="Arial"/>
                <a:sym typeface="Arial"/>
              </a:rPr>
              <a:t>P</a:t>
            </a:r>
            <a:r>
              <a:rPr b="0" i="0" lang="en-US" u="none" strike="noStrike">
                <a:solidFill>
                  <a:srgbClr val="000000"/>
                </a:solidFill>
                <a:latin typeface="Arial"/>
                <a:ea typeface="Arial"/>
                <a:cs typeface="Arial"/>
                <a:sym typeface="Arial"/>
              </a:rPr>
              <a:t>rint </a:t>
            </a:r>
            <a:r>
              <a:rPr b="0" i="0" lang="en-US" u="sng" strike="noStrike">
                <a:solidFill>
                  <a:srgbClr val="000000"/>
                </a:solidFill>
                <a:latin typeface="Arial"/>
                <a:ea typeface="Arial"/>
                <a:cs typeface="Arial"/>
                <a:sym typeface="Arial"/>
              </a:rPr>
              <a:t>W</a:t>
            </a:r>
            <a:r>
              <a:rPr b="0" i="0" lang="en-US" u="none" strike="noStrike">
                <a:solidFill>
                  <a:srgbClr val="000000"/>
                </a:solidFill>
                <a:latin typeface="Arial"/>
                <a:ea typeface="Arial"/>
                <a:cs typeface="Arial"/>
                <a:sym typeface="Arial"/>
              </a:rPr>
              <a:t>orking </a:t>
            </a:r>
            <a:r>
              <a:rPr b="0" i="0" lang="en-US" u="sng" strike="noStrike">
                <a:solidFill>
                  <a:srgbClr val="000000"/>
                </a:solidFill>
                <a:latin typeface="Arial"/>
                <a:ea typeface="Arial"/>
                <a:cs typeface="Arial"/>
                <a:sym typeface="Arial"/>
              </a:rPr>
              <a:t>D</a:t>
            </a:r>
            <a:r>
              <a:rPr b="0" i="0" lang="en-US" u="none" strike="noStrike">
                <a:solidFill>
                  <a:srgbClr val="000000"/>
                </a:solidFill>
                <a:latin typeface="Arial"/>
                <a:ea typeface="Arial"/>
                <a:cs typeface="Arial"/>
                <a:sym typeface="Arial"/>
              </a:rPr>
              <a:t>irectory</a:t>
            </a:r>
            <a:endParaRPr b="0"/>
          </a:p>
          <a:p>
            <a:pPr indent="0" lvl="0" marL="0" rtl="0" algn="l">
              <a:spcBef>
                <a:spcPts val="0"/>
              </a:spcBef>
              <a:spcAft>
                <a:spcPts val="0"/>
              </a:spcAft>
              <a:buNone/>
            </a:pPr>
            <a:r>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When we're working at the command line, we're always "inside" a directory. For example, if we log in as the user "aaron" on some server, our starting current directory might be /home/aaron. Every user starts in its </a:t>
            </a:r>
            <a:r>
              <a:rPr b="1" i="0" lang="en-US" u="none" strike="noStrike">
                <a:solidFill>
                  <a:srgbClr val="000000"/>
                </a:solidFill>
                <a:latin typeface="Arial"/>
                <a:ea typeface="Arial"/>
                <a:cs typeface="Arial"/>
                <a:sym typeface="Arial"/>
              </a:rPr>
              <a:t>home directory</a:t>
            </a:r>
            <a:r>
              <a:rPr b="0" i="0" lang="en-US" u="none" strike="noStrike">
                <a:solidFill>
                  <a:srgbClr val="000000"/>
                </a:solidFill>
                <a:latin typeface="Arial"/>
                <a:ea typeface="Arial"/>
                <a:cs typeface="Arial"/>
                <a:sym typeface="Arial"/>
              </a:rPr>
              <a:t> when they log in. jane might have it at /home/jane, and root (the super user/administrator) has it at /root.</a:t>
            </a:r>
            <a:endParaRPr b="0"/>
          </a:p>
          <a:p>
            <a:pPr indent="0" lvl="0" marL="0" rtl="0" algn="l">
              <a:spcBef>
                <a:spcPts val="0"/>
              </a:spcBef>
              <a:spcAft>
                <a:spcPts val="0"/>
              </a:spcAft>
              <a:buNone/>
            </a:pPr>
            <a:br>
              <a:rPr b="0" lang="en-US"/>
            </a:br>
            <a:br>
              <a:rPr b="0" lang="en-US"/>
            </a:br>
            <a:endParaRPr b="0"/>
          </a:p>
        </p:txBody>
      </p:sp>
      <p:sp>
        <p:nvSpPr>
          <p:cNvPr id="1225" name="Google Shape;122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3" name="Google Shape;125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change our current directory, we use the cd command (</a:t>
            </a:r>
            <a:r>
              <a:rPr b="0" i="0" lang="en-US" u="sng">
                <a:solidFill>
                  <a:srgbClr val="000000"/>
                </a:solidFill>
                <a:latin typeface="Arial"/>
                <a:ea typeface="Arial"/>
                <a:cs typeface="Arial"/>
                <a:sym typeface="Arial"/>
              </a:rPr>
              <a:t>c</a:t>
            </a:r>
            <a:r>
              <a:rPr b="0" i="0" lang="en-US" u="none" strike="noStrike">
                <a:solidFill>
                  <a:srgbClr val="000000"/>
                </a:solidFill>
                <a:latin typeface="Arial"/>
                <a:ea typeface="Arial"/>
                <a:cs typeface="Arial"/>
                <a:sym typeface="Arial"/>
              </a:rPr>
              <a:t>hange </a:t>
            </a:r>
            <a:r>
              <a:rPr b="0" i="0" lang="en-US" u="sng">
                <a:solidFill>
                  <a:srgbClr val="000000"/>
                </a:solidFill>
                <a:latin typeface="Arial"/>
                <a:ea typeface="Arial"/>
                <a:cs typeface="Arial"/>
                <a:sym typeface="Arial"/>
              </a:rPr>
              <a:t>d</a:t>
            </a:r>
            <a:r>
              <a:rPr b="0" i="0" lang="en-US" u="none" strike="noStrike">
                <a:solidFill>
                  <a:srgbClr val="000000"/>
                </a:solidFill>
                <a:latin typeface="Arial"/>
                <a:ea typeface="Arial"/>
                <a:cs typeface="Arial"/>
                <a:sym typeface="Arial"/>
              </a:rPr>
              <a:t>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cd /var/log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would change our current directory to /var/log. We used an absolute path here. But we can also change directory this way: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cd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will take us one directory UP.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were cd into /home/aaron, running “</a:t>
            </a:r>
            <a:r>
              <a:rPr b="1" i="0" lang="en-US" u="none" strike="noStrike">
                <a:solidFill>
                  <a:srgbClr val="000000"/>
                </a:solidFill>
                <a:latin typeface="Arial"/>
                <a:ea typeface="Arial"/>
                <a:cs typeface="Arial"/>
                <a:sym typeface="Arial"/>
              </a:rPr>
              <a:t>cd ..</a:t>
            </a:r>
            <a:r>
              <a:rPr b="0" i="0" lang="en-US" u="none" strike="noStrike">
                <a:solidFill>
                  <a:srgbClr val="000000"/>
                </a:solidFill>
                <a:latin typeface="Arial"/>
                <a:ea typeface="Arial"/>
                <a:cs typeface="Arial"/>
                <a:sym typeface="Arial"/>
              </a:rPr>
              <a:t>” would take us into /home, which becomes the new current directory.</a:t>
            </a:r>
            <a:endParaRPr b="0"/>
          </a:p>
          <a:p>
            <a:pPr indent="0" lvl="0" marL="0" rtl="0" algn="l">
              <a:spcBef>
                <a:spcPts val="0"/>
              </a:spcBef>
              <a:spcAft>
                <a:spcPts val="0"/>
              </a:spcAft>
              <a:buNone/>
            </a:pPr>
            <a:br>
              <a:rPr b="0" lang="en-US"/>
            </a:br>
            <a:r>
              <a:rPr b="0" lang="en-US"/>
              <a:t>“</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always refers to the </a:t>
            </a:r>
            <a:r>
              <a:rPr b="1" i="0" lang="en-US" u="none" strike="noStrike">
                <a:solidFill>
                  <a:srgbClr val="000000"/>
                </a:solidFill>
                <a:latin typeface="Arial"/>
                <a:ea typeface="Arial"/>
                <a:cs typeface="Arial"/>
                <a:sym typeface="Arial"/>
              </a:rPr>
              <a:t>parent directory</a:t>
            </a:r>
            <a:r>
              <a:rPr b="0" i="0" lang="en-US" u="none" strike="noStrike">
                <a:solidFill>
                  <a:srgbClr val="000000"/>
                </a:solidFill>
                <a:latin typeface="Arial"/>
                <a:ea typeface="Arial"/>
                <a:cs typeface="Arial"/>
                <a:sym typeface="Arial"/>
              </a:rPr>
              <a:t> of our current directory. This was an example of using a very simple relative path. Let's dive deeper.</a:t>
            </a:r>
            <a:endParaRPr b="0"/>
          </a:p>
        </p:txBody>
      </p:sp>
      <p:sp>
        <p:nvSpPr>
          <p:cNvPr id="1254" name="Google Shape;125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4" name="Google Shape;128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Let's imagine our current directory is /home/aaron. With relative paths we can refer to other places in one of three main ways</a:t>
            </a:r>
            <a:endParaRPr/>
          </a:p>
          <a:p>
            <a:pPr indent="0" lvl="0" marL="0" rtl="0" algn="l">
              <a:spcBef>
                <a:spcPts val="0"/>
              </a:spcBef>
              <a:spcAft>
                <a:spcPts val="0"/>
              </a:spcAft>
              <a:buNone/>
            </a:pPr>
            <a:r>
              <a:t/>
            </a:r>
            <a:endParaRPr b="0"/>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Locations "</a:t>
            </a:r>
            <a:r>
              <a:rPr b="1" i="0" lang="en-US" u="none" strike="noStrike">
                <a:solidFill>
                  <a:srgbClr val="000000"/>
                </a:solidFill>
                <a:latin typeface="Arial"/>
                <a:ea typeface="Arial"/>
                <a:cs typeface="Arial"/>
                <a:sym typeface="Arial"/>
              </a:rPr>
              <a:t>under</a:t>
            </a:r>
            <a:r>
              <a:rPr b="0" i="0" lang="en-US" u="none" strike="noStrike">
                <a:solidFill>
                  <a:srgbClr val="000000"/>
                </a:solidFill>
                <a:latin typeface="Arial"/>
                <a:ea typeface="Arial"/>
                <a:cs typeface="Arial"/>
                <a:sym typeface="Arial"/>
              </a:rPr>
              <a:t>" our current directory. E.g., Documents/Invoice.pdf Since we're in </a:t>
            </a:r>
            <a:r>
              <a:rPr b="1" i="0" lang="en-US" u="none" strike="noStrike">
                <a:solidFill>
                  <a:srgbClr val="000000"/>
                </a:solidFill>
                <a:latin typeface="Arial"/>
                <a:ea typeface="Arial"/>
                <a:cs typeface="Arial"/>
                <a:sym typeface="Arial"/>
              </a:rPr>
              <a:t>/home/aaron</a:t>
            </a:r>
            <a:r>
              <a:rPr b="0" i="0" lang="en-US" u="none" strike="noStrike">
                <a:solidFill>
                  <a:srgbClr val="000000"/>
                </a:solidFill>
                <a:latin typeface="Arial"/>
                <a:ea typeface="Arial"/>
                <a:cs typeface="Arial"/>
                <a:sym typeface="Arial"/>
              </a:rPr>
              <a:t>, typing a path like </a:t>
            </a:r>
            <a:r>
              <a:rPr b="1" i="0" lang="en-US" u="none" strike="noStrike">
                <a:solidFill>
                  <a:srgbClr val="000000"/>
                </a:solidFill>
                <a:latin typeface="Arial"/>
                <a:ea typeface="Arial"/>
                <a:cs typeface="Arial"/>
                <a:sym typeface="Arial"/>
              </a:rPr>
              <a:t>Documents/Invoice.pdf </a:t>
            </a:r>
            <a:r>
              <a:rPr b="0" i="0" lang="en-US" u="none" strike="noStrike">
                <a:solidFill>
                  <a:srgbClr val="000000"/>
                </a:solidFill>
                <a:latin typeface="Arial"/>
                <a:ea typeface="Arial"/>
                <a:cs typeface="Arial"/>
                <a:sym typeface="Arial"/>
              </a:rPr>
              <a:t>is like typing </a:t>
            </a:r>
            <a:r>
              <a:rPr b="1" i="0" lang="en-US" u="none" strike="noStrike">
                <a:solidFill>
                  <a:srgbClr val="000000"/>
                </a:solidFill>
                <a:latin typeface="Arial"/>
                <a:ea typeface="Arial"/>
                <a:cs typeface="Arial"/>
                <a:sym typeface="Arial"/>
              </a:rPr>
              <a:t>/home/aaron/Documents/Invoice.pdf</a:t>
            </a:r>
            <a:r>
              <a:rPr b="0" i="0" lang="en-US" u="none" strike="noStrike">
                <a:solidFill>
                  <a:srgbClr val="000000"/>
                </a:solidFill>
                <a:latin typeface="Arial"/>
                <a:ea typeface="Arial"/>
                <a:cs typeface="Arial"/>
                <a:sym typeface="Arial"/>
              </a:rPr>
              <a:t>. Our relative path "gets added" to our current directory and we get to our PDF file.</a:t>
            </a:r>
            <a:endParaRPr/>
          </a:p>
          <a:p>
            <a:pPr indent="0" lvl="0" marL="0" rtl="0" algn="l">
              <a:spcBef>
                <a:spcPts val="0"/>
              </a:spcBef>
              <a:spcAft>
                <a:spcPts val="0"/>
              </a:spcAft>
              <a:buClr>
                <a:schemeClr val="dk1"/>
              </a:buClr>
              <a:buSzPts val="2800"/>
              <a:buFont typeface="Arial"/>
              <a:buNone/>
            </a:pPr>
            <a:r>
              <a:t/>
            </a:r>
            <a:endParaRPr b="0" i="0" u="none" strike="noStrike">
              <a:solidFill>
                <a:srgbClr val="000000"/>
              </a:solidFill>
              <a:latin typeface="Arial"/>
              <a:ea typeface="Arial"/>
              <a:cs typeface="Arial"/>
              <a:sym typeface="Arial"/>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Locations </a:t>
            </a:r>
            <a:r>
              <a:rPr b="1" i="0" lang="en-US" u="none" strike="noStrike">
                <a:solidFill>
                  <a:srgbClr val="000000"/>
                </a:solidFill>
                <a:latin typeface="Arial"/>
                <a:ea typeface="Arial"/>
                <a:cs typeface="Arial"/>
                <a:sym typeface="Arial"/>
              </a:rPr>
              <a:t>in</a:t>
            </a:r>
            <a:r>
              <a:rPr b="0" i="0" lang="en-US" u="none" strike="noStrike">
                <a:solidFill>
                  <a:srgbClr val="000000"/>
                </a:solidFill>
                <a:latin typeface="Arial"/>
                <a:ea typeface="Arial"/>
                <a:cs typeface="Arial"/>
                <a:sym typeface="Arial"/>
              </a:rPr>
              <a:t> our current directory. Typing Invoice.pdf will access the file at </a:t>
            </a:r>
            <a:r>
              <a:rPr b="1" i="0" lang="en-US" u="none" strike="noStrike">
                <a:solidFill>
                  <a:srgbClr val="000000"/>
                </a:solidFill>
                <a:latin typeface="Arial"/>
                <a:ea typeface="Arial"/>
                <a:cs typeface="Arial"/>
                <a:sym typeface="Arial"/>
              </a:rPr>
              <a:t>/home/aaron/Invoice.pdf</a:t>
            </a:r>
            <a:endParaRPr/>
          </a:p>
          <a:p>
            <a:pPr indent="0" lvl="0" marL="0" rtl="0" algn="l">
              <a:spcBef>
                <a:spcPts val="0"/>
              </a:spcBef>
              <a:spcAft>
                <a:spcPts val="0"/>
              </a:spcAft>
              <a:buClr>
                <a:schemeClr val="dk1"/>
              </a:buClr>
              <a:buSzPts val="2800"/>
              <a:buFont typeface="Arial"/>
              <a:buNone/>
            </a:pPr>
            <a:r>
              <a:t/>
            </a:r>
            <a:endParaRPr b="0" i="0" u="none" strike="noStrike">
              <a:solidFill>
                <a:srgbClr val="000000"/>
              </a:solidFill>
              <a:latin typeface="Arial"/>
              <a:ea typeface="Arial"/>
              <a:cs typeface="Arial"/>
              <a:sym typeface="Arial"/>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Locations </a:t>
            </a:r>
            <a:r>
              <a:rPr b="1" i="0" lang="en-US" u="none" strike="noStrike">
                <a:solidFill>
                  <a:srgbClr val="000000"/>
                </a:solidFill>
                <a:latin typeface="Arial"/>
                <a:ea typeface="Arial"/>
                <a:cs typeface="Arial"/>
                <a:sym typeface="Arial"/>
              </a:rPr>
              <a:t>above</a:t>
            </a:r>
            <a:r>
              <a:rPr b="0" i="0" lang="en-US" u="none" strike="noStrike">
                <a:solidFill>
                  <a:srgbClr val="000000"/>
                </a:solidFill>
                <a:latin typeface="Arial"/>
                <a:ea typeface="Arial"/>
                <a:cs typeface="Arial"/>
                <a:sym typeface="Arial"/>
              </a:rPr>
              <a:t> our current directory. Typing </a:t>
            </a:r>
            <a:r>
              <a:rPr b="1" i="0" lang="en-US" u="none" strike="noStrike">
                <a:solidFill>
                  <a:srgbClr val="000000"/>
                </a:solidFill>
                <a:latin typeface="Arial"/>
                <a:ea typeface="Arial"/>
                <a:cs typeface="Arial"/>
                <a:sym typeface="Arial"/>
              </a:rPr>
              <a:t>../Invoice.pdf </a:t>
            </a:r>
            <a:r>
              <a:rPr b="0" i="0" lang="en-US" u="none" strike="noStrike">
                <a:solidFill>
                  <a:srgbClr val="000000"/>
                </a:solidFill>
                <a:latin typeface="Arial"/>
                <a:ea typeface="Arial"/>
                <a:cs typeface="Arial"/>
                <a:sym typeface="Arial"/>
              </a:rPr>
              <a:t>points to the file at </a:t>
            </a:r>
            <a:r>
              <a:rPr b="1" i="0" lang="en-US" u="none" strike="noStrike">
                <a:solidFill>
                  <a:srgbClr val="000000"/>
                </a:solidFill>
                <a:latin typeface="Arial"/>
                <a:ea typeface="Arial"/>
                <a:cs typeface="Arial"/>
                <a:sym typeface="Arial"/>
              </a:rPr>
              <a:t>/home/Invoice.pdf</a:t>
            </a:r>
            <a:r>
              <a:rPr b="0" i="0" lang="en-US" u="none" strike="noStrike">
                <a:solidFill>
                  <a:srgbClr val="000000"/>
                </a:solidFill>
                <a:latin typeface="Arial"/>
                <a:ea typeface="Arial"/>
                <a:cs typeface="Arial"/>
                <a:sym typeface="Arial"/>
              </a:rPr>
              <a:t>. Since we used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we basically said, "</a:t>
            </a:r>
            <a:r>
              <a:rPr b="1" i="0" lang="en-US" u="none" strike="noStrike">
                <a:solidFill>
                  <a:srgbClr val="000000"/>
                </a:solidFill>
                <a:latin typeface="Arial"/>
                <a:ea typeface="Arial"/>
                <a:cs typeface="Arial"/>
                <a:sym typeface="Arial"/>
              </a:rPr>
              <a:t>go one directory up</a:t>
            </a:r>
            <a:r>
              <a:rPr b="0" i="0" lang="en-US" u="none" strike="noStrike">
                <a:solidFill>
                  <a:srgbClr val="000000"/>
                </a:solidFill>
                <a:latin typeface="Arial"/>
                <a:ea typeface="Arial"/>
                <a:cs typeface="Arial"/>
                <a:sym typeface="Arial"/>
              </a:rPr>
              <a:t>". </a:t>
            </a:r>
            <a:endParaRPr/>
          </a:p>
          <a:p>
            <a:pPr indent="0" lvl="0" marL="0" rtl="0" algn="l">
              <a:spcBef>
                <a:spcPts val="0"/>
              </a:spcBef>
              <a:spcAft>
                <a:spcPts val="0"/>
              </a:spcAft>
              <a:buClr>
                <a:schemeClr val="dk1"/>
              </a:buClr>
              <a:buSzPts val="2800"/>
              <a:buFont typeface="Arial"/>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SzPts val="2800"/>
              <a:buFont typeface="Arial"/>
              <a:buNone/>
            </a:pPr>
            <a:r>
              <a:t/>
            </a:r>
            <a:endParaRPr b="0" i="0" sz="2800" u="none" strike="noStrike">
              <a:solidFill>
                <a:srgbClr val="000000"/>
              </a:solidFill>
              <a:latin typeface="Arial"/>
              <a:ea typeface="Arial"/>
              <a:cs typeface="Arial"/>
              <a:sym typeface="Arial"/>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We can use .. </a:t>
            </a:r>
            <a:r>
              <a:rPr b="1" i="0" lang="en-US" u="none" strike="noStrike">
                <a:solidFill>
                  <a:srgbClr val="000000"/>
                </a:solidFill>
                <a:latin typeface="Arial"/>
                <a:ea typeface="Arial"/>
                <a:cs typeface="Arial"/>
                <a:sym typeface="Arial"/>
              </a:rPr>
              <a:t>multiple times</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../../Invoice.pdf</a:t>
            </a:r>
            <a:r>
              <a:rPr b="0" i="0" lang="en-US" u="none" strike="noStrike">
                <a:solidFill>
                  <a:srgbClr val="000000"/>
                </a:solidFill>
                <a:latin typeface="Arial"/>
                <a:ea typeface="Arial"/>
                <a:cs typeface="Arial"/>
                <a:sym typeface="Arial"/>
              </a:rPr>
              <a:t> points to the file at </a:t>
            </a:r>
            <a:r>
              <a:rPr b="1" i="0" lang="en-US" u="none" strike="noStrike">
                <a:solidFill>
                  <a:srgbClr val="000000"/>
                </a:solidFill>
                <a:latin typeface="Arial"/>
                <a:ea typeface="Arial"/>
                <a:cs typeface="Arial"/>
                <a:sym typeface="Arial"/>
              </a:rPr>
              <a:t>/Invoice.pdf</a:t>
            </a:r>
            <a:r>
              <a:rPr b="0" i="0" lang="en-US" u="none" strike="noStrike">
                <a:solidFill>
                  <a:srgbClr val="000000"/>
                </a:solidFill>
                <a:latin typeface="Arial"/>
                <a:ea typeface="Arial"/>
                <a:cs typeface="Arial"/>
                <a:sym typeface="Arial"/>
              </a:rPr>
              <a:t>. The first .. "</a:t>
            </a:r>
            <a:r>
              <a:rPr b="1" i="0" lang="en-US" u="none" strike="noStrike">
                <a:solidFill>
                  <a:srgbClr val="000000"/>
                </a:solidFill>
                <a:latin typeface="Arial"/>
                <a:ea typeface="Arial"/>
                <a:cs typeface="Arial"/>
                <a:sym typeface="Arial"/>
              </a:rPr>
              <a:t>moved</a:t>
            </a:r>
            <a:r>
              <a:rPr b="0" i="0" lang="en-US" u="none" strike="noStrike">
                <a:solidFill>
                  <a:srgbClr val="000000"/>
                </a:solidFill>
                <a:latin typeface="Arial"/>
                <a:ea typeface="Arial"/>
                <a:cs typeface="Arial"/>
                <a:sym typeface="Arial"/>
              </a:rPr>
              <a:t>" the relative path at </a:t>
            </a:r>
            <a:r>
              <a:rPr b="1" i="0" lang="en-US" u="none" strike="noStrike">
                <a:solidFill>
                  <a:srgbClr val="000000"/>
                </a:solidFill>
                <a:latin typeface="Arial"/>
                <a:ea typeface="Arial"/>
                <a:cs typeface="Arial"/>
                <a:sym typeface="Arial"/>
              </a:rPr>
              <a:t>/home</a:t>
            </a:r>
            <a:r>
              <a:rPr b="0" i="0" lang="en-US" u="none" strike="noStrike">
                <a:solidFill>
                  <a:srgbClr val="000000"/>
                </a:solidFill>
                <a:latin typeface="Arial"/>
                <a:ea typeface="Arial"/>
                <a:cs typeface="Arial"/>
                <a:sym typeface="Arial"/>
              </a:rPr>
              <a:t>, the </a:t>
            </a:r>
            <a:r>
              <a:rPr b="1" i="0" lang="en-US" u="none" strike="noStrike">
                <a:solidFill>
                  <a:srgbClr val="000000"/>
                </a:solidFill>
                <a:latin typeface="Arial"/>
                <a:ea typeface="Arial"/>
                <a:cs typeface="Arial"/>
                <a:sym typeface="Arial"/>
              </a:rPr>
              <a:t>next .. </a:t>
            </a:r>
            <a:r>
              <a:rPr b="0" i="0" lang="en-US" u="none" strike="noStrike">
                <a:solidFill>
                  <a:srgbClr val="000000"/>
                </a:solidFill>
                <a:latin typeface="Arial"/>
                <a:ea typeface="Arial"/>
                <a:cs typeface="Arial"/>
                <a:sym typeface="Arial"/>
              </a:rPr>
              <a:t>moved it at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a:t>
            </a:r>
            <a:endParaRPr/>
          </a:p>
          <a:p>
            <a:pPr indent="0" lvl="0" marL="0" rtl="0" algn="l">
              <a:spcBef>
                <a:spcPts val="0"/>
              </a:spcBef>
              <a:spcAft>
                <a:spcPts val="0"/>
              </a:spcAft>
              <a:buNone/>
            </a:pPr>
            <a:r>
              <a:t/>
            </a:r>
            <a:endParaRPr b="0"/>
          </a:p>
        </p:txBody>
      </p:sp>
      <p:sp>
        <p:nvSpPr>
          <p:cNvPr id="1285" name="Google Shape;1285;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Extra tips: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you're in </a:t>
            </a:r>
            <a:r>
              <a:rPr b="1" i="0" lang="en-US" u="none" strike="noStrike">
                <a:solidFill>
                  <a:srgbClr val="000000"/>
                </a:solidFill>
                <a:latin typeface="Arial"/>
                <a:ea typeface="Arial"/>
                <a:cs typeface="Arial"/>
                <a:sym typeface="Arial"/>
              </a:rPr>
              <a:t>/var/log</a:t>
            </a:r>
            <a:r>
              <a:rPr b="0" i="0" lang="en-US" u="none" strike="noStrike">
                <a:solidFill>
                  <a:srgbClr val="000000"/>
                </a:solidFill>
                <a:latin typeface="Arial"/>
                <a:ea typeface="Arial"/>
                <a:cs typeface="Arial"/>
                <a:sym typeface="Arial"/>
              </a:rPr>
              <a:t> currently and you move to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you could run the command </a:t>
            </a:r>
            <a:r>
              <a:rPr b="1" i="0" lang="en-US" u="none" strike="noStrike">
                <a:solidFill>
                  <a:srgbClr val="000000"/>
                </a:solidFill>
                <a:latin typeface="Arial"/>
                <a:ea typeface="Arial"/>
                <a:cs typeface="Arial"/>
                <a:sym typeface="Arial"/>
              </a:rPr>
              <a:t>cd / </a:t>
            </a:r>
            <a:r>
              <a:rPr b="0" i="0" lang="en-US" u="none" strike="noStrike">
                <a:solidFill>
                  <a:srgbClr val="000000"/>
                </a:solidFill>
                <a:latin typeface="Arial"/>
                <a:ea typeface="Arial"/>
                <a:cs typeface="Arial"/>
                <a:sym typeface="Arial"/>
              </a:rPr>
              <a:t>and it will take you to the root 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You can return to your </a:t>
            </a:r>
            <a:r>
              <a:rPr b="1" i="0" lang="en-US" u="none" strike="noStrike">
                <a:solidFill>
                  <a:srgbClr val="000000"/>
                </a:solidFill>
                <a:latin typeface="Arial"/>
                <a:ea typeface="Arial"/>
                <a:cs typeface="Arial"/>
                <a:sym typeface="Arial"/>
              </a:rPr>
              <a:t>previous working directory</a:t>
            </a:r>
            <a:r>
              <a:rPr b="0" i="0" lang="en-US" u="none" strike="noStrike">
                <a:solidFill>
                  <a:srgbClr val="000000"/>
                </a:solidFill>
                <a:latin typeface="Arial"/>
                <a:ea typeface="Arial"/>
                <a:cs typeface="Arial"/>
                <a:sym typeface="Arial"/>
              </a:rPr>
              <a:t> with</a:t>
            </a:r>
            <a:r>
              <a:rPr b="0" i="0" lang="en-US" u="none" strike="noStrike">
                <a:solidFill>
                  <a:schemeClr val="dk1"/>
                </a:solidFill>
              </a:rPr>
              <a:t> the </a:t>
            </a:r>
            <a:r>
              <a:rPr b="1" i="0" lang="en-US" u="none" strike="noStrike">
                <a:solidFill>
                  <a:srgbClr val="000000"/>
                </a:solidFill>
                <a:latin typeface="Arial"/>
                <a:ea typeface="Arial"/>
                <a:cs typeface="Arial"/>
                <a:sym typeface="Arial"/>
              </a:rPr>
              <a:t>cd - </a:t>
            </a:r>
            <a:r>
              <a:rPr b="0" i="0" lang="en-US" u="none" strike="noStrike">
                <a:solidFill>
                  <a:srgbClr val="000000"/>
                </a:solidFill>
                <a:latin typeface="Arial"/>
                <a:ea typeface="Arial"/>
                <a:cs typeface="Arial"/>
                <a:sym typeface="Arial"/>
              </a:rPr>
              <a:t>command</a:t>
            </a:r>
            <a:r>
              <a:rPr b="0" i="0" lang="en-US" u="none" strike="noStrike">
                <a:solidFill>
                  <a:schemeClr val="dk1"/>
                </a:solidFill>
              </a:rPr>
              <a:t>.</a:t>
            </a:r>
            <a:r>
              <a:rPr b="1" i="0" lang="en-US" u="none" strike="noStrike">
                <a:solidFill>
                  <a:schemeClr val="dk1"/>
                </a:solidFill>
              </a:rPr>
              <a:t> </a:t>
            </a:r>
            <a:r>
              <a:rPr b="0" i="0" lang="en-US" u="none" strike="noStrike">
                <a:solidFill>
                  <a:srgbClr val="000000"/>
                </a:solidFill>
                <a:latin typeface="Arial"/>
                <a:ea typeface="Arial"/>
                <a:cs typeface="Arial"/>
                <a:sym typeface="Arial"/>
              </a:rPr>
              <a:t>It will take you back to </a:t>
            </a:r>
            <a:r>
              <a:rPr b="1" i="0" lang="en-US" u="none" strike="noStrike">
                <a:solidFill>
                  <a:srgbClr val="000000"/>
                </a:solidFill>
                <a:latin typeface="Arial"/>
                <a:ea typeface="Arial"/>
                <a:cs typeface="Arial"/>
                <a:sym typeface="Arial"/>
              </a:rPr>
              <a:t>/var/log</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you're in </a:t>
            </a:r>
            <a:r>
              <a:rPr b="1" i="0" lang="en-US" u="none" strike="noStrike">
                <a:solidFill>
                  <a:srgbClr val="000000"/>
                </a:solidFill>
                <a:latin typeface="Arial"/>
                <a:ea typeface="Arial"/>
                <a:cs typeface="Arial"/>
                <a:sym typeface="Arial"/>
              </a:rPr>
              <a:t>/var/log</a:t>
            </a:r>
            <a:r>
              <a:rPr b="0" i="0" lang="en-US" u="none" strike="noStrike">
                <a:solidFill>
                  <a:srgbClr val="000000"/>
                </a:solidFill>
                <a:latin typeface="Arial"/>
                <a:ea typeface="Arial"/>
                <a:cs typeface="Arial"/>
                <a:sym typeface="Arial"/>
              </a:rPr>
              <a:t> and you want to return to your </a:t>
            </a:r>
            <a:r>
              <a:rPr b="1" i="0" lang="en-US" u="none" strike="noStrike">
                <a:solidFill>
                  <a:srgbClr val="000000"/>
                </a:solidFill>
                <a:latin typeface="Arial"/>
                <a:ea typeface="Arial"/>
                <a:cs typeface="Arial"/>
                <a:sym typeface="Arial"/>
              </a:rPr>
              <a:t>home directory</a:t>
            </a:r>
            <a:r>
              <a:rPr b="0" i="0" lang="en-US" u="none" strike="noStrike">
                <a:solidFill>
                  <a:srgbClr val="000000"/>
                </a:solidFill>
                <a:latin typeface="Arial"/>
                <a:ea typeface="Arial"/>
                <a:cs typeface="Arial"/>
                <a:sym typeface="Arial"/>
              </a:rPr>
              <a:t> – in our case,  </a:t>
            </a:r>
            <a:r>
              <a:rPr b="1" i="0" lang="en-US" u="none" strike="noStrike">
                <a:solidFill>
                  <a:srgbClr val="000000"/>
                </a:solidFill>
                <a:latin typeface="Arial"/>
                <a:ea typeface="Arial"/>
                <a:cs typeface="Arial"/>
                <a:sym typeface="Arial"/>
              </a:rPr>
              <a:t>/home/aaron</a:t>
            </a:r>
            <a:r>
              <a:rPr b="0" i="0" lang="en-US" u="none" strike="noStrike">
                <a:solidFill>
                  <a:srgbClr val="000000"/>
                </a:solidFill>
                <a:latin typeface="Arial"/>
                <a:ea typeface="Arial"/>
                <a:cs typeface="Arial"/>
                <a:sym typeface="Arial"/>
              </a:rPr>
              <a:t> – use </a:t>
            </a:r>
            <a:r>
              <a:rPr b="1" i="0" lang="en-US" u="none" strike="noStrike">
                <a:solidFill>
                  <a:srgbClr val="000000"/>
                </a:solidFill>
                <a:latin typeface="Arial"/>
                <a:ea typeface="Arial"/>
                <a:cs typeface="Arial"/>
                <a:sym typeface="Arial"/>
              </a:rPr>
              <a:t>cd</a:t>
            </a:r>
            <a:r>
              <a:rPr b="0" i="0" lang="en-US" u="none" strike="noStrike">
                <a:solidFill>
                  <a:srgbClr val="000000"/>
                </a:solidFill>
                <a:latin typeface="Arial"/>
                <a:ea typeface="Arial"/>
                <a:cs typeface="Arial"/>
                <a:sym typeface="Arial"/>
              </a:rPr>
              <a:t>.</a:t>
            </a:r>
            <a:endParaRPr b="1"/>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cd </a:t>
            </a:r>
            <a:r>
              <a:rPr b="1" i="0" lang="en-US" u="none" strike="noStrike">
                <a:solidFill>
                  <a:srgbClr val="000000"/>
                </a:solidFill>
                <a:latin typeface="Arial"/>
                <a:ea typeface="Arial"/>
                <a:cs typeface="Arial"/>
                <a:sym typeface="Arial"/>
              </a:rPr>
              <a:t>without any options or paths after it</a:t>
            </a:r>
            <a:r>
              <a:rPr b="0" i="0" lang="en-US" u="none" strike="noStrike">
                <a:solidFill>
                  <a:srgbClr val="000000"/>
                </a:solidFill>
                <a:latin typeface="Arial"/>
                <a:ea typeface="Arial"/>
                <a:cs typeface="Arial"/>
                <a:sym typeface="Arial"/>
              </a:rPr>
              <a:t> will always take you </a:t>
            </a:r>
            <a:r>
              <a:rPr b="1" i="0" lang="en-US" u="none" strike="noStrike">
                <a:solidFill>
                  <a:srgbClr val="000000"/>
                </a:solidFill>
                <a:latin typeface="Arial"/>
                <a:ea typeface="Arial"/>
                <a:cs typeface="Arial"/>
                <a:sym typeface="Arial"/>
              </a:rPr>
              <a:t>back to the home directory</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lang="en-US"/>
            </a:br>
            <a:endParaRPr b="0" i="0" u="none" strike="noStrike">
              <a:solidFill>
                <a:srgbClr val="000000"/>
              </a:solidFill>
              <a:latin typeface="Arial"/>
              <a:ea typeface="Arial"/>
              <a:cs typeface="Arial"/>
              <a:sym typeface="Arial"/>
            </a:endParaRPr>
          </a:p>
        </p:txBody>
      </p:sp>
      <p:sp>
        <p:nvSpPr>
          <p:cNvPr id="1316" name="Google Shape;1316;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Let’s assume we’re in our home directory, and we want to create a new file. To do this, we can use</a:t>
            </a:r>
            <a:r>
              <a:rPr b="0" i="0" lang="en-US" u="none" strike="noStrike">
                <a:solidFill>
                  <a:schemeClr val="dk1"/>
                </a:solidFill>
              </a:rPr>
              <a:t> </a:t>
            </a:r>
            <a:r>
              <a:rPr b="1" i="0" lang="en-US" u="none" strike="noStrike">
                <a:solidFill>
                  <a:srgbClr val="000000"/>
                </a:solidFill>
                <a:latin typeface="Arial"/>
                <a:ea typeface="Arial"/>
                <a:cs typeface="Arial"/>
                <a:sym typeface="Arial"/>
              </a:rPr>
              <a:t>touch</a:t>
            </a:r>
            <a:r>
              <a:rPr b="0" i="0" lang="en-US" u="none" strike="noStrike">
                <a:solidFill>
                  <a:srgbClr val="000000"/>
                </a:solidFill>
                <a:latin typeface="Arial"/>
                <a:ea typeface="Arial"/>
                <a:cs typeface="Arial"/>
                <a:sym typeface="Arial"/>
              </a:rPr>
              <a:t>. For example, to create a file named “Receipt.pdf,” we would type </a:t>
            </a:r>
            <a:r>
              <a:rPr b="1" i="0" lang="en-US" u="none" strike="noStrike">
                <a:solidFill>
                  <a:srgbClr val="000000"/>
                </a:solidFill>
                <a:latin typeface="Arial"/>
                <a:ea typeface="Arial"/>
                <a:cs typeface="Arial"/>
                <a:sym typeface="Arial"/>
              </a:rPr>
              <a:t>touch</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Receipt.pdf</a:t>
            </a:r>
            <a:r>
              <a:rPr b="0" i="0" lang="en-US" u="none" strike="noStrike">
                <a:solidFill>
                  <a:srgbClr val="000000"/>
                </a:solidFill>
                <a:latin typeface="Arial"/>
                <a:ea typeface="Arial"/>
                <a:cs typeface="Arial"/>
                <a:sym typeface="Arial"/>
              </a:rPr>
              <a:t>.</a:t>
            </a:r>
            <a:endParaRPr b="1"/>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This will create it inside the current directory. To create it at another location, we could use </a:t>
            </a:r>
            <a:r>
              <a:rPr b="1" i="0" lang="en-US" u="none" strike="noStrike">
                <a:solidFill>
                  <a:srgbClr val="000000"/>
                </a:solidFill>
                <a:latin typeface="Arial"/>
                <a:ea typeface="Arial"/>
                <a:cs typeface="Arial"/>
                <a:sym typeface="Arial"/>
              </a:rPr>
              <a:t>touch /home/jane/Receipt.pdf</a:t>
            </a:r>
            <a:endParaRPr b="1"/>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Since we're in </a:t>
            </a:r>
            <a:r>
              <a:rPr b="1" i="0" lang="en-US" u="none" strike="noStrike">
                <a:solidFill>
                  <a:srgbClr val="000000"/>
                </a:solidFill>
                <a:latin typeface="Arial"/>
                <a:ea typeface="Arial"/>
                <a:cs typeface="Arial"/>
                <a:sym typeface="Arial"/>
              </a:rPr>
              <a:t>/home/aaron</a:t>
            </a:r>
            <a:r>
              <a:rPr b="0" i="0" lang="en-US" u="none" strike="noStrike">
                <a:solidFill>
                  <a:srgbClr val="000000"/>
                </a:solidFill>
                <a:latin typeface="Arial"/>
                <a:ea typeface="Arial"/>
                <a:cs typeface="Arial"/>
                <a:sym typeface="Arial"/>
              </a:rPr>
              <a:t>, we could also use the relative path to create file in </a:t>
            </a:r>
            <a:r>
              <a:rPr b="1" i="0" lang="en-US" u="none" strike="noStrike">
                <a:solidFill>
                  <a:srgbClr val="000000"/>
                </a:solidFill>
                <a:latin typeface="Arial"/>
                <a:ea typeface="Arial"/>
                <a:cs typeface="Arial"/>
                <a:sym typeface="Arial"/>
              </a:rPr>
              <a:t>/home/jane</a:t>
            </a:r>
            <a:r>
              <a:rPr b="0" i="0" lang="en-US" u="none" strike="noStrike">
                <a:solidFill>
                  <a:srgbClr val="000000"/>
                </a:solidFill>
                <a:latin typeface="Arial"/>
                <a:ea typeface="Arial"/>
                <a:cs typeface="Arial"/>
                <a:sym typeface="Arial"/>
              </a:rPr>
              <a:t> by typing</a:t>
            </a:r>
            <a:r>
              <a:rPr b="0" i="0" lang="en-US" u="none" strike="noStrike">
                <a:solidFill>
                  <a:schemeClr val="dk1"/>
                </a:solidFill>
              </a:rPr>
              <a:t> </a:t>
            </a:r>
            <a:r>
              <a:rPr b="1" i="0" lang="en-US" u="none" strike="noStrike">
                <a:solidFill>
                  <a:srgbClr val="000000"/>
                </a:solidFill>
                <a:latin typeface="Arial"/>
                <a:ea typeface="Arial"/>
                <a:cs typeface="Arial"/>
                <a:sym typeface="Arial"/>
              </a:rPr>
              <a:t>touch ../jane/Receipt.pdf</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lang="en-US"/>
              <a:t>Both commands would work the same because </a:t>
            </a:r>
            <a:r>
              <a:rPr b="1" i="0" lang="en-US" u="none" strike="noStrike">
                <a:solidFill>
                  <a:srgbClr val="000000"/>
                </a:solidFill>
                <a:latin typeface="Arial"/>
                <a:ea typeface="Arial"/>
                <a:cs typeface="Arial"/>
                <a:sym typeface="Arial"/>
              </a:rPr>
              <a:t>all the commands we'll discuss</a:t>
            </a:r>
            <a:r>
              <a:rPr b="0" i="0" lang="en-US" u="none" strike="noStrike">
                <a:solidFill>
                  <a:srgbClr val="000000"/>
                </a:solidFill>
                <a:latin typeface="Arial"/>
                <a:ea typeface="Arial"/>
                <a:cs typeface="Arial"/>
                <a:sym typeface="Arial"/>
              </a:rPr>
              <a:t> accept both </a:t>
            </a:r>
            <a:r>
              <a:rPr b="1" i="0" lang="en-US" u="none" strike="noStrike">
                <a:solidFill>
                  <a:srgbClr val="000000"/>
                </a:solidFill>
                <a:latin typeface="Arial"/>
                <a:ea typeface="Arial"/>
                <a:cs typeface="Arial"/>
                <a:sym typeface="Arial"/>
              </a:rPr>
              <a:t>absolute, and relative paths,</a:t>
            </a:r>
            <a:r>
              <a:rPr b="0" i="0" lang="en-US" u="none" strike="noStrike">
                <a:solidFill>
                  <a:srgbClr val="000000"/>
                </a:solidFill>
                <a:latin typeface="Arial"/>
                <a:ea typeface="Arial"/>
                <a:cs typeface="Arial"/>
                <a:sym typeface="Arial"/>
              </a:rPr>
              <a:t> so we won't mention these alternatives for each one. Just know that after the command, you can use any kind of path you want.</a:t>
            </a:r>
            <a:endParaRPr b="0"/>
          </a:p>
        </p:txBody>
      </p:sp>
      <p:sp>
        <p:nvSpPr>
          <p:cNvPr id="1346" name="Google Shape;1346;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ecfff68be7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2ecfff68be7_3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None/>
            </a:pPr>
            <a:r>
              <a:rPr lang="en-US"/>
              <a:t>During the course, we’ll cover each of the topics you’ll need to know for the LFCS exam, from the six domains of knowledge it includes:</a:t>
            </a:r>
            <a:endParaRPr/>
          </a:p>
          <a:p>
            <a:pPr indent="0" lvl="0" marL="0" marR="0" rtl="0" algn="l">
              <a:lnSpc>
                <a:spcPct val="107000"/>
              </a:lnSpc>
              <a:spcBef>
                <a:spcPts val="800"/>
              </a:spcBef>
              <a:spcAft>
                <a:spcPts val="0"/>
              </a:spcAft>
              <a:buNone/>
            </a:pPr>
            <a:r>
              <a:rPr lang="en-US"/>
              <a:t> </a:t>
            </a:r>
            <a:endParaRPr/>
          </a:p>
          <a:p>
            <a:pPr indent="0" lvl="0" marL="0" marR="0" rtl="0" algn="l">
              <a:lnSpc>
                <a:spcPct val="107000"/>
              </a:lnSpc>
              <a:spcBef>
                <a:spcPts val="800"/>
              </a:spcBef>
              <a:spcAft>
                <a:spcPts val="0"/>
              </a:spcAft>
              <a:buNone/>
            </a:pPr>
            <a:r>
              <a:rPr lang="en-US"/>
              <a:t>1: Essential commands</a:t>
            </a:r>
            <a:br>
              <a:rPr lang="en-US"/>
            </a:br>
            <a:br>
              <a:rPr lang="en-US"/>
            </a:br>
            <a:r>
              <a:rPr lang="en-US"/>
              <a:t>Which will cover logging into Linux systems and working with files and directories. </a:t>
            </a:r>
            <a:endParaRPr/>
          </a:p>
          <a:p>
            <a:pPr indent="0" lvl="0" marL="0" marR="0" rtl="0" algn="l">
              <a:lnSpc>
                <a:spcPct val="107000"/>
              </a:lnSpc>
              <a:spcBef>
                <a:spcPts val="800"/>
              </a:spcBef>
              <a:spcAft>
                <a:spcPts val="0"/>
              </a:spcAft>
              <a:buNone/>
            </a:pPr>
            <a:r>
              <a:rPr lang="en-US"/>
              <a:t>2: Operation of running systems</a:t>
            </a:r>
            <a:br>
              <a:rPr lang="en-US"/>
            </a:br>
            <a:br>
              <a:rPr lang="en-US"/>
            </a:br>
            <a:r>
              <a:rPr lang="en-US"/>
              <a:t>Where we'll explore the system boot process, task automation, and managing critical resources and processes. </a:t>
            </a:r>
            <a:endParaRPr/>
          </a:p>
          <a:p>
            <a:pPr indent="0" lvl="0" marL="0" marR="0" rtl="0" algn="l">
              <a:lnSpc>
                <a:spcPct val="107000"/>
              </a:lnSpc>
              <a:spcBef>
                <a:spcPts val="800"/>
              </a:spcBef>
              <a:spcAft>
                <a:spcPts val="0"/>
              </a:spcAft>
              <a:buNone/>
            </a:pPr>
            <a:r>
              <a:t/>
            </a:r>
            <a:endParaRPr/>
          </a:p>
          <a:p>
            <a:pPr indent="0" lvl="0" marL="0" marR="0" rtl="0" algn="l">
              <a:lnSpc>
                <a:spcPct val="107000"/>
              </a:lnSpc>
              <a:spcBef>
                <a:spcPts val="800"/>
              </a:spcBef>
              <a:spcAft>
                <a:spcPts val="0"/>
              </a:spcAft>
              <a:buNone/>
            </a:pPr>
            <a:r>
              <a:rPr lang="en-US"/>
              <a:t>3:User and group management</a:t>
            </a:r>
            <a:br>
              <a:rPr lang="en-US"/>
            </a:br>
            <a:br>
              <a:rPr lang="en-US"/>
            </a:br>
            <a:r>
              <a:rPr lang="en-US"/>
              <a:t>Which will not only cover creating and managing user and group accounts, but also setting resource quotas and configuring advanced authentication options. </a:t>
            </a:r>
            <a:endParaRPr/>
          </a:p>
          <a:p>
            <a:pPr indent="0" lvl="0" marL="0" marR="0" rtl="0" algn="l">
              <a:lnSpc>
                <a:spcPct val="107000"/>
              </a:lnSpc>
              <a:spcBef>
                <a:spcPts val="800"/>
              </a:spcBef>
              <a:spcAft>
                <a:spcPts val="0"/>
              </a:spcAft>
              <a:buNone/>
            </a:pPr>
            <a:r>
              <a:t/>
            </a:r>
            <a:endParaRPr/>
          </a:p>
          <a:p>
            <a:pPr indent="0" lvl="0" marL="0" marR="0" rtl="0" algn="l">
              <a:lnSpc>
                <a:spcPct val="107000"/>
              </a:lnSpc>
              <a:spcBef>
                <a:spcPts val="800"/>
              </a:spcBef>
              <a:spcAft>
                <a:spcPts val="0"/>
              </a:spcAft>
              <a:buNone/>
            </a:pPr>
            <a:r>
              <a:rPr lang="en-US"/>
              <a:t>4: Networking</a:t>
            </a:r>
            <a:br>
              <a:rPr lang="en-US"/>
            </a:br>
            <a:br>
              <a:rPr lang="en-US"/>
            </a:br>
            <a:r>
              <a:rPr lang="en-US"/>
              <a:t>Where we will learn to work with network services, routing, and packet filtering. </a:t>
            </a:r>
            <a:endParaRPr/>
          </a:p>
          <a:p>
            <a:pPr indent="0" lvl="0" marL="0" marR="0" rtl="0" algn="l">
              <a:lnSpc>
                <a:spcPct val="107000"/>
              </a:lnSpc>
              <a:spcBef>
                <a:spcPts val="800"/>
              </a:spcBef>
              <a:spcAft>
                <a:spcPts val="0"/>
              </a:spcAft>
              <a:buNone/>
            </a:pPr>
            <a:r>
              <a:t/>
            </a:r>
            <a:endParaRPr/>
          </a:p>
          <a:p>
            <a:pPr indent="0" lvl="0" marL="0" marR="0" rtl="0" algn="l">
              <a:lnSpc>
                <a:spcPct val="107000"/>
              </a:lnSpc>
              <a:spcBef>
                <a:spcPts val="800"/>
              </a:spcBef>
              <a:spcAft>
                <a:spcPts val="0"/>
              </a:spcAft>
              <a:buNone/>
            </a:pPr>
            <a:r>
              <a:rPr lang="en-US"/>
              <a:t>5:Service configuration</a:t>
            </a:r>
            <a:br>
              <a:rPr lang="en-US"/>
            </a:br>
            <a:br>
              <a:rPr lang="en-US"/>
            </a:br>
            <a:r>
              <a:rPr lang="en-US"/>
              <a:t>Which will cover setting up Linux to host necessary services, such as DNS, SSH, web servers, and mail servers. </a:t>
            </a:r>
            <a:endParaRPr/>
          </a:p>
          <a:p>
            <a:pPr indent="0" lvl="0" marL="0" marR="0" rtl="0" algn="l">
              <a:lnSpc>
                <a:spcPct val="107000"/>
              </a:lnSpc>
              <a:spcBef>
                <a:spcPts val="800"/>
              </a:spcBef>
              <a:spcAft>
                <a:spcPts val="0"/>
              </a:spcAft>
              <a:buNone/>
            </a:pPr>
            <a:r>
              <a:t/>
            </a:r>
            <a:endParaRPr/>
          </a:p>
          <a:p>
            <a:pPr indent="0" lvl="0" marL="0" marR="0" rtl="0" algn="l">
              <a:lnSpc>
                <a:spcPct val="107000"/>
              </a:lnSpc>
              <a:spcBef>
                <a:spcPts val="800"/>
              </a:spcBef>
              <a:spcAft>
                <a:spcPts val="0"/>
              </a:spcAft>
              <a:buNone/>
            </a:pPr>
            <a:r>
              <a:rPr lang="en-US"/>
              <a:t>6: And storage management</a:t>
            </a:r>
            <a:br>
              <a:rPr lang="en-US"/>
            </a:br>
            <a:br>
              <a:rPr lang="en-US"/>
            </a:br>
            <a:r>
              <a:rPr lang="en-US"/>
              <a:t>In which we will learn to set up logical volume management, RAID, and encrypted storage, as well as advanced file system permissions. </a:t>
            </a:r>
            <a:endParaRPr/>
          </a:p>
          <a:p>
            <a:pPr indent="0" lvl="0" marL="0" marR="0" rtl="0" algn="l">
              <a:lnSpc>
                <a:spcPct val="107000"/>
              </a:lnSpc>
              <a:spcBef>
                <a:spcPts val="800"/>
              </a:spcBef>
              <a:spcAft>
                <a:spcPts val="0"/>
              </a:spcAft>
              <a:buNone/>
            </a:pPr>
            <a:r>
              <a:t/>
            </a:r>
            <a:endParaRPr/>
          </a:p>
          <a:p>
            <a:pPr indent="0" lvl="0" marL="0" rtl="0" algn="l">
              <a:spcBef>
                <a:spcPts val="800"/>
              </a:spcBef>
              <a:spcAft>
                <a:spcPts val="0"/>
              </a:spcAft>
              <a:buNone/>
            </a:pPr>
            <a:r>
              <a:t/>
            </a:r>
            <a:endParaRPr/>
          </a:p>
        </p:txBody>
      </p:sp>
      <p:sp>
        <p:nvSpPr>
          <p:cNvPr id="609" name="Google Shape;609;g2ecfff68be7_3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6" name="Google Shape;1366;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lang="en-US" sz="2800"/>
            </a:br>
            <a:r>
              <a:rPr b="0" i="0" lang="en-US" u="none" strike="noStrike">
                <a:solidFill>
                  <a:srgbClr val="000000"/>
                </a:solidFill>
                <a:latin typeface="Arial"/>
                <a:ea typeface="Arial"/>
                <a:cs typeface="Arial"/>
                <a:sym typeface="Arial"/>
              </a:rPr>
              <a:t>To create a new directory, use</a:t>
            </a:r>
            <a:r>
              <a:rPr b="0" i="0" lang="en-US" u="none" strike="noStrike">
                <a:solidFill>
                  <a:schemeClr val="dk1"/>
                </a:solidFill>
              </a:rPr>
              <a:t> </a:t>
            </a:r>
            <a:r>
              <a:rPr b="1" i="0" lang="en-US" u="none" strike="noStrike">
                <a:solidFill>
                  <a:srgbClr val="000000"/>
                </a:solidFill>
                <a:latin typeface="Arial"/>
                <a:ea typeface="Arial"/>
                <a:cs typeface="Arial"/>
                <a:sym typeface="Arial"/>
              </a:rPr>
              <a:t>mkdir</a:t>
            </a:r>
            <a:r>
              <a:rPr b="0" i="0" lang="en-US" u="none" strike="noStrike">
                <a:solidFill>
                  <a:srgbClr val="000000"/>
                </a:solidFill>
                <a:latin typeface="Arial"/>
                <a:ea typeface="Arial"/>
                <a:cs typeface="Arial"/>
                <a:sym typeface="Arial"/>
              </a:rPr>
              <a:t>; for example: </a:t>
            </a:r>
            <a:r>
              <a:rPr b="1" i="0" lang="en-US" u="none" strike="noStrike">
                <a:solidFill>
                  <a:srgbClr val="000000"/>
                </a:solidFill>
                <a:latin typeface="Arial"/>
                <a:ea typeface="Arial"/>
                <a:cs typeface="Arial"/>
                <a:sym typeface="Arial"/>
              </a:rPr>
              <a:t>mkdir Receipts</a:t>
            </a:r>
            <a:endParaRPr b="1"/>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mkdir comes from </a:t>
            </a:r>
            <a:r>
              <a:rPr b="1" i="0" lang="en-US" u="sng">
                <a:solidFill>
                  <a:srgbClr val="000000"/>
                </a:solidFill>
                <a:latin typeface="Arial"/>
                <a:ea typeface="Arial"/>
                <a:cs typeface="Arial"/>
                <a:sym typeface="Arial"/>
              </a:rPr>
              <a:t>m</a:t>
            </a:r>
            <a:r>
              <a:rPr b="1" i="0" lang="en-US" u="none" strike="noStrike">
                <a:solidFill>
                  <a:srgbClr val="000000"/>
                </a:solidFill>
                <a:latin typeface="Arial"/>
                <a:ea typeface="Arial"/>
                <a:cs typeface="Arial"/>
                <a:sym typeface="Arial"/>
              </a:rPr>
              <a:t>a</a:t>
            </a:r>
            <a:r>
              <a:rPr b="1" i="0" lang="en-US" u="sng">
                <a:solidFill>
                  <a:srgbClr val="000000"/>
                </a:solidFill>
                <a:latin typeface="Arial"/>
                <a:ea typeface="Arial"/>
                <a:cs typeface="Arial"/>
                <a:sym typeface="Arial"/>
              </a:rPr>
              <a:t>k</a:t>
            </a:r>
            <a:r>
              <a:rPr b="1" i="0" lang="en-US" u="none" strike="noStrike">
                <a:solidFill>
                  <a:srgbClr val="000000"/>
                </a:solidFill>
                <a:latin typeface="Arial"/>
                <a:ea typeface="Arial"/>
                <a:cs typeface="Arial"/>
                <a:sym typeface="Arial"/>
              </a:rPr>
              <a:t>e </a:t>
            </a:r>
            <a:r>
              <a:rPr b="1" i="0" lang="en-US" u="sng">
                <a:solidFill>
                  <a:srgbClr val="000000"/>
                </a:solidFill>
                <a:latin typeface="Arial"/>
                <a:ea typeface="Arial"/>
                <a:cs typeface="Arial"/>
                <a:sym typeface="Arial"/>
              </a:rPr>
              <a:t>dir</a:t>
            </a:r>
            <a:r>
              <a:rPr b="1" i="0" lang="en-US" u="none" strike="noStrike">
                <a:solidFill>
                  <a:srgbClr val="000000"/>
                </a:solidFill>
                <a:latin typeface="Arial"/>
                <a:ea typeface="Arial"/>
                <a:cs typeface="Arial"/>
                <a:sym typeface="Arial"/>
              </a:rPr>
              <a:t>ectory</a:t>
            </a:r>
            <a:endParaRPr b="1"/>
          </a:p>
        </p:txBody>
      </p:sp>
      <p:sp>
        <p:nvSpPr>
          <p:cNvPr id="1367" name="Google Shape;1367;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8" name="Google Shape;138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copy a file, we use the </a:t>
            </a:r>
            <a:r>
              <a:rPr b="1" i="0" lang="en-US" u="none" strike="noStrike">
                <a:solidFill>
                  <a:srgbClr val="000000"/>
                </a:solidFill>
                <a:latin typeface="Arial"/>
                <a:ea typeface="Arial"/>
                <a:cs typeface="Arial"/>
                <a:sym typeface="Arial"/>
              </a:rPr>
              <a:t>cp</a:t>
            </a:r>
            <a:r>
              <a:rPr b="0" i="0" lang="en-US" u="none" strike="noStrike">
                <a:solidFill>
                  <a:srgbClr val="000000"/>
                </a:solidFill>
                <a:latin typeface="Arial"/>
                <a:ea typeface="Arial"/>
                <a:cs typeface="Arial"/>
                <a:sym typeface="Arial"/>
              </a:rPr>
              <a:t> command, which is short for </a:t>
            </a:r>
            <a:r>
              <a:rPr b="0" i="0" lang="en-US" u="sng">
                <a:solidFill>
                  <a:srgbClr val="000000"/>
                </a:solidFill>
                <a:latin typeface="Arial"/>
                <a:ea typeface="Arial"/>
                <a:cs typeface="Arial"/>
                <a:sym typeface="Arial"/>
              </a:rPr>
              <a:t>c</a:t>
            </a:r>
            <a:r>
              <a:rPr b="0" i="0" lang="en-US" u="none" strike="noStrike">
                <a:solidFill>
                  <a:srgbClr val="000000"/>
                </a:solidFill>
                <a:latin typeface="Arial"/>
                <a:ea typeface="Arial"/>
                <a:cs typeface="Arial"/>
                <a:sym typeface="Arial"/>
              </a:rPr>
              <a:t>o</a:t>
            </a:r>
            <a:r>
              <a:rPr b="0" i="0" lang="en-US" u="sng">
                <a:solidFill>
                  <a:srgbClr val="000000"/>
                </a:solidFill>
                <a:latin typeface="Arial"/>
                <a:ea typeface="Arial"/>
                <a:cs typeface="Arial"/>
                <a:sym typeface="Arial"/>
              </a:rPr>
              <a:t>p</a:t>
            </a:r>
            <a:r>
              <a:rPr b="0" i="0" lang="en-US" u="none" strike="noStrike">
                <a:solidFill>
                  <a:srgbClr val="000000"/>
                </a:solidFill>
                <a:latin typeface="Arial"/>
                <a:ea typeface="Arial"/>
                <a:cs typeface="Arial"/>
                <a:sym typeface="Arial"/>
              </a:rPr>
              <a:t>y. cp is followed by the path to the file we want to copy (</a:t>
            </a:r>
            <a:r>
              <a:rPr b="1" i="0" lang="en-US" u="none" strike="noStrike">
                <a:solidFill>
                  <a:srgbClr val="000000"/>
                </a:solidFill>
                <a:latin typeface="Arial"/>
                <a:ea typeface="Arial"/>
                <a:cs typeface="Arial"/>
                <a:sym typeface="Arial"/>
              </a:rPr>
              <a:t>source</a:t>
            </a:r>
            <a:r>
              <a:rPr b="0" i="0" lang="en-US" u="none" strike="noStrike">
                <a:solidFill>
                  <a:srgbClr val="000000"/>
                </a:solidFill>
                <a:latin typeface="Arial"/>
                <a:ea typeface="Arial"/>
                <a:cs typeface="Arial"/>
                <a:sym typeface="Arial"/>
              </a:rPr>
              <a:t>), then the path to the </a:t>
            </a:r>
            <a:r>
              <a:rPr b="1" i="0" lang="en-US" u="none" strike="noStrike">
                <a:solidFill>
                  <a:srgbClr val="000000"/>
                </a:solidFill>
                <a:latin typeface="Arial"/>
                <a:ea typeface="Arial"/>
                <a:cs typeface="Arial"/>
                <a:sym typeface="Arial"/>
              </a:rPr>
              <a:t>destination</a:t>
            </a:r>
            <a:r>
              <a:rPr b="0" i="0" lang="en-US" u="none" strike="noStrike">
                <a:solidFill>
                  <a:srgbClr val="000000"/>
                </a:solidFill>
                <a:latin typeface="Arial"/>
                <a:ea typeface="Arial"/>
                <a:cs typeface="Arial"/>
                <a:sym typeface="Arial"/>
              </a:rPr>
              <a:t> where we want to copy it. "cp source destination"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copy Receipt.pdf to the Receipts directory, we’d use</a:t>
            </a:r>
            <a:r>
              <a:rPr b="0" i="0" lang="en-US" u="none" strike="noStrike">
                <a:solidFill>
                  <a:schemeClr val="dk1"/>
                </a:solidFill>
              </a:rPr>
              <a:t> </a:t>
            </a:r>
            <a:r>
              <a:rPr b="1" i="0" lang="en-US" u="none" strike="noStrike">
                <a:solidFill>
                  <a:srgbClr val="000000"/>
                </a:solidFill>
                <a:latin typeface="Arial"/>
                <a:ea typeface="Arial"/>
                <a:cs typeface="Arial"/>
                <a:sym typeface="Arial"/>
              </a:rPr>
              <a:t>cp </a:t>
            </a:r>
            <a:r>
              <a:rPr b="0" i="0" lang="en-US" u="none" strike="noStrike">
                <a:solidFill>
                  <a:srgbClr val="000000"/>
                </a:solidFill>
                <a:latin typeface="Arial"/>
                <a:ea typeface="Arial"/>
                <a:cs typeface="Arial"/>
                <a:sym typeface="Arial"/>
              </a:rPr>
              <a:t>Receipt</a:t>
            </a:r>
            <a:r>
              <a:rPr b="1" i="0" lang="en-US" u="none" strike="noStrike">
                <a:solidFill>
                  <a:srgbClr val="000000"/>
                </a:solidFill>
                <a:latin typeface="Arial"/>
                <a:ea typeface="Arial"/>
                <a:cs typeface="Arial"/>
                <a:sym typeface="Arial"/>
              </a:rPr>
              <a:t>.pdf </a:t>
            </a:r>
            <a:r>
              <a:rPr b="0" i="0" lang="en-US" u="none" strike="noStrike">
                <a:solidFill>
                  <a:srgbClr val="000000"/>
                </a:solidFill>
                <a:latin typeface="Arial"/>
                <a:ea typeface="Arial"/>
                <a:cs typeface="Arial"/>
                <a:sym typeface="Arial"/>
              </a:rPr>
              <a:t>Receipts</a:t>
            </a:r>
            <a:r>
              <a:rPr b="1" i="0" lang="en-US" u="none" strike="noStrike">
                <a:solidFill>
                  <a:srgbClr val="000000"/>
                </a:solidFill>
                <a:latin typeface="Arial"/>
                <a:ea typeface="Arial"/>
                <a:cs typeface="Arial"/>
                <a:sym typeface="Arial"/>
              </a:rPr>
              <a:t>/</a:t>
            </a:r>
            <a:endParaRPr b="1"/>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Notice how we terminated the path to the Receipts directory with a </a:t>
            </a:r>
            <a:r>
              <a:rPr b="1" i="0" lang="en-US" u="none" strike="noStrike">
                <a:solidFill>
                  <a:srgbClr val="000000"/>
                </a:solidFill>
                <a:latin typeface="Arial"/>
                <a:ea typeface="Arial"/>
                <a:cs typeface="Arial"/>
                <a:sym typeface="Arial"/>
              </a:rPr>
              <a:t>/</a:t>
            </a:r>
            <a:r>
              <a:rPr b="0" i="0" lang="en-US" u="none" strike="noStrike">
                <a:solidFill>
                  <a:srgbClr val="000000"/>
                </a:solidFill>
                <a:latin typeface="Arial"/>
                <a:ea typeface="Arial"/>
                <a:cs typeface="Arial"/>
                <a:sym typeface="Arial"/>
              </a:rPr>
              <a:t>, to make it </a:t>
            </a:r>
            <a:r>
              <a:rPr b="1" i="0" lang="en-US" u="none" strike="noStrike">
                <a:solidFill>
                  <a:srgbClr val="000000"/>
                </a:solidFill>
                <a:latin typeface="Arial"/>
                <a:ea typeface="Arial"/>
                <a:cs typeface="Arial"/>
                <a:sym typeface="Arial"/>
              </a:rPr>
              <a:t>Receipts/</a:t>
            </a:r>
            <a:r>
              <a:rPr b="0" i="0" lang="en-US" u="none" strike="noStrike">
                <a:solidFill>
                  <a:srgbClr val="000000"/>
                </a:solidFill>
                <a:latin typeface="Arial"/>
                <a:ea typeface="Arial"/>
                <a:cs typeface="Arial"/>
                <a:sym typeface="Arial"/>
              </a:rPr>
              <a:t>? Without the / would have worked too. But it's </a:t>
            </a:r>
            <a:r>
              <a:rPr b="1" i="0" lang="en-US" u="none" strike="noStrike">
                <a:solidFill>
                  <a:srgbClr val="000000"/>
                </a:solidFill>
                <a:latin typeface="Arial"/>
                <a:ea typeface="Arial"/>
                <a:cs typeface="Arial"/>
                <a:sym typeface="Arial"/>
              </a:rPr>
              <a:t>good practice</a:t>
            </a:r>
            <a:r>
              <a:rPr b="0" i="0" lang="en-US" u="none" strike="noStrike">
                <a:solidFill>
                  <a:srgbClr val="000000"/>
                </a:solidFill>
                <a:latin typeface="Arial"/>
                <a:ea typeface="Arial"/>
                <a:cs typeface="Arial"/>
                <a:sym typeface="Arial"/>
              </a:rPr>
              <a:t> to </a:t>
            </a:r>
            <a:r>
              <a:rPr b="1" i="0" lang="en-US" u="none" strike="noStrike">
                <a:solidFill>
                  <a:srgbClr val="000000"/>
                </a:solidFill>
                <a:latin typeface="Arial"/>
                <a:ea typeface="Arial"/>
                <a:cs typeface="Arial"/>
                <a:sym typeface="Arial"/>
              </a:rPr>
              <a:t>end your directories with a /</a:t>
            </a:r>
            <a:r>
              <a:rPr b="0" i="0" lang="en-US" u="none" strike="noStrike">
                <a:solidFill>
                  <a:srgbClr val="000000"/>
                </a:solidFill>
                <a:latin typeface="Arial"/>
                <a:ea typeface="Arial"/>
                <a:cs typeface="Arial"/>
                <a:sym typeface="Arial"/>
              </a:rPr>
              <a:t>. This way, you'll form a </a:t>
            </a:r>
            <a:r>
              <a:rPr b="1" i="0" lang="en-US" u="none" strike="noStrike">
                <a:solidFill>
                  <a:srgbClr val="000000"/>
                </a:solidFill>
                <a:latin typeface="Arial"/>
                <a:ea typeface="Arial"/>
                <a:cs typeface="Arial"/>
                <a:sym typeface="Arial"/>
              </a:rPr>
              <a:t>healthy habit</a:t>
            </a:r>
            <a:r>
              <a:rPr b="0" i="0" lang="en-US" u="none" strike="noStrike">
                <a:solidFill>
                  <a:srgbClr val="000000"/>
                </a:solidFill>
                <a:latin typeface="Arial"/>
                <a:ea typeface="Arial"/>
                <a:cs typeface="Arial"/>
                <a:sym typeface="Arial"/>
              </a:rPr>
              <a:t> and get a </a:t>
            </a:r>
            <a:r>
              <a:rPr b="1" i="0" lang="en-US" u="none" strike="noStrike">
                <a:solidFill>
                  <a:srgbClr val="000000"/>
                </a:solidFill>
                <a:latin typeface="Arial"/>
                <a:ea typeface="Arial"/>
                <a:cs typeface="Arial"/>
                <a:sym typeface="Arial"/>
              </a:rPr>
              <a:t>visual indicator</a:t>
            </a:r>
            <a:r>
              <a:rPr b="0" i="0" lang="en-US" u="none" strike="noStrike">
                <a:solidFill>
                  <a:srgbClr val="000000"/>
                </a:solidFill>
                <a:latin typeface="Arial"/>
                <a:ea typeface="Arial"/>
                <a:cs typeface="Arial"/>
                <a:sym typeface="Arial"/>
              </a:rPr>
              <a:t> that tells you when </a:t>
            </a:r>
            <a:r>
              <a:rPr b="1" i="0" lang="en-US" u="none" strike="noStrike">
                <a:solidFill>
                  <a:srgbClr val="000000"/>
                </a:solidFill>
                <a:latin typeface="Arial"/>
                <a:ea typeface="Arial"/>
                <a:cs typeface="Arial"/>
                <a:sym typeface="Arial"/>
              </a:rPr>
              <a:t>Receipts</a:t>
            </a:r>
            <a:r>
              <a:rPr b="0" i="0" lang="en-US" u="none" strike="noStrike">
                <a:solidFill>
                  <a:srgbClr val="000000"/>
                </a:solidFill>
                <a:latin typeface="Arial"/>
                <a:ea typeface="Arial"/>
                <a:cs typeface="Arial"/>
                <a:sym typeface="Arial"/>
              </a:rPr>
              <a:t> (</a:t>
            </a:r>
            <a:r>
              <a:rPr b="1" i="0" lang="en-US" u="none" strike="noStrike">
                <a:solidFill>
                  <a:srgbClr val="000000"/>
                </a:solidFill>
                <a:latin typeface="Arial"/>
                <a:ea typeface="Arial"/>
                <a:cs typeface="Arial"/>
                <a:sym typeface="Arial"/>
              </a:rPr>
              <a:t>without /</a:t>
            </a:r>
            <a:r>
              <a:rPr b="0" i="0" lang="en-US" u="none" strike="noStrike">
                <a:solidFill>
                  <a:srgbClr val="000000"/>
                </a:solidFill>
                <a:latin typeface="Arial"/>
                <a:ea typeface="Arial"/>
                <a:cs typeface="Arial"/>
                <a:sym typeface="Arial"/>
              </a:rPr>
              <a:t>) might be a </a:t>
            </a:r>
            <a:r>
              <a:rPr b="1" i="0" lang="en-US" u="none" strike="noStrike">
                <a:solidFill>
                  <a:srgbClr val="000000"/>
                </a:solidFill>
                <a:latin typeface="Arial"/>
                <a:ea typeface="Arial"/>
                <a:cs typeface="Arial"/>
                <a:sym typeface="Arial"/>
              </a:rPr>
              <a:t>file</a:t>
            </a:r>
            <a:r>
              <a:rPr b="0" i="0" lang="en-US" u="none" strike="noStrike">
                <a:solidFill>
                  <a:srgbClr val="000000"/>
                </a:solidFill>
                <a:latin typeface="Arial"/>
                <a:ea typeface="Arial"/>
                <a:cs typeface="Arial"/>
                <a:sym typeface="Arial"/>
              </a:rPr>
              <a:t>, and </a:t>
            </a:r>
            <a:r>
              <a:rPr b="1" i="0" lang="en-US" u="none" strike="noStrike">
                <a:solidFill>
                  <a:srgbClr val="000000"/>
                </a:solidFill>
                <a:latin typeface="Arial"/>
                <a:ea typeface="Arial"/>
                <a:cs typeface="Arial"/>
                <a:sym typeface="Arial"/>
              </a:rPr>
              <a:t>Receipts/</a:t>
            </a:r>
            <a:r>
              <a:rPr b="0" i="0" lang="en-US" u="none" strike="noStrike">
                <a:solidFill>
                  <a:srgbClr val="000000"/>
                </a:solidFill>
                <a:latin typeface="Arial"/>
                <a:ea typeface="Arial"/>
                <a:cs typeface="Arial"/>
                <a:sym typeface="Arial"/>
              </a:rPr>
              <a:t> might be a </a:t>
            </a:r>
            <a:r>
              <a:rPr b="1" i="0" lang="en-US" u="none" strike="noStrike">
                <a:solidFill>
                  <a:srgbClr val="000000"/>
                </a:solidFill>
                <a:latin typeface="Arial"/>
                <a:ea typeface="Arial"/>
                <a:cs typeface="Arial"/>
                <a:sym typeface="Arial"/>
              </a:rPr>
              <a:t>directory</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copy Receipt.pdf to the </a:t>
            </a:r>
            <a:r>
              <a:rPr b="1" i="0" lang="en-US" u="none" strike="noStrike">
                <a:solidFill>
                  <a:srgbClr val="000000"/>
                </a:solidFill>
                <a:latin typeface="Arial"/>
                <a:ea typeface="Arial"/>
                <a:cs typeface="Arial"/>
                <a:sym typeface="Arial"/>
              </a:rPr>
              <a:t>Receipts</a:t>
            </a:r>
            <a:r>
              <a:rPr b="0" i="0" lang="en-US" u="none" strike="noStrike">
                <a:solidFill>
                  <a:srgbClr val="000000"/>
                </a:solidFill>
                <a:latin typeface="Arial"/>
                <a:ea typeface="Arial"/>
                <a:cs typeface="Arial"/>
                <a:sym typeface="Arial"/>
              </a:rPr>
              <a:t> directory, but </a:t>
            </a:r>
            <a:r>
              <a:rPr b="1" i="0" lang="en-US" u="none" strike="noStrike">
                <a:solidFill>
                  <a:srgbClr val="000000"/>
                </a:solidFill>
                <a:latin typeface="Arial"/>
                <a:ea typeface="Arial"/>
                <a:cs typeface="Arial"/>
                <a:sym typeface="Arial"/>
              </a:rPr>
              <a:t>also choose a new name for it</a:t>
            </a:r>
            <a:r>
              <a:rPr b="0" i="0" lang="en-US" u="none" strike="noStrike">
                <a:solidFill>
                  <a:srgbClr val="000000"/>
                </a:solidFill>
                <a:latin typeface="Arial"/>
                <a:ea typeface="Arial"/>
                <a:cs typeface="Arial"/>
                <a:sym typeface="Arial"/>
              </a:rPr>
              <a:t>, we could use </a:t>
            </a:r>
            <a:r>
              <a:rPr b="1" i="0" lang="en-US" u="none" strike="noStrike">
                <a:solidFill>
                  <a:srgbClr val="000000"/>
                </a:solidFill>
                <a:latin typeface="Arial"/>
                <a:ea typeface="Arial"/>
                <a:cs typeface="Arial"/>
                <a:sym typeface="Arial"/>
              </a:rPr>
              <a:t>cp </a:t>
            </a:r>
            <a:r>
              <a:rPr b="0" i="0" lang="en-US" u="none" strike="noStrike">
                <a:solidFill>
                  <a:srgbClr val="000000"/>
                </a:solidFill>
                <a:latin typeface="Arial"/>
                <a:ea typeface="Arial"/>
                <a:cs typeface="Arial"/>
                <a:sym typeface="Arial"/>
              </a:rPr>
              <a:t>Receipt</a:t>
            </a:r>
            <a:r>
              <a:rPr b="1" i="0" lang="en-US" u="none" strike="noStrike">
                <a:solidFill>
                  <a:srgbClr val="000000"/>
                </a:solidFill>
                <a:latin typeface="Arial"/>
                <a:ea typeface="Arial"/>
                <a:cs typeface="Arial"/>
                <a:sym typeface="Arial"/>
              </a:rPr>
              <a:t>.pdf </a:t>
            </a:r>
            <a:r>
              <a:rPr b="0" i="0" lang="en-US" u="none" strike="noStrike">
                <a:solidFill>
                  <a:srgbClr val="000000"/>
                </a:solidFill>
                <a:latin typeface="Arial"/>
                <a:ea typeface="Arial"/>
                <a:cs typeface="Arial"/>
                <a:sym typeface="Arial"/>
              </a:rPr>
              <a:t>Receipt</a:t>
            </a:r>
            <a:r>
              <a:rPr b="1" i="0" lang="en-US" u="none" strike="noStrike">
                <a:solidFill>
                  <a:srgbClr val="000000"/>
                </a:solidFill>
                <a:latin typeface="Arial"/>
                <a:ea typeface="Arial"/>
                <a:cs typeface="Arial"/>
                <a:sym typeface="Arial"/>
              </a:rPr>
              <a:t>s/</a:t>
            </a:r>
            <a:r>
              <a:rPr b="0" i="0" lang="en-US" u="none" strike="noStrike">
                <a:solidFill>
                  <a:srgbClr val="000000"/>
                </a:solidFill>
                <a:latin typeface="Arial"/>
                <a:ea typeface="Arial"/>
                <a:cs typeface="Arial"/>
                <a:sym typeface="Arial"/>
              </a:rPr>
              <a:t>Receipt</a:t>
            </a:r>
            <a:r>
              <a:rPr b="1" i="0" lang="en-US" u="none" strike="noStrike">
                <a:solidFill>
                  <a:srgbClr val="000000"/>
                </a:solidFill>
                <a:latin typeface="Arial"/>
                <a:ea typeface="Arial"/>
                <a:cs typeface="Arial"/>
                <a:sym typeface="Arial"/>
              </a:rPr>
              <a:t>Copy.pdf</a:t>
            </a:r>
            <a:r>
              <a:rPr b="0" i="0" lang="en-US" u="none" strike="noStrike">
                <a:solidFill>
                  <a:srgbClr val="000000"/>
                </a:solidFill>
                <a:latin typeface="Arial"/>
                <a:ea typeface="Arial"/>
                <a:cs typeface="Arial"/>
                <a:sym typeface="Arial"/>
              </a:rPr>
              <a:t>.</a:t>
            </a:r>
            <a:endParaRPr b="1"/>
          </a:p>
        </p:txBody>
      </p:sp>
      <p:sp>
        <p:nvSpPr>
          <p:cNvPr id="1389" name="Google Shape;138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copy a directory and all its contents to another directory run the cp</a:t>
            </a:r>
            <a:r>
              <a:rPr b="0" i="0" lang="en-US" sz="2800" u="none" strike="noStrike">
                <a:solidFill>
                  <a:srgbClr val="000000"/>
                </a:solidFill>
                <a:latin typeface="Arial"/>
                <a:ea typeface="Arial"/>
                <a:cs typeface="Arial"/>
                <a:sym typeface="Arial"/>
              </a:rPr>
              <a:t> </a:t>
            </a:r>
            <a:r>
              <a:rPr b="0" i="0" lang="en-US" u="none" strike="noStrike">
                <a:solidFill>
                  <a:srgbClr val="000000"/>
                </a:solidFill>
                <a:latin typeface="Arial"/>
                <a:ea typeface="Arial"/>
                <a:cs typeface="Arial"/>
                <a:sym typeface="Arial"/>
              </a:rPr>
              <a:t>command as before but with the –r option.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-r is a </a:t>
            </a:r>
            <a:r>
              <a:rPr b="1" i="0" lang="en-US" u="none" strike="noStrike">
                <a:solidFill>
                  <a:srgbClr val="000000"/>
                </a:solidFill>
                <a:latin typeface="Arial"/>
                <a:ea typeface="Arial"/>
                <a:cs typeface="Arial"/>
                <a:sym typeface="Arial"/>
              </a:rPr>
              <a:t>command line option</a:t>
            </a:r>
            <a:r>
              <a:rPr b="0" i="0" lang="en-US" u="none" strike="noStrike">
                <a:solidFill>
                  <a:srgbClr val="000000"/>
                </a:solidFill>
                <a:latin typeface="Arial"/>
                <a:ea typeface="Arial"/>
                <a:cs typeface="Arial"/>
                <a:sym typeface="Arial"/>
              </a:rPr>
              <a:t> (also called command line </a:t>
            </a:r>
            <a:r>
              <a:rPr b="1" i="0" lang="en-US" u="none" strike="noStrike">
                <a:solidFill>
                  <a:srgbClr val="000000"/>
                </a:solidFill>
                <a:latin typeface="Arial"/>
                <a:ea typeface="Arial"/>
                <a:cs typeface="Arial"/>
                <a:sym typeface="Arial"/>
              </a:rPr>
              <a:t>flag</a:t>
            </a:r>
            <a:r>
              <a:rPr b="0" i="0" lang="en-US" u="none" strike="noStrike">
                <a:solidFill>
                  <a:srgbClr val="000000"/>
                </a:solidFill>
                <a:latin typeface="Arial"/>
                <a:ea typeface="Arial"/>
                <a:cs typeface="Arial"/>
                <a:sym typeface="Arial"/>
              </a:rPr>
              <a:t>) that tells cp to copy </a:t>
            </a:r>
            <a:r>
              <a:rPr b="0" i="0" lang="en-US" u="sng">
                <a:solidFill>
                  <a:srgbClr val="000000"/>
                </a:solidFill>
                <a:latin typeface="Arial"/>
                <a:ea typeface="Arial"/>
                <a:cs typeface="Arial"/>
                <a:sym typeface="Arial"/>
              </a:rPr>
              <a:t>r</a:t>
            </a:r>
            <a:r>
              <a:rPr b="0" i="0" lang="en-US" u="none" strike="noStrike">
                <a:solidFill>
                  <a:srgbClr val="000000"/>
                </a:solidFill>
                <a:latin typeface="Arial"/>
                <a:ea typeface="Arial"/>
                <a:cs typeface="Arial"/>
                <a:sym typeface="Arial"/>
              </a:rPr>
              <a:t>ecursively. That means, the directory itself, but also descend into the directory and copy everything else it contains, files, other subdirectories it may have, and so on. </a:t>
            </a:r>
            <a:endParaRPr b="0"/>
          </a:p>
          <a:p>
            <a:pPr indent="0" lvl="0" marL="0" marR="0" rtl="0" algn="l">
              <a:lnSpc>
                <a:spcPct val="100000"/>
              </a:lnSpc>
              <a:spcBef>
                <a:spcPts val="0"/>
              </a:spcBef>
              <a:spcAft>
                <a:spcPts val="0"/>
              </a:spcAft>
              <a:buClr>
                <a:schemeClr val="dk1"/>
              </a:buClr>
              <a:buSzPts val="5400"/>
              <a:buFont typeface="Ubuntu"/>
              <a:buNone/>
            </a:pPr>
            <a:r>
              <a:t/>
            </a:r>
            <a:endParaRPr b="0"/>
          </a:p>
          <a:p>
            <a:pPr indent="0" lvl="0" marL="0" marR="0" rtl="0" algn="l">
              <a:lnSpc>
                <a:spcPct val="100000"/>
              </a:lnSpc>
              <a:spcBef>
                <a:spcPts val="0"/>
              </a:spcBef>
              <a:spcAft>
                <a:spcPts val="0"/>
              </a:spcAft>
              <a:buClr>
                <a:schemeClr val="dk1"/>
              </a:buClr>
              <a:buSzPts val="5400"/>
              <a:buFont typeface="Ubuntu"/>
              <a:buNone/>
            </a:pPr>
            <a:r>
              <a:rPr b="0" lang="en-US"/>
              <a:t>For example, say I have a lot of directories, subdirectories and files under the receipts directory. And I’d like to back up all the contents into a backup directory named BackupOfReceipts. </a:t>
            </a:r>
            <a:endParaRPr/>
          </a:p>
          <a:p>
            <a:pPr indent="0" lvl="0" marL="0" marR="0" rtl="0" algn="l">
              <a:lnSpc>
                <a:spcPct val="100000"/>
              </a:lnSpc>
              <a:spcBef>
                <a:spcPts val="0"/>
              </a:spcBef>
              <a:spcAft>
                <a:spcPts val="0"/>
              </a:spcAft>
              <a:buClr>
                <a:schemeClr val="dk1"/>
              </a:buClr>
              <a:buSzPts val="5400"/>
              <a:buFont typeface="Ubuntu"/>
              <a:buNone/>
            </a:pPr>
            <a:br>
              <a:rPr b="0" lang="en-US"/>
            </a:br>
            <a:r>
              <a:rPr b="0" i="0" lang="en-US" u="none" strike="noStrike">
                <a:solidFill>
                  <a:srgbClr val="000000"/>
                </a:solidFill>
                <a:latin typeface="Arial"/>
                <a:ea typeface="Arial"/>
                <a:cs typeface="Arial"/>
                <a:sym typeface="Arial"/>
              </a:rPr>
              <a:t>Run the command – cp –r Receipts/ BackupOfReceipts/</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en-US"/>
              <a:t>This copies all subdirectories and files from the receipts folder into the backpupofreceipts folder.</a:t>
            </a:r>
            <a:endParaRPr/>
          </a:p>
          <a:p>
            <a:pPr indent="0" lvl="0" marL="0" rtl="0" algn="l">
              <a:spcBef>
                <a:spcPts val="0"/>
              </a:spcBef>
              <a:spcAft>
                <a:spcPts val="0"/>
              </a:spcAft>
              <a:buNone/>
            </a:pPr>
            <a:r>
              <a:t/>
            </a:r>
            <a:endParaRPr b="1" sz="4000"/>
          </a:p>
        </p:txBody>
      </p:sp>
      <p:sp>
        <p:nvSpPr>
          <p:cNvPr id="1416" name="Google Shape;141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 name you choose for your cloned directory </a:t>
            </a:r>
            <a:r>
              <a:rPr b="1" i="0" lang="en-US" u="none" strike="noStrike">
                <a:solidFill>
                  <a:srgbClr val="000000"/>
                </a:solidFill>
                <a:latin typeface="Arial"/>
                <a:ea typeface="Arial"/>
                <a:cs typeface="Arial"/>
                <a:sym typeface="Arial"/>
              </a:rPr>
              <a:t>must not exist at your destination</a:t>
            </a:r>
            <a:r>
              <a:rPr b="0" i="0" lang="en-US" u="none" strike="noStrike">
                <a:solidFill>
                  <a:srgbClr val="000000"/>
                </a:solidFill>
                <a:latin typeface="Arial"/>
                <a:ea typeface="Arial"/>
                <a:cs typeface="Arial"/>
                <a:sym typeface="Arial"/>
              </a:rPr>
              <a:t>. For example, if we'd already have a directory at </a:t>
            </a:r>
            <a:r>
              <a:rPr b="1" i="0" lang="en-US" u="none" strike="noStrike">
                <a:solidFill>
                  <a:srgbClr val="000000"/>
                </a:solidFill>
                <a:latin typeface="Arial"/>
                <a:ea typeface="Arial"/>
                <a:cs typeface="Arial"/>
                <a:sym typeface="Arial"/>
              </a:rPr>
              <a:t>/home/aaron/BackupOfReceipts</a:t>
            </a:r>
            <a:r>
              <a:rPr b="0" i="0" lang="en-US" u="none" strike="noStrike">
                <a:solidFill>
                  <a:srgbClr val="000000"/>
                </a:solidFill>
                <a:latin typeface="Arial"/>
                <a:ea typeface="Arial"/>
                <a:cs typeface="Arial"/>
                <a:sym typeface="Arial"/>
              </a:rPr>
              <a:t>, this will just move </a:t>
            </a:r>
            <a:r>
              <a:rPr b="1" i="0" lang="en-US" u="none" strike="noStrike">
                <a:solidFill>
                  <a:srgbClr val="000000"/>
                </a:solidFill>
                <a:latin typeface="Arial"/>
                <a:ea typeface="Arial"/>
                <a:cs typeface="Arial"/>
                <a:sym typeface="Arial"/>
              </a:rPr>
              <a:t>Receipts</a:t>
            </a:r>
            <a:r>
              <a:rPr b="0" i="0" lang="en-US" u="none" strike="noStrike">
                <a:solidFill>
                  <a:srgbClr val="000000"/>
                </a:solidFill>
                <a:latin typeface="Arial"/>
                <a:ea typeface="Arial"/>
                <a:cs typeface="Arial"/>
                <a:sym typeface="Arial"/>
              </a:rPr>
              <a:t> there and it would end up at </a:t>
            </a:r>
            <a:r>
              <a:rPr b="1" i="0" lang="en-US" u="none" strike="noStrike">
                <a:solidFill>
                  <a:srgbClr val="000000"/>
                </a:solidFill>
                <a:latin typeface="Arial"/>
                <a:ea typeface="Arial"/>
                <a:cs typeface="Arial"/>
                <a:sym typeface="Arial"/>
              </a:rPr>
              <a:t>Documents/BackupOfReceipts/Receipts/</a:t>
            </a:r>
            <a:r>
              <a:rPr b="0" i="0" lang="en-US" u="none" strike="noStrike">
                <a:solidFill>
                  <a:srgbClr val="000000"/>
                </a:solidFill>
                <a:latin typeface="Arial"/>
                <a:ea typeface="Arial"/>
                <a:cs typeface="Arial"/>
                <a:sym typeface="Arial"/>
              </a:rPr>
              <a:t>.</a:t>
            </a:r>
            <a:endParaRPr b="1"/>
          </a:p>
        </p:txBody>
      </p:sp>
      <p:sp>
        <p:nvSpPr>
          <p:cNvPr id="1451" name="Google Shape;1451;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4" name="Google Shape;148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So, we saw that the copy operation copies a file from one place to another, resulting in 2 copies of files – the original one and the new one in the new location. </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what if we want to move a file from one location to another? So that the file is not present in the original location but is only present in the new location?</a:t>
            </a:r>
            <a:br>
              <a:rPr b="0" i="0" lang="en-US" u="none" strike="noStrike">
                <a:solidFill>
                  <a:srgbClr val="000000"/>
                </a:solidFill>
                <a:latin typeface="Arial"/>
                <a:ea typeface="Arial"/>
                <a:cs typeface="Arial"/>
                <a:sym typeface="Arial"/>
              </a:rPr>
            </a:br>
            <a:br>
              <a:rPr b="0" i="0" lang="en-US" u="none" strike="noStrike">
                <a:solidFill>
                  <a:srgbClr val="000000"/>
                </a:solidFill>
                <a:latin typeface="Arial"/>
                <a:ea typeface="Arial"/>
                <a:cs typeface="Arial"/>
                <a:sym typeface="Arial"/>
              </a:rPr>
            </a:br>
            <a:endParaRPr b="1"/>
          </a:p>
        </p:txBody>
      </p:sp>
      <p:sp>
        <p:nvSpPr>
          <p:cNvPr id="1485" name="Google Shape;148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For this use the mv command. Mv stands for move. </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Run the command mv Receipt.pdf Receipts/ to move the file from Receipt.pdf to the Receipts folder. The file is moved and there is only 1 copy of file available.</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rename a file, we can use:</a:t>
            </a:r>
            <a:r>
              <a:rPr b="0" i="0" lang="en-US" u="none" strike="noStrike">
                <a:solidFill>
                  <a:schemeClr val="dk1"/>
                </a:solidFill>
              </a:rPr>
              <a:t> </a:t>
            </a:r>
            <a:r>
              <a:rPr b="1" i="0" lang="en-US" u="none" strike="noStrike">
                <a:solidFill>
                  <a:srgbClr val="000000"/>
                </a:solidFill>
                <a:latin typeface="Arial"/>
                <a:ea typeface="Arial"/>
                <a:cs typeface="Arial"/>
                <a:sym typeface="Arial"/>
              </a:rPr>
              <a:t>mv Receipt.pdf OldReceipt.pdf</a:t>
            </a:r>
            <a:endParaRPr b="1"/>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To </a:t>
            </a:r>
            <a:r>
              <a:rPr b="1" i="0" lang="en-US" u="none" strike="noStrike">
                <a:solidFill>
                  <a:srgbClr val="000000"/>
                </a:solidFill>
                <a:latin typeface="Arial"/>
                <a:ea typeface="Arial"/>
                <a:cs typeface="Arial"/>
                <a:sym typeface="Arial"/>
              </a:rPr>
              <a:t>rename</a:t>
            </a:r>
            <a:r>
              <a:rPr b="0" i="0" lang="en-US" u="none" strike="noStrike">
                <a:solidFill>
                  <a:srgbClr val="000000"/>
                </a:solidFill>
                <a:latin typeface="Arial"/>
                <a:ea typeface="Arial"/>
                <a:cs typeface="Arial"/>
                <a:sym typeface="Arial"/>
              </a:rPr>
              <a:t> a directory, we can use the </a:t>
            </a:r>
            <a:r>
              <a:rPr b="1" i="0" lang="en-US" u="none" strike="noStrike">
                <a:solidFill>
                  <a:srgbClr val="000000"/>
                </a:solidFill>
                <a:latin typeface="Arial"/>
                <a:ea typeface="Arial"/>
                <a:cs typeface="Arial"/>
                <a:sym typeface="Arial"/>
              </a:rPr>
              <a:t>new name</a:t>
            </a:r>
            <a:r>
              <a:rPr b="0" i="0" lang="en-US" u="none" strike="noStrike">
                <a:solidFill>
                  <a:srgbClr val="000000"/>
                </a:solidFill>
                <a:latin typeface="Arial"/>
                <a:ea typeface="Arial"/>
                <a:cs typeface="Arial"/>
                <a:sym typeface="Arial"/>
              </a:rPr>
              <a:t> as the </a:t>
            </a:r>
            <a:r>
              <a:rPr b="1" i="0" lang="en-US" u="none" strike="noStrike">
                <a:solidFill>
                  <a:srgbClr val="000000"/>
                </a:solidFill>
                <a:latin typeface="Arial"/>
                <a:ea typeface="Arial"/>
                <a:cs typeface="Arial"/>
                <a:sym typeface="Arial"/>
              </a:rPr>
              <a:t>destination</a:t>
            </a:r>
            <a:r>
              <a:rPr b="0" i="0" lang="en-US" u="none" strike="noStrike">
                <a:solidFill>
                  <a:srgbClr val="000000"/>
                </a:solidFill>
                <a:latin typeface="Arial"/>
                <a:ea typeface="Arial"/>
                <a:cs typeface="Arial"/>
                <a:sym typeface="Arial"/>
              </a:rPr>
              <a:t>, such as:</a:t>
            </a:r>
            <a:r>
              <a:rPr b="0" i="0" lang="en-US" u="none" strike="noStrike">
                <a:solidFill>
                  <a:schemeClr val="dk1"/>
                </a:solidFill>
              </a:rPr>
              <a:t> </a:t>
            </a:r>
            <a:r>
              <a:rPr b="1" i="0" lang="en-US" u="none" strike="noStrike">
                <a:solidFill>
                  <a:srgbClr val="000000"/>
                </a:solidFill>
                <a:latin typeface="Arial"/>
                <a:ea typeface="Arial"/>
                <a:cs typeface="Arial"/>
                <a:sym typeface="Arial"/>
              </a:rPr>
              <a:t>mv Receipts/ OldReceipts/</a:t>
            </a:r>
            <a:r>
              <a:rPr b="0" i="0" lang="en-US" u="none" strike="noStrike">
                <a:solidFill>
                  <a:srgbClr val="000000"/>
                </a:solidFill>
                <a:latin typeface="Arial"/>
                <a:ea typeface="Arial"/>
                <a:cs typeface="Arial"/>
                <a:sym typeface="Arial"/>
              </a:rPr>
              <a:t>.</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Notice that we did not have to use the -r flag with mv to recursively work with directories? Mv takes care of that for us.</a:t>
            </a:r>
            <a:endParaRPr b="1"/>
          </a:p>
          <a:p>
            <a:pPr indent="0" lvl="0" marL="0" rtl="0" algn="l">
              <a:spcBef>
                <a:spcPts val="0"/>
              </a:spcBef>
              <a:spcAft>
                <a:spcPts val="0"/>
              </a:spcAft>
              <a:buNone/>
            </a:pPr>
            <a:r>
              <a:t/>
            </a:r>
            <a:endParaRPr b="1"/>
          </a:p>
        </p:txBody>
      </p:sp>
      <p:sp>
        <p:nvSpPr>
          <p:cNvPr id="1507" name="Google Shape;1507;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delete a file, we use the </a:t>
            </a:r>
            <a:r>
              <a:rPr b="1" i="0" lang="en-US" u="none" strike="noStrike">
                <a:solidFill>
                  <a:srgbClr val="000000"/>
                </a:solidFill>
                <a:latin typeface="Arial"/>
                <a:ea typeface="Arial"/>
                <a:cs typeface="Arial"/>
                <a:sym typeface="Arial"/>
              </a:rPr>
              <a:t>rm</a:t>
            </a:r>
            <a:r>
              <a:rPr b="0" i="0" lang="en-US" u="none" strike="noStrike">
                <a:solidFill>
                  <a:srgbClr val="000000"/>
                </a:solidFill>
                <a:latin typeface="Arial"/>
                <a:ea typeface="Arial"/>
                <a:cs typeface="Arial"/>
                <a:sym typeface="Arial"/>
              </a:rPr>
              <a:t> command. rm comes from </a:t>
            </a:r>
            <a:r>
              <a:rPr b="1" i="0" lang="en-US" u="sng" strike="noStrike">
                <a:solidFill>
                  <a:srgbClr val="000000"/>
                </a:solidFill>
                <a:latin typeface="Arial"/>
                <a:ea typeface="Arial"/>
                <a:cs typeface="Arial"/>
                <a:sym typeface="Arial"/>
              </a:rPr>
              <a:t>r</a:t>
            </a:r>
            <a:r>
              <a:rPr b="1" i="0" lang="en-US" u="none" strike="noStrike">
                <a:solidFill>
                  <a:srgbClr val="000000"/>
                </a:solidFill>
                <a:latin typeface="Arial"/>
                <a:ea typeface="Arial"/>
                <a:cs typeface="Arial"/>
                <a:sym typeface="Arial"/>
              </a:rPr>
              <a:t>e</a:t>
            </a:r>
            <a:r>
              <a:rPr b="1" i="0" lang="en-US" u="sng" strike="noStrike">
                <a:solidFill>
                  <a:srgbClr val="000000"/>
                </a:solidFill>
                <a:latin typeface="Arial"/>
                <a:ea typeface="Arial"/>
                <a:cs typeface="Arial"/>
                <a:sym typeface="Arial"/>
              </a:rPr>
              <a:t>m</a:t>
            </a:r>
            <a:r>
              <a:rPr b="1" i="0" lang="en-US" u="none" strike="noStrike">
                <a:solidFill>
                  <a:srgbClr val="000000"/>
                </a:solidFill>
                <a:latin typeface="Arial"/>
                <a:ea typeface="Arial"/>
                <a:cs typeface="Arial"/>
                <a:sym typeface="Arial"/>
              </a:rPr>
              <a:t>ove</a:t>
            </a:r>
            <a:r>
              <a:rPr b="0" i="0" lang="en-US" u="none" strike="noStrike">
                <a:solidFill>
                  <a:srgbClr val="000000"/>
                </a:solidFill>
                <a:latin typeface="Arial"/>
                <a:ea typeface="Arial"/>
                <a:cs typeface="Arial"/>
                <a:sym typeface="Arial"/>
              </a:rPr>
              <a:t>.</a:t>
            </a:r>
            <a:r>
              <a:rPr b="0" i="0" lang="en-US" u="none" strike="noStrike">
                <a:solidFill>
                  <a:schemeClr val="dk1"/>
                </a:solidFill>
              </a:rPr>
              <a:t> To delete the file Invoice.pdf, we can use </a:t>
            </a:r>
            <a:r>
              <a:rPr b="1" i="0" lang="en-US" u="none" strike="noStrike">
                <a:solidFill>
                  <a:srgbClr val="000000"/>
                </a:solidFill>
                <a:latin typeface="Arial"/>
                <a:ea typeface="Arial"/>
                <a:cs typeface="Arial"/>
                <a:sym typeface="Arial"/>
              </a:rPr>
              <a:t>rm Invoice.pdf</a:t>
            </a:r>
            <a:endParaRPr b="1"/>
          </a:p>
          <a:p>
            <a:pPr indent="0" lvl="0" marL="0" rtl="0" algn="l">
              <a:spcBef>
                <a:spcPts val="0"/>
              </a:spcBef>
              <a:spcAft>
                <a:spcPts val="0"/>
              </a:spcAft>
              <a:buNone/>
            </a:pPr>
            <a:r>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delete a directory like the Invoices directory, we would use :</a:t>
            </a:r>
            <a:r>
              <a:rPr b="0" i="0" lang="en-US" u="none" strike="noStrike">
                <a:solidFill>
                  <a:schemeClr val="dk1"/>
                </a:solidFill>
              </a:rPr>
              <a:t> </a:t>
            </a:r>
            <a:r>
              <a:rPr b="1" i="0" lang="en-US" u="none" strike="noStrike">
                <a:solidFill>
                  <a:srgbClr val="000000"/>
                </a:solidFill>
                <a:latin typeface="Arial"/>
                <a:ea typeface="Arial"/>
                <a:cs typeface="Arial"/>
                <a:sym typeface="Arial"/>
              </a:rPr>
              <a:t>rm -r Invoices/</a:t>
            </a:r>
            <a:endParaRPr b="1"/>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Once again, the -r option was used to do this recursively, deleting the directory, along with its subdirectories and files. When you </a:t>
            </a:r>
            <a:r>
              <a:rPr b="1" i="0" lang="en-US" u="none" strike="noStrike">
                <a:solidFill>
                  <a:srgbClr val="000000"/>
                </a:solidFill>
                <a:latin typeface="Arial"/>
                <a:ea typeface="Arial"/>
                <a:cs typeface="Arial"/>
                <a:sym typeface="Arial"/>
              </a:rPr>
              <a:t>copy</a:t>
            </a:r>
            <a:r>
              <a:rPr b="0" i="0" lang="en-US" u="none" strike="noStrike">
                <a:solidFill>
                  <a:srgbClr val="000000"/>
                </a:solidFill>
                <a:latin typeface="Arial"/>
                <a:ea typeface="Arial"/>
                <a:cs typeface="Arial"/>
                <a:sym typeface="Arial"/>
              </a:rPr>
              <a:t> or </a:t>
            </a:r>
            <a:r>
              <a:rPr b="1" i="0" lang="en-US" u="none" strike="noStrike">
                <a:solidFill>
                  <a:srgbClr val="000000"/>
                </a:solidFill>
                <a:latin typeface="Arial"/>
                <a:ea typeface="Arial"/>
                <a:cs typeface="Arial"/>
                <a:sym typeface="Arial"/>
              </a:rPr>
              <a:t>delete directories</a:t>
            </a:r>
            <a:r>
              <a:rPr b="0" i="0" lang="en-US" u="none" strike="noStrike">
                <a:solidFill>
                  <a:srgbClr val="000000"/>
                </a:solidFill>
                <a:latin typeface="Arial"/>
                <a:ea typeface="Arial"/>
                <a:cs typeface="Arial"/>
                <a:sym typeface="Arial"/>
              </a:rPr>
              <a:t>, remember to </a:t>
            </a:r>
            <a:r>
              <a:rPr b="1" i="0" lang="en-US" u="none" strike="noStrike">
                <a:solidFill>
                  <a:srgbClr val="000000"/>
                </a:solidFill>
                <a:latin typeface="Arial"/>
                <a:ea typeface="Arial"/>
                <a:cs typeface="Arial"/>
                <a:sym typeface="Arial"/>
              </a:rPr>
              <a:t>always</a:t>
            </a:r>
            <a:r>
              <a:rPr b="0" i="0" lang="en-US" u="none" strike="noStrike">
                <a:solidFill>
                  <a:srgbClr val="000000"/>
                </a:solidFill>
                <a:latin typeface="Arial"/>
                <a:ea typeface="Arial"/>
                <a:cs typeface="Arial"/>
                <a:sym typeface="Arial"/>
              </a:rPr>
              <a:t> add the </a:t>
            </a:r>
            <a:r>
              <a:rPr b="1" i="0" lang="en-US" u="none" strike="noStrike">
                <a:solidFill>
                  <a:srgbClr val="000000"/>
                </a:solidFill>
                <a:latin typeface="Arial"/>
                <a:ea typeface="Arial"/>
                <a:cs typeface="Arial"/>
                <a:sym typeface="Arial"/>
              </a:rPr>
              <a:t>-r</a:t>
            </a:r>
            <a:r>
              <a:rPr b="0" i="0" lang="en-US" u="none" strike="noStrike">
                <a:solidFill>
                  <a:srgbClr val="000000"/>
                </a:solidFill>
                <a:latin typeface="Arial"/>
                <a:ea typeface="Arial"/>
                <a:cs typeface="Arial"/>
                <a:sym typeface="Arial"/>
              </a:rPr>
              <a:t> option.</a:t>
            </a:r>
            <a:endParaRPr b="0"/>
          </a:p>
        </p:txBody>
      </p:sp>
      <p:sp>
        <p:nvSpPr>
          <p:cNvPr id="1533" name="Google Shape;1533;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1" name="Google Shape;155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2" name="Google Shape;155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2" name="Google Shape;156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lecture, we’ll look at how Linux manages hard links.</a:t>
            </a:r>
            <a:endParaRPr/>
          </a:p>
        </p:txBody>
      </p:sp>
      <p:sp>
        <p:nvSpPr>
          <p:cNvPr id="1563" name="Google Shape;1563;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3" name="Google Shape;157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understand hard links and soft links we first must learn some very basic things about filesystems.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Let's imagine a Linux computer is shared by two users: aaron and jane. Aaron logs in with his own username and password, Jane logs in with her own username and password. This lets them use the same computer, but have different desktops, different program settings, and so on. Now Aaron takes a picture of the family dog and saves it into /home/aaron/Pictures/family_dog.jpg.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Let's simulate a file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echo "Picture of Milo the dog" &gt; Pictures/family_dog.jpg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With this, we created a file at Pictures/family_dog.jpg and stored the text "Picture of Milo the dog" inside.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There's a command on Linux that lets us see some interesting things about files and directories.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stat Pictures/family_dog.jpg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We'll notice an Inode number. What is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Filesystems like xfs, ext4, and others, keep track of data with the help of inodes. Our picture might have blocks of data scattered all over the disk, but the inode remembers where all the pieces are stored. It also keeps track of metadata: things like permissions, when this data was last modified, last accessed, and so on. But it would be inconvenient to tell your computer, "Hey, show me inode 52946177". So, we work with files instead, the one called family_dog.jpg in this case. The file points to the inode, and the inode points to all the blocks of data that we require.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we finally get to what interests us here.</a:t>
            </a:r>
            <a:endParaRPr b="0"/>
          </a:p>
        </p:txBody>
      </p:sp>
      <p:sp>
        <p:nvSpPr>
          <p:cNvPr id="1574" name="Google Shape;1574;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f190532a7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3" name="Google Shape;673;g2f190532a72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
        <p:nvSpPr>
          <p:cNvPr id="674" name="Google Shape;674;g2f190532a72_0_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notice this in the output of our stat command.</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There's already one link to our Inode? Yes, there is. When we create a file, something like this happens: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tell Linux, "Hey save this data under this filename: family_dog.jpg"</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Linux says: "Ok, we'll group all this file's data under inode 52946177. Data blocks and inode created. We'll </a:t>
            </a:r>
            <a:r>
              <a:rPr b="1" i="0" lang="en-US" u="none" strike="noStrike">
                <a:solidFill>
                  <a:srgbClr val="000000"/>
                </a:solidFill>
                <a:latin typeface="Arial"/>
                <a:ea typeface="Arial"/>
                <a:cs typeface="Arial"/>
                <a:sym typeface="Arial"/>
              </a:rPr>
              <a:t>hardlink</a:t>
            </a:r>
            <a:r>
              <a:rPr b="0" i="0" lang="en-US" u="none" strike="noStrike">
                <a:solidFill>
                  <a:srgbClr val="000000"/>
                </a:solidFill>
                <a:latin typeface="Arial"/>
                <a:ea typeface="Arial"/>
                <a:cs typeface="Arial"/>
                <a:sym typeface="Arial"/>
              </a:rPr>
              <a:t> file "family_dog.jpg" to Inode 52946177.</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 when we want to read the file: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"Hey Linux, give me data for family_dog.jpg file"</a:t>
            </a:r>
            <a:endParaRPr b="0"/>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And linux goes: "Ok, let me see what inode this links to. Here's all data you requested for inode 52946177"</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family_dog.jpg -&gt; Inode 52946177</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en-US"/>
              <a:t>So the number shown as Links in the output of the stat command is the number of hard links to this inode from files or filenames.</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Easy to understand. But why would we need more than one hard link for this data?</a:t>
            </a:r>
            <a:endParaRPr b="0"/>
          </a:p>
        </p:txBody>
      </p:sp>
      <p:sp>
        <p:nvSpPr>
          <p:cNvPr id="1761" name="Google Shape;1761;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1" name="Google Shape;195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Well, Jane has her own folder of pictures, at /home/jane/Pictures. How could Aaron share this picture with Jane? The easy answer, just copy /home/aaron/Pictures/family_dog.jpg to /home/jane/Pictures/family_dog.jpg. No problem, right? But now imagine we must do this for 5000 pictures. We would have to store 20GB of data twice. Why use 40GB of data when we could use just 20GB? So how can we do that?</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Instead of copying /home/aaron/Pictures/family_dog.jpg to /home/jane/Pictures/family_dog.jpg, we could </a:t>
            </a:r>
            <a:r>
              <a:rPr b="1" i="0" lang="en-US" u="none" strike="noStrike">
                <a:solidFill>
                  <a:srgbClr val="000000"/>
                </a:solidFill>
                <a:latin typeface="Arial"/>
                <a:ea typeface="Arial"/>
                <a:cs typeface="Arial"/>
                <a:sym typeface="Arial"/>
              </a:rPr>
              <a:t>hardlink</a:t>
            </a:r>
            <a:r>
              <a:rPr b="0" i="0" lang="en-US" u="none" strike="noStrike">
                <a:solidFill>
                  <a:srgbClr val="000000"/>
                </a:solidFill>
                <a:latin typeface="Arial"/>
                <a:ea typeface="Arial"/>
                <a:cs typeface="Arial"/>
                <a:sym typeface="Arial"/>
              </a:rPr>
              <a:t> it to /home/jane/Pictures/family_dog.jpg.</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syntax of the command is:</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ln path_to_target_file path_to_link_file</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a:t>
            </a:r>
            <a:r>
              <a:rPr b="1" i="0" lang="en-US" u="none" strike="noStrike">
                <a:solidFill>
                  <a:srgbClr val="000000"/>
                </a:solidFill>
                <a:latin typeface="Arial"/>
                <a:ea typeface="Arial"/>
                <a:cs typeface="Arial"/>
                <a:sym typeface="Arial"/>
              </a:rPr>
              <a:t>target_file</a:t>
            </a:r>
            <a:r>
              <a:rPr b="0" i="0" lang="en-US" u="none" strike="noStrike">
                <a:solidFill>
                  <a:srgbClr val="000000"/>
                </a:solidFill>
                <a:latin typeface="Arial"/>
                <a:ea typeface="Arial"/>
                <a:cs typeface="Arial"/>
                <a:sym typeface="Arial"/>
              </a:rPr>
              <a:t> is the file you want to link </a:t>
            </a:r>
            <a:r>
              <a:rPr b="1" i="0" lang="en-US" u="none" strike="noStrike">
                <a:solidFill>
                  <a:srgbClr val="000000"/>
                </a:solidFill>
                <a:latin typeface="Arial"/>
                <a:ea typeface="Arial"/>
                <a:cs typeface="Arial"/>
                <a:sym typeface="Arial"/>
              </a:rPr>
              <a:t>with</a:t>
            </a:r>
            <a:r>
              <a:rPr b="0" i="0" lang="en-US" u="none" strike="noStrike">
                <a:solidFill>
                  <a:srgbClr val="000000"/>
                </a:solidFill>
                <a:latin typeface="Arial"/>
                <a:ea typeface="Arial"/>
                <a:cs typeface="Arial"/>
                <a:sym typeface="Arial"/>
              </a:rPr>
              <a:t>. The </a:t>
            </a:r>
            <a:r>
              <a:rPr b="1" i="0" lang="en-US" u="none" strike="noStrike">
                <a:solidFill>
                  <a:srgbClr val="000000"/>
                </a:solidFill>
                <a:latin typeface="Arial"/>
                <a:ea typeface="Arial"/>
                <a:cs typeface="Arial"/>
                <a:sym typeface="Arial"/>
              </a:rPr>
              <a:t>link_file</a:t>
            </a:r>
            <a:r>
              <a:rPr b="0" i="0" lang="en-US" u="none" strike="noStrike">
                <a:solidFill>
                  <a:srgbClr val="000000"/>
                </a:solidFill>
                <a:latin typeface="Arial"/>
                <a:ea typeface="Arial"/>
                <a:cs typeface="Arial"/>
                <a:sym typeface="Arial"/>
              </a:rPr>
              <a:t> is simply the name of this new hard link we create. Technically, the hard link created at the destination is a file like any other. The only special thing about it is that instead of pointing to a new inode, it points to the same inode as the </a:t>
            </a:r>
            <a:r>
              <a:rPr b="1" i="0" lang="en-US" u="none" strike="noStrike">
                <a:solidFill>
                  <a:srgbClr val="000000"/>
                </a:solidFill>
                <a:latin typeface="Arial"/>
                <a:ea typeface="Arial"/>
                <a:cs typeface="Arial"/>
                <a:sym typeface="Arial"/>
              </a:rPr>
              <a:t>target_file</a:t>
            </a:r>
            <a:r>
              <a:rPr b="0" i="0" lang="en-US" u="none" strike="noStrike">
                <a:solidFill>
                  <a:srgbClr val="000000"/>
                </a:solidFill>
                <a:latin typeface="Arial"/>
                <a:ea typeface="Arial"/>
                <a:cs typeface="Arial"/>
                <a:sym typeface="Arial"/>
              </a:rPr>
              <a:t>.</a:t>
            </a:r>
            <a:endParaRPr b="0">
              <a:latin typeface="Arial"/>
              <a:ea typeface="Arial"/>
              <a:cs typeface="Arial"/>
              <a:sym typeface="Arial"/>
            </a:endParaRPr>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In our imaginary scenario, we would use a command like:</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ln /home/aaron/Pictures/family_dog.jpg /home/jane/Pictures/family_dog.jpg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our picture is only stored once, but the same data can be accessed at different locations, through different filenames.</a:t>
            </a:r>
            <a:endParaRPr b="0">
              <a:latin typeface="Arial"/>
              <a:ea typeface="Arial"/>
              <a:cs typeface="Arial"/>
              <a:sym typeface="Arial"/>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If we run the stat command now we see the Links are now 2. This is because this Inode now has 2 hard links pointing to it.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Another beautiful thing about hard links is this: Aaron and Jane share the same 5000 pictures through hardlinks. But maybe Aaron decides to delete his hardlink of /home/aaron/Pictures/family_dog.jpg. What will happen with Jane's picture? Nothing, she'll still have access to that data. Why? Because the inode still has 1 hard link to it (it had 2, now it has 1). But if Jane also decides to delete her hard link /home/jane/Pictures/family_dog.jpg, the inode will have 0 links to it. When there are 0 links, the data itself will </a:t>
            </a:r>
            <a:r>
              <a:rPr lang="en-US">
                <a:solidFill>
                  <a:srgbClr val="000000"/>
                </a:solidFill>
                <a:latin typeface="Arial"/>
                <a:ea typeface="Arial"/>
                <a:cs typeface="Arial"/>
                <a:sym typeface="Arial"/>
              </a:rPr>
              <a:t>disappear from the filesystem</a:t>
            </a:r>
            <a:r>
              <a:rPr b="0" i="0" lang="en-US" u="none" strike="noStrike">
                <a:solidFill>
                  <a:srgbClr val="000000"/>
                </a:solidFill>
                <a:latin typeface="Arial"/>
                <a:ea typeface="Arial"/>
                <a:cs typeface="Arial"/>
                <a:sym typeface="Arial"/>
              </a:rPr>
              <a:t>.</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beauty of this approach is that people that share hard links can freely delete what they want, without having a negative impact on other users that still need that </a:t>
            </a:r>
            <a:r>
              <a:rPr lang="en-US">
                <a:solidFill>
                  <a:srgbClr val="000000"/>
                </a:solidFill>
                <a:latin typeface="Arial"/>
                <a:ea typeface="Arial"/>
                <a:cs typeface="Arial"/>
                <a:sym typeface="Arial"/>
              </a:rPr>
              <a:t>information</a:t>
            </a:r>
            <a:r>
              <a:rPr b="0" i="0" lang="en-US" u="none" strike="noStrike">
                <a:solidFill>
                  <a:srgbClr val="000000"/>
                </a:solidFill>
                <a:latin typeface="Arial"/>
                <a:ea typeface="Arial"/>
                <a:cs typeface="Arial"/>
                <a:sym typeface="Arial"/>
              </a:rPr>
              <a:t>. But once everyone deletes their hard links to that data, the data itself will be </a:t>
            </a:r>
            <a:r>
              <a:rPr lang="en-US">
                <a:solidFill>
                  <a:srgbClr val="000000"/>
                </a:solidFill>
                <a:latin typeface="Arial"/>
                <a:ea typeface="Arial"/>
                <a:cs typeface="Arial"/>
                <a:sym typeface="Arial"/>
              </a:rPr>
              <a:t>deleted</a:t>
            </a:r>
            <a:r>
              <a:rPr b="0" i="0" lang="en-US" u="none" strike="noStrike">
                <a:solidFill>
                  <a:srgbClr val="000000"/>
                </a:solidFill>
                <a:latin typeface="Arial"/>
                <a:ea typeface="Arial"/>
                <a:cs typeface="Arial"/>
                <a:sym typeface="Arial"/>
              </a:rPr>
              <a:t>. </a:t>
            </a:r>
            <a:r>
              <a:rPr lang="en-US">
                <a:solidFill>
                  <a:srgbClr val="000000"/>
                </a:solidFill>
                <a:latin typeface="Arial"/>
                <a:ea typeface="Arial"/>
                <a:cs typeface="Arial"/>
                <a:sym typeface="Arial"/>
              </a:rPr>
              <a:t>Technically, the data blocks are not actually erased. They are just marked as unused, so the system can overwrite them with new data. But from the user's perspective the data is gone. </a:t>
            </a:r>
            <a:r>
              <a:rPr b="0" i="0" lang="en-US" u="none" strike="noStrike">
                <a:solidFill>
                  <a:srgbClr val="000000"/>
                </a:solidFill>
                <a:latin typeface="Arial"/>
                <a:ea typeface="Arial"/>
                <a:cs typeface="Arial"/>
                <a:sym typeface="Arial"/>
              </a:rPr>
              <a:t>So, </a:t>
            </a:r>
            <a:r>
              <a:rPr lang="en-US">
                <a:solidFill>
                  <a:srgbClr val="000000"/>
                </a:solidFill>
                <a:latin typeface="Arial"/>
                <a:ea typeface="Arial"/>
                <a:cs typeface="Arial"/>
                <a:sym typeface="Arial"/>
              </a:rPr>
              <a:t>it</a:t>
            </a:r>
            <a:r>
              <a:rPr b="0" i="0" lang="en-US" u="none" strike="noStrike">
                <a:solidFill>
                  <a:srgbClr val="000000"/>
                </a:solidFill>
                <a:latin typeface="Arial"/>
                <a:ea typeface="Arial"/>
                <a:cs typeface="Arial"/>
                <a:sym typeface="Arial"/>
              </a:rPr>
              <a:t> is "intelligently removed" only when EVERYONE involved decides they don't need it anymore.</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0"/>
          </a:p>
        </p:txBody>
      </p:sp>
      <p:sp>
        <p:nvSpPr>
          <p:cNvPr id="1952" name="Google Shape;195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6" name="Google Shape;2156;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Limitations of hard links:</a:t>
            </a:r>
            <a:endParaRPr b="0"/>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You can only hardlink to files, not directories.</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You can only hardlink to files on the same filesystem. If you had an external drive mounted at /mnt/Backups, you would not be able to hardlink a file from your SSD, at /home/aaron/file to some other file on /mnt/Backups since that's a different filesystem.</a:t>
            </a:r>
            <a:endParaRPr/>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Things to take into consideration when you hardlink:</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First, make sure that you have the proper permissions to </a:t>
            </a:r>
            <a:r>
              <a:rPr b="1" i="0" lang="en-US" sz="1200" u="none" strike="noStrike">
                <a:solidFill>
                  <a:srgbClr val="000000"/>
                </a:solidFill>
                <a:latin typeface="Arial"/>
                <a:ea typeface="Arial"/>
                <a:cs typeface="Arial"/>
                <a:sym typeface="Arial"/>
              </a:rPr>
              <a:t>create</a:t>
            </a:r>
            <a:r>
              <a:rPr b="0" i="0" lang="en-US" sz="1200" u="none" strike="noStrike">
                <a:solidFill>
                  <a:srgbClr val="000000"/>
                </a:solidFill>
                <a:latin typeface="Arial"/>
                <a:ea typeface="Arial"/>
                <a:cs typeface="Arial"/>
                <a:sym typeface="Arial"/>
              </a:rPr>
              <a:t> the link file at the destination. In our case, we need write permissions at: /home/jane/Pictures/.</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Second, when you hardlink a file, make sure that all users involved have the required permissions to </a:t>
            </a:r>
            <a:r>
              <a:rPr b="1" i="0" lang="en-US" sz="1200" u="none" strike="noStrike">
                <a:solidFill>
                  <a:srgbClr val="000000"/>
                </a:solidFill>
                <a:latin typeface="Arial"/>
                <a:ea typeface="Arial"/>
                <a:cs typeface="Arial"/>
                <a:sym typeface="Arial"/>
              </a:rPr>
              <a:t>access</a:t>
            </a:r>
            <a:r>
              <a:rPr b="0" i="0" lang="en-US" sz="1200" u="none" strike="noStrike">
                <a:solidFill>
                  <a:srgbClr val="000000"/>
                </a:solidFill>
                <a:latin typeface="Arial"/>
                <a:ea typeface="Arial"/>
                <a:cs typeface="Arial"/>
                <a:sym typeface="Arial"/>
              </a:rPr>
              <a:t> that file. For Aaron and Jane, this might mean that we might have to add both their usernames to the same group, for example, "family". Then we'd use a command to let the group called "family" read and write to this file. You only need to change permissions on one of the hardlinks. That's because you are actually changing permissions stored by the Inode. So, once you change permissions at /home/aaron/Pictures/family_dog.jpg, /home/jane/Pictures/family_dog.jpg and all other hard links will show the same new sets of permissions.</a:t>
            </a:r>
            <a:endParaRPr/>
          </a:p>
          <a:p>
            <a:pPr indent="0" lvl="0" marL="0" rtl="0" algn="l">
              <a:spcBef>
                <a:spcPts val="0"/>
              </a:spcBef>
              <a:spcAft>
                <a:spcPts val="0"/>
              </a:spcAft>
              <a:buNone/>
            </a:pPr>
            <a:r>
              <a:t/>
            </a:r>
            <a:endParaRPr/>
          </a:p>
        </p:txBody>
      </p:sp>
      <p:sp>
        <p:nvSpPr>
          <p:cNvPr id="2157" name="Google Shape;2157;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6" name="Google Shape;218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7" name="Google Shape;218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7" name="Google Shape;2197;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look now at how Linux manages soft links.</a:t>
            </a:r>
            <a:endParaRPr/>
          </a:p>
        </p:txBody>
      </p:sp>
      <p:sp>
        <p:nvSpPr>
          <p:cNvPr id="2198" name="Google Shape;2198;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8" name="Google Shape;2208;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Know how when you install a program on Windows, you might get a shortcut on your desktop? You double click on that shortcut and that application gets launched. The application is obviously not installed on your desktop. It may have its files stored in C:\Program Files\MyCoolApp directory. And when you double click the shortcut, this only </a:t>
            </a:r>
            <a:r>
              <a:rPr b="1" i="0" lang="en-US" u="none" strike="noStrike">
                <a:solidFill>
                  <a:srgbClr val="000000"/>
                </a:solidFill>
                <a:latin typeface="Arial"/>
                <a:ea typeface="Arial"/>
                <a:cs typeface="Arial"/>
                <a:sym typeface="Arial"/>
              </a:rPr>
              <a:t>points to</a:t>
            </a:r>
            <a:r>
              <a:rPr b="0" i="0" lang="en-US" u="none" strike="noStrike">
                <a:solidFill>
                  <a:srgbClr val="000000"/>
                </a:solidFill>
                <a:latin typeface="Arial"/>
                <a:ea typeface="Arial"/>
                <a:cs typeface="Arial"/>
                <a:sym typeface="Arial"/>
              </a:rPr>
              <a:t> an executable file at C:\Program Files\MyCoolApp\application.exe. So, the double click on that shortcut basically redirects you to the file C:\Program Files\MyCoolApp\application.exe, which gets executed.</a:t>
            </a:r>
            <a:endParaRPr b="0"/>
          </a:p>
          <a:p>
            <a:pPr indent="0" lvl="0" marL="0" rtl="0" algn="l">
              <a:spcBef>
                <a:spcPts val="0"/>
              </a:spcBef>
              <a:spcAft>
                <a:spcPts val="0"/>
              </a:spcAft>
              <a:buNone/>
            </a:pPr>
            <a:br>
              <a:rPr b="0" lang="en-US" sz="2800"/>
            </a:br>
            <a:endParaRPr b="0" i="0" sz="1800" u="none" strike="noStrike">
              <a:solidFill>
                <a:srgbClr val="000000"/>
              </a:solidFill>
              <a:latin typeface="Arial"/>
              <a:ea typeface="Arial"/>
              <a:cs typeface="Arial"/>
              <a:sym typeface="Arial"/>
            </a:endParaRPr>
          </a:p>
        </p:txBody>
      </p:sp>
      <p:sp>
        <p:nvSpPr>
          <p:cNvPr id="2209" name="Google Shape;2209;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9" name="Google Shape;2219;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Soft links in Linux are very similar. A hard link </a:t>
            </a:r>
            <a:r>
              <a:rPr b="1" i="0" lang="en-US" u="none" strike="noStrike">
                <a:solidFill>
                  <a:srgbClr val="000000"/>
                </a:solidFill>
                <a:latin typeface="Arial"/>
                <a:ea typeface="Arial"/>
                <a:cs typeface="Arial"/>
                <a:sym typeface="Arial"/>
              </a:rPr>
              <a:t>pointed to an inode</a:t>
            </a:r>
            <a:r>
              <a:rPr b="0" i="0" lang="en-US" u="none" strike="noStrike">
                <a:solidFill>
                  <a:srgbClr val="000000"/>
                </a:solidFill>
                <a:latin typeface="Arial"/>
                <a:ea typeface="Arial"/>
                <a:cs typeface="Arial"/>
                <a:sym typeface="Arial"/>
              </a:rPr>
              <a:t>. But a soft link is nothing more than a file that </a:t>
            </a:r>
            <a:r>
              <a:rPr b="1" i="0" lang="en-US" u="none" strike="noStrike">
                <a:solidFill>
                  <a:srgbClr val="000000"/>
                </a:solidFill>
                <a:latin typeface="Arial"/>
                <a:ea typeface="Arial"/>
                <a:cs typeface="Arial"/>
                <a:sym typeface="Arial"/>
              </a:rPr>
              <a:t>points to a path </a:t>
            </a:r>
            <a:r>
              <a:rPr b="0" i="0" lang="en-US" u="none" strike="noStrike">
                <a:solidFill>
                  <a:srgbClr val="000000"/>
                </a:solidFill>
                <a:latin typeface="Arial"/>
                <a:ea typeface="Arial"/>
                <a:cs typeface="Arial"/>
                <a:sym typeface="Arial"/>
              </a:rPr>
              <a:t>instead. It's almost like a text file, with a path to a file or directory inside.</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 syntax of the command to create a soft link (also called symbolic link) is the same as before, but we add the -s or --symbolic option: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ln -s path_to_target path_to_link_file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path_to_target = our soft link will </a:t>
            </a:r>
            <a:r>
              <a:rPr b="1" i="0" lang="en-US" u="none" strike="noStrike">
                <a:solidFill>
                  <a:srgbClr val="000000"/>
                </a:solidFill>
                <a:latin typeface="Arial"/>
                <a:ea typeface="Arial"/>
                <a:cs typeface="Arial"/>
                <a:sym typeface="Arial"/>
              </a:rPr>
              <a:t>point to this </a:t>
            </a:r>
            <a:r>
              <a:rPr b="1" i="0" lang="en-US" u="sng">
                <a:solidFill>
                  <a:srgbClr val="000000"/>
                </a:solidFill>
                <a:latin typeface="Arial"/>
                <a:ea typeface="Arial"/>
                <a:cs typeface="Arial"/>
                <a:sym typeface="Arial"/>
              </a:rPr>
              <a:t>path</a:t>
            </a:r>
            <a:r>
              <a:rPr b="0" i="0" lang="en-US" u="none" strike="noStrike">
                <a:solidFill>
                  <a:srgbClr val="000000"/>
                </a:solidFill>
                <a:latin typeface="Arial"/>
                <a:ea typeface="Arial"/>
                <a:cs typeface="Arial"/>
                <a:sym typeface="Arial"/>
              </a:rPr>
              <a:t> (location of a file or 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path_to_link_file = our soft link file will be created here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to create a symbolic link that points to the Pictures/family_dog.jpg file, we can run the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ln -s Pictures/family_dog.jpg family_dog_shortcut.jpg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 if we list files and directories in long listing format with the ls –l command, we'll see an output like this:</a:t>
            </a:r>
            <a:endParaRPr b="0"/>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 </a:t>
            </a:r>
            <a:r>
              <a:rPr b="1" i="0" lang="en-US" u="none" strike="noStrike">
                <a:solidFill>
                  <a:srgbClr val="000000"/>
                </a:solidFill>
                <a:latin typeface="Arial"/>
                <a:ea typeface="Arial"/>
                <a:cs typeface="Arial"/>
                <a:sym typeface="Arial"/>
              </a:rPr>
              <a:t>l</a:t>
            </a:r>
            <a:r>
              <a:rPr b="0" i="0" lang="en-US" u="none" strike="noStrike">
                <a:solidFill>
                  <a:srgbClr val="000000"/>
                </a:solidFill>
                <a:latin typeface="Arial"/>
                <a:ea typeface="Arial"/>
                <a:cs typeface="Arial"/>
                <a:sym typeface="Arial"/>
              </a:rPr>
              <a:t> at the beginning shows us that this is a soft </a:t>
            </a:r>
            <a:r>
              <a:rPr b="1" i="0" lang="en-US" u="none" strike="noStrike">
                <a:solidFill>
                  <a:srgbClr val="000000"/>
                </a:solidFill>
                <a:latin typeface="Arial"/>
                <a:ea typeface="Arial"/>
                <a:cs typeface="Arial"/>
                <a:sym typeface="Arial"/>
              </a:rPr>
              <a:t>l</a:t>
            </a:r>
            <a:r>
              <a:rPr b="0" i="0" lang="en-US" u="none" strike="noStrike">
                <a:solidFill>
                  <a:srgbClr val="000000"/>
                </a:solidFill>
                <a:latin typeface="Arial"/>
                <a:ea typeface="Arial"/>
                <a:cs typeface="Arial"/>
                <a:sym typeface="Arial"/>
              </a:rPr>
              <a:t>ink. And ls -l even displays the path that the soft link points to.</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this path is long, ls -l might not show the entire path. An alternative command to see the path stored in a soft link is: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readlink path_to_soft_link</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So, in our case, it would be: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readlink </a:t>
            </a:r>
            <a:r>
              <a:rPr lang="en-US">
                <a:solidFill>
                  <a:schemeClr val="lt1"/>
                </a:solidFill>
                <a:latin typeface="Consolas"/>
                <a:ea typeface="Consolas"/>
                <a:cs typeface="Consolas"/>
                <a:sym typeface="Consolas"/>
              </a:rPr>
              <a:t>family_dog_shortcut.jpg </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You may also notice that all permission bits, rwx (read, write, execute) seem to be enabled for this file. That's because the permissions of the soft link do not matter. If you'd try to write to "fstab_shortcut", this would be denied because the permissions of the destination file apply and /etc/fstab does not allow regular users to write here.</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In our first command we used an absolute path - /home/aaron/Pictures/family_dog.jpg. </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we ever change the directory name "aaron" in the future, to something else, this soft link will break. You can see a broken link highlighted in red in the output of the ls –l command.</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tackle this you could create a soft link with a relative path. Say for example you were in the home directory of aaron, you could create a soft link using the relative path of the family_dog file instead of specifying the complete path.</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When someone tries to read relative_picture_shortcut, they get redirected to </a:t>
            </a:r>
            <a:r>
              <a:rPr b="1" i="0" lang="en-US" u="none" strike="noStrike">
                <a:solidFill>
                  <a:srgbClr val="000000"/>
                </a:solidFill>
                <a:latin typeface="Arial"/>
                <a:ea typeface="Arial"/>
                <a:cs typeface="Arial"/>
                <a:sym typeface="Arial"/>
              </a:rPr>
              <a:t>Pictures/family_dog.jpg</a:t>
            </a:r>
            <a:r>
              <a:rPr b="0" i="0" lang="en-US" u="none" strike="noStrike">
                <a:solidFill>
                  <a:srgbClr val="000000"/>
                </a:solidFill>
                <a:latin typeface="Arial"/>
                <a:ea typeface="Arial"/>
                <a:cs typeface="Arial"/>
                <a:sym typeface="Arial"/>
              </a:rPr>
              <a:t>, relative to the directory where the soft link is. </a:t>
            </a:r>
            <a:endParaRPr/>
          </a:p>
        </p:txBody>
      </p:sp>
      <p:sp>
        <p:nvSpPr>
          <p:cNvPr id="2220" name="Google Shape;2220;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1" name="Google Shape;225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b="0" i="0" lang="en-US" sz="1200" u="none" strike="noStrike">
                <a:solidFill>
                  <a:srgbClr val="000000"/>
                </a:solidFill>
                <a:latin typeface="Arial"/>
                <a:ea typeface="Arial"/>
                <a:cs typeface="Arial"/>
                <a:sym typeface="Arial"/>
              </a:rPr>
              <a:t>Since soft links are nothing more than paths pointing to a file, you can also softlink to directories:</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ln -s Pictures/ shortcut_to_directory</a:t>
            </a:r>
            <a:endParaRPr b="0"/>
          </a:p>
          <a:p>
            <a:pPr indent="0" lvl="0" marL="0" rtl="0" algn="l">
              <a:spcBef>
                <a:spcPts val="0"/>
              </a:spcBef>
              <a:spcAft>
                <a:spcPts val="0"/>
              </a:spcAft>
              <a:buNone/>
            </a:pPr>
            <a:br>
              <a:rPr b="0" lang="en-US"/>
            </a:br>
            <a:r>
              <a:rPr b="0" i="0" lang="en-US" sz="1200" u="none" strike="noStrike">
                <a:solidFill>
                  <a:srgbClr val="000000"/>
                </a:solidFill>
                <a:latin typeface="Arial"/>
                <a:ea typeface="Arial"/>
                <a:cs typeface="Arial"/>
                <a:sym typeface="Arial"/>
              </a:rPr>
              <a:t>Or you can softlink to files/directories on a different filesystem.</a:t>
            </a:r>
            <a:endParaRPr b="0"/>
          </a:p>
          <a:p>
            <a:pPr indent="0" lvl="0" marL="0" rtl="0" algn="l">
              <a:spcBef>
                <a:spcPts val="0"/>
              </a:spcBef>
              <a:spcAft>
                <a:spcPts val="0"/>
              </a:spcAft>
              <a:buNone/>
            </a:pPr>
            <a:br>
              <a:rPr lang="en-US"/>
            </a:br>
            <a:endParaRPr b="0"/>
          </a:p>
        </p:txBody>
      </p:sp>
      <p:sp>
        <p:nvSpPr>
          <p:cNvPr id="2252" name="Google Shape;225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28f7963fa17_1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8" name="Google Shape;2278;g28f7963fa17_1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279" name="Google Shape;2279;g28f7963fa17_1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9" name="Google Shape;2289;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0" name="Google Shape;2290;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So, let's dive right in and start with some simple concepts.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We're all used to logging in to apps or websites by providing a username and password. Logging into a Linux system is pretty much the same, so there's not much mystery here. We'll look at four ways to log in:</a:t>
            </a:r>
            <a:br>
              <a:rPr b="0" i="0" lang="en-US" u="none" strike="noStrike">
                <a:solidFill>
                  <a:srgbClr val="000000"/>
                </a:solidFill>
                <a:latin typeface="Arial"/>
                <a:ea typeface="Arial"/>
                <a:cs typeface="Arial"/>
                <a:sym typeface="Arial"/>
              </a:rPr>
            </a:br>
            <a:endParaRPr b="0"/>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Log into a local Linux system (local text-mode console).</a:t>
            </a:r>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Log into a local Linux system (local graphical-mode console).</a:t>
            </a:r>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Log into a remote Linux system (text-mode login)</a:t>
            </a:r>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Log into a remote Linux system (graphical-mode login)</a:t>
            </a:r>
            <a:endParaRPr/>
          </a:p>
        </p:txBody>
      </p:sp>
      <p:sp>
        <p:nvSpPr>
          <p:cNvPr id="684" name="Google Shape;68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0" name="Google Shape;2300;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We’ll now discuss how to list, set, and change standard file permissions in Linux.</a:t>
            </a:r>
            <a:endParaRPr/>
          </a:p>
        </p:txBody>
      </p:sp>
      <p:sp>
        <p:nvSpPr>
          <p:cNvPr id="2301" name="Google Shape;2301;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1" name="Google Shape;231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understand how file and directory permissions work on Linux we must first look at file/directory owners.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type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ls -l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we'll see something like this:</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Any file or directory is owned by a </a:t>
            </a:r>
            <a:r>
              <a:rPr b="1" i="0" lang="en-US" u="none" strike="noStrike">
                <a:solidFill>
                  <a:srgbClr val="000000"/>
                </a:solidFill>
                <a:latin typeface="Arial"/>
                <a:ea typeface="Arial"/>
                <a:cs typeface="Arial"/>
                <a:sym typeface="Arial"/>
              </a:rPr>
              <a:t>user</a:t>
            </a:r>
            <a:r>
              <a:rPr b="0" i="0" lang="en-US" u="none" strike="noStrike">
                <a:solidFill>
                  <a:srgbClr val="000000"/>
                </a:solidFill>
                <a:latin typeface="Arial"/>
                <a:ea typeface="Arial"/>
                <a:cs typeface="Arial"/>
                <a:sym typeface="Arial"/>
              </a:rPr>
              <a:t>. In this case, we see that the file "family_dog.jpg" is owned by the user called </a:t>
            </a:r>
            <a:r>
              <a:rPr b="1" i="0" lang="en-US" u="none" strike="noStrike">
                <a:solidFill>
                  <a:srgbClr val="000000"/>
                </a:solidFill>
                <a:latin typeface="Arial"/>
                <a:ea typeface="Arial"/>
                <a:cs typeface="Arial"/>
                <a:sym typeface="Arial"/>
              </a:rPr>
              <a:t>aaron</a:t>
            </a:r>
            <a:r>
              <a:rPr b="0" i="0" lang="en-US" u="none" strike="noStrike">
                <a:solidFill>
                  <a:srgbClr val="000000"/>
                </a:solidFill>
                <a:latin typeface="Arial"/>
                <a:ea typeface="Arial"/>
                <a:cs typeface="Arial"/>
                <a:sym typeface="Arial"/>
              </a:rPr>
              <a:t>. Only the owner of a file or directory can change permissions, in this case, aaron. The only exception is the </a:t>
            </a:r>
            <a:r>
              <a:rPr b="1" i="0" lang="en-US" u="none" strike="noStrike">
                <a:solidFill>
                  <a:srgbClr val="000000"/>
                </a:solidFill>
                <a:latin typeface="Arial"/>
                <a:ea typeface="Arial"/>
                <a:cs typeface="Arial"/>
                <a:sym typeface="Arial"/>
              </a:rPr>
              <a:t>root</a:t>
            </a:r>
            <a:r>
              <a:rPr b="0" i="0" lang="en-US" u="none" strike="noStrike">
                <a:solidFill>
                  <a:srgbClr val="000000"/>
                </a:solidFill>
                <a:latin typeface="Arial"/>
                <a:ea typeface="Arial"/>
                <a:cs typeface="Arial"/>
                <a:sym typeface="Arial"/>
              </a:rPr>
              <a:t> user (super user/administrator account), which can change permissions of any file or 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In the second field we can see that this file also has a group associated with it, the </a:t>
            </a:r>
            <a:r>
              <a:rPr b="1" i="0" lang="en-US" u="none" strike="noStrike">
                <a:solidFill>
                  <a:srgbClr val="000000"/>
                </a:solidFill>
                <a:latin typeface="Arial"/>
                <a:ea typeface="Arial"/>
                <a:cs typeface="Arial"/>
                <a:sym typeface="Arial"/>
              </a:rPr>
              <a:t>family</a:t>
            </a:r>
            <a:r>
              <a:rPr b="0" i="0" lang="en-US" u="none" strike="noStrike">
                <a:solidFill>
                  <a:srgbClr val="000000"/>
                </a:solidFill>
                <a:latin typeface="Arial"/>
                <a:ea typeface="Arial"/>
                <a:cs typeface="Arial"/>
                <a:sym typeface="Arial"/>
              </a:rPr>
              <a:t> group. We'll see later what the role of the group is.</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change the group of a file/directory, we use the chgrp command (</a:t>
            </a:r>
            <a:r>
              <a:rPr b="0" i="0" lang="en-US" u="sng">
                <a:solidFill>
                  <a:srgbClr val="000000"/>
                </a:solidFill>
                <a:latin typeface="Arial"/>
                <a:ea typeface="Arial"/>
                <a:cs typeface="Arial"/>
                <a:sym typeface="Arial"/>
              </a:rPr>
              <a:t>ch</a:t>
            </a:r>
            <a:r>
              <a:rPr b="0" i="0" lang="en-US" u="none" strike="noStrike">
                <a:solidFill>
                  <a:srgbClr val="000000"/>
                </a:solidFill>
                <a:latin typeface="Arial"/>
                <a:ea typeface="Arial"/>
                <a:cs typeface="Arial"/>
                <a:sym typeface="Arial"/>
              </a:rPr>
              <a:t>ange </a:t>
            </a:r>
            <a:r>
              <a:rPr b="0" i="0" lang="en-US" u="sng">
                <a:solidFill>
                  <a:srgbClr val="000000"/>
                </a:solidFill>
                <a:latin typeface="Arial"/>
                <a:ea typeface="Arial"/>
                <a:cs typeface="Arial"/>
                <a:sym typeface="Arial"/>
              </a:rPr>
              <a:t>gr</a:t>
            </a:r>
            <a:r>
              <a:rPr b="0" i="0" lang="en-US" u="none" strike="noStrike">
                <a:solidFill>
                  <a:srgbClr val="000000"/>
                </a:solidFill>
                <a:latin typeface="Arial"/>
                <a:ea typeface="Arial"/>
                <a:cs typeface="Arial"/>
                <a:sym typeface="Arial"/>
              </a:rPr>
              <a:t>ou</a:t>
            </a:r>
            <a:r>
              <a:rPr b="0" i="0" lang="en-US" u="sng">
                <a:solidFill>
                  <a:srgbClr val="000000"/>
                </a:solidFill>
                <a:latin typeface="Arial"/>
                <a:ea typeface="Arial"/>
                <a:cs typeface="Arial"/>
                <a:sym typeface="Arial"/>
              </a:rPr>
              <a:t>p</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Syntax:</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chgrp group_name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to change this file's group to "wheel" we'd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chgrp wheel 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we do another ls –l, we can see that the group has now changed to </a:t>
            </a:r>
            <a:r>
              <a:rPr b="1" i="0" lang="en-US" u="none" strike="noStrike">
                <a:solidFill>
                  <a:srgbClr val="000000"/>
                </a:solidFill>
                <a:latin typeface="Arial"/>
                <a:ea typeface="Arial"/>
                <a:cs typeface="Arial"/>
                <a:sym typeface="Arial"/>
              </a:rPr>
              <a:t>wheel.</a:t>
            </a:r>
            <a:endParaRPr b="1"/>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We can only change to groups that our user is part of.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see to what groups our current user belongs with: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groups</a:t>
            </a:r>
            <a:endParaRPr/>
          </a:p>
          <a:p>
            <a:pPr indent="0" lvl="0" marL="0" rtl="0" algn="l">
              <a:spcBef>
                <a:spcPts val="0"/>
              </a:spcBef>
              <a:spcAft>
                <a:spcPts val="0"/>
              </a:spcAft>
              <a:buNone/>
            </a:pPr>
            <a:r>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This means we can change the group of our file to: aaron, wheel or family.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Again, the root user is the exception, which can change the group of a file or directory to whatever group exists on the system.</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There's also a command to change the </a:t>
            </a:r>
            <a:r>
              <a:rPr b="1" i="0" lang="en-US" u="none" strike="noStrike">
                <a:solidFill>
                  <a:srgbClr val="000000"/>
                </a:solidFill>
                <a:latin typeface="Arial"/>
                <a:ea typeface="Arial"/>
                <a:cs typeface="Arial"/>
                <a:sym typeface="Arial"/>
              </a:rPr>
              <a:t>user owner</a:t>
            </a:r>
            <a:r>
              <a:rPr b="0" i="0" lang="en-US" u="none" strike="noStrike">
                <a:solidFill>
                  <a:srgbClr val="000000"/>
                </a:solidFill>
                <a:latin typeface="Arial"/>
                <a:ea typeface="Arial"/>
                <a:cs typeface="Arial"/>
                <a:sym typeface="Arial"/>
              </a:rPr>
              <a:t> of a file or directory: chown (</a:t>
            </a:r>
            <a:r>
              <a:rPr b="0" i="0" lang="en-US" u="sng">
                <a:solidFill>
                  <a:srgbClr val="000000"/>
                </a:solidFill>
                <a:latin typeface="Arial"/>
                <a:ea typeface="Arial"/>
                <a:cs typeface="Arial"/>
                <a:sym typeface="Arial"/>
              </a:rPr>
              <a:t>ch</a:t>
            </a:r>
            <a:r>
              <a:rPr b="0" i="0" lang="en-US" u="none" strike="noStrike">
                <a:solidFill>
                  <a:srgbClr val="000000"/>
                </a:solidFill>
                <a:latin typeface="Arial"/>
                <a:ea typeface="Arial"/>
                <a:cs typeface="Arial"/>
                <a:sym typeface="Arial"/>
              </a:rPr>
              <a:t>ange </a:t>
            </a:r>
            <a:r>
              <a:rPr b="0" i="0" lang="en-US" u="sng">
                <a:solidFill>
                  <a:srgbClr val="000000"/>
                </a:solidFill>
                <a:latin typeface="Arial"/>
                <a:ea typeface="Arial"/>
                <a:cs typeface="Arial"/>
                <a:sym typeface="Arial"/>
              </a:rPr>
              <a:t>own</a:t>
            </a:r>
            <a:r>
              <a:rPr b="0" i="0" lang="en-US" u="none" strike="noStrike">
                <a:solidFill>
                  <a:srgbClr val="000000"/>
                </a:solidFill>
                <a:latin typeface="Arial"/>
                <a:ea typeface="Arial"/>
                <a:cs typeface="Arial"/>
                <a:sym typeface="Arial"/>
              </a:rPr>
              <a:t>er).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syntax 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chown user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to change ownership of this file to jane, we'd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chown jane family_dog.jpg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But only the root user can change the user owner, so we'd have to use the sudo command to temporarily get root privileges: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chown jane 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With another ls –l, we can see the user has now changed to jane.</a:t>
            </a:r>
            <a:endParaRPr b="0"/>
          </a:p>
          <a:p>
            <a:pPr indent="0" lvl="0" marL="0" rtl="0" algn="l">
              <a:spcBef>
                <a:spcPts val="0"/>
              </a:spcBef>
              <a:spcAft>
                <a:spcPts val="0"/>
              </a:spcAft>
              <a:buNone/>
            </a:pPr>
            <a:br>
              <a:rPr lang="en-US"/>
            </a:br>
            <a:br>
              <a:rPr lang="en-US"/>
            </a:br>
            <a:r>
              <a:rPr b="0" i="0" lang="en-US" u="none" strike="noStrike">
                <a:solidFill>
                  <a:srgbClr val="000000"/>
                </a:solidFill>
                <a:latin typeface="Arial"/>
                <a:ea typeface="Arial"/>
                <a:cs typeface="Arial"/>
                <a:sym typeface="Arial"/>
              </a:rPr>
              <a:t>We can change both user owner and group with a different syntax of chown: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chown user:group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since only root can change user ownership, let's set user to aaron and group to family to revert all our changes: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chown aaron:family 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One last ls –l will show us that the owner is aaron again, and the group is family.</a:t>
            </a:r>
            <a:endParaRPr b="0"/>
          </a:p>
          <a:p>
            <a:pPr indent="0" lvl="0" marL="0" rtl="0" algn="l">
              <a:spcBef>
                <a:spcPts val="0"/>
              </a:spcBef>
              <a:spcAft>
                <a:spcPts val="0"/>
              </a:spcAft>
              <a:buNone/>
            </a:pPr>
            <a:br>
              <a:rPr lang="en-US"/>
            </a:br>
            <a:endParaRPr b="0"/>
          </a:p>
        </p:txBody>
      </p:sp>
      <p:sp>
        <p:nvSpPr>
          <p:cNvPr id="2312" name="Google Shape;2312;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8f7963fa1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9" name="Google Shape;2329;g28f7963fa17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understand how file and directory permissions work on Linux we must first look at file/directory owners.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type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ls -l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we'll see something like this:</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Any file or directory is owned by a </a:t>
            </a:r>
            <a:r>
              <a:rPr b="1" i="0" lang="en-US" u="none" strike="noStrike">
                <a:solidFill>
                  <a:srgbClr val="000000"/>
                </a:solidFill>
                <a:latin typeface="Arial"/>
                <a:ea typeface="Arial"/>
                <a:cs typeface="Arial"/>
                <a:sym typeface="Arial"/>
              </a:rPr>
              <a:t>user</a:t>
            </a:r>
            <a:r>
              <a:rPr b="0" i="0" lang="en-US" u="none" strike="noStrike">
                <a:solidFill>
                  <a:srgbClr val="000000"/>
                </a:solidFill>
                <a:latin typeface="Arial"/>
                <a:ea typeface="Arial"/>
                <a:cs typeface="Arial"/>
                <a:sym typeface="Arial"/>
              </a:rPr>
              <a:t>. In this case, we see that the file "family_dog.jpg" is owned by the user called </a:t>
            </a:r>
            <a:r>
              <a:rPr b="1" i="0" lang="en-US" u="none" strike="noStrike">
                <a:solidFill>
                  <a:srgbClr val="000000"/>
                </a:solidFill>
                <a:latin typeface="Arial"/>
                <a:ea typeface="Arial"/>
                <a:cs typeface="Arial"/>
                <a:sym typeface="Arial"/>
              </a:rPr>
              <a:t>aaron</a:t>
            </a:r>
            <a:r>
              <a:rPr b="0" i="0" lang="en-US" u="none" strike="noStrike">
                <a:solidFill>
                  <a:srgbClr val="000000"/>
                </a:solidFill>
                <a:latin typeface="Arial"/>
                <a:ea typeface="Arial"/>
                <a:cs typeface="Arial"/>
                <a:sym typeface="Arial"/>
              </a:rPr>
              <a:t>. Only the owner of a file or directory can change permissions, in this case, aaron. The only exception is the </a:t>
            </a:r>
            <a:r>
              <a:rPr b="1" i="0" lang="en-US" u="none" strike="noStrike">
                <a:solidFill>
                  <a:srgbClr val="000000"/>
                </a:solidFill>
                <a:latin typeface="Arial"/>
                <a:ea typeface="Arial"/>
                <a:cs typeface="Arial"/>
                <a:sym typeface="Arial"/>
              </a:rPr>
              <a:t>root</a:t>
            </a:r>
            <a:r>
              <a:rPr b="0" i="0" lang="en-US" u="none" strike="noStrike">
                <a:solidFill>
                  <a:srgbClr val="000000"/>
                </a:solidFill>
                <a:latin typeface="Arial"/>
                <a:ea typeface="Arial"/>
                <a:cs typeface="Arial"/>
                <a:sym typeface="Arial"/>
              </a:rPr>
              <a:t> user (super user/administrator account), which can change permissions of any file or 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In the second field we can see that this file also has a group associated with it, the </a:t>
            </a:r>
            <a:r>
              <a:rPr b="1" i="0" lang="en-US" u="none" strike="noStrike">
                <a:solidFill>
                  <a:srgbClr val="000000"/>
                </a:solidFill>
                <a:latin typeface="Arial"/>
                <a:ea typeface="Arial"/>
                <a:cs typeface="Arial"/>
                <a:sym typeface="Arial"/>
              </a:rPr>
              <a:t>family</a:t>
            </a:r>
            <a:r>
              <a:rPr b="0" i="0" lang="en-US" u="none" strike="noStrike">
                <a:solidFill>
                  <a:srgbClr val="000000"/>
                </a:solidFill>
                <a:latin typeface="Arial"/>
                <a:ea typeface="Arial"/>
                <a:cs typeface="Arial"/>
                <a:sym typeface="Arial"/>
              </a:rPr>
              <a:t> group. We'll see later what the role of the group is.</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change the group of a file/directory, we use the chgrp command (</a:t>
            </a:r>
            <a:r>
              <a:rPr b="0" i="0" lang="en-US" u="sng">
                <a:solidFill>
                  <a:srgbClr val="000000"/>
                </a:solidFill>
                <a:latin typeface="Arial"/>
                <a:ea typeface="Arial"/>
                <a:cs typeface="Arial"/>
                <a:sym typeface="Arial"/>
              </a:rPr>
              <a:t>ch</a:t>
            </a:r>
            <a:r>
              <a:rPr b="0" i="0" lang="en-US" u="none" strike="noStrike">
                <a:solidFill>
                  <a:srgbClr val="000000"/>
                </a:solidFill>
                <a:latin typeface="Arial"/>
                <a:ea typeface="Arial"/>
                <a:cs typeface="Arial"/>
                <a:sym typeface="Arial"/>
              </a:rPr>
              <a:t>ange </a:t>
            </a:r>
            <a:r>
              <a:rPr b="0" i="0" lang="en-US" u="sng">
                <a:solidFill>
                  <a:srgbClr val="000000"/>
                </a:solidFill>
                <a:latin typeface="Arial"/>
                <a:ea typeface="Arial"/>
                <a:cs typeface="Arial"/>
                <a:sym typeface="Arial"/>
              </a:rPr>
              <a:t>gr</a:t>
            </a:r>
            <a:r>
              <a:rPr b="0" i="0" lang="en-US" u="none" strike="noStrike">
                <a:solidFill>
                  <a:srgbClr val="000000"/>
                </a:solidFill>
                <a:latin typeface="Arial"/>
                <a:ea typeface="Arial"/>
                <a:cs typeface="Arial"/>
                <a:sym typeface="Arial"/>
              </a:rPr>
              <a:t>ou</a:t>
            </a:r>
            <a:r>
              <a:rPr b="0" i="0" lang="en-US" u="sng">
                <a:solidFill>
                  <a:srgbClr val="000000"/>
                </a:solidFill>
                <a:latin typeface="Arial"/>
                <a:ea typeface="Arial"/>
                <a:cs typeface="Arial"/>
                <a:sym typeface="Arial"/>
              </a:rPr>
              <a:t>p</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Syntax:</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chgrp group_name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to change this file's group to "wheel" we'd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chgrp wheel 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we do another ls –l, we can see</a:t>
            </a:r>
            <a:r>
              <a:rPr b="0" i="0" lang="en-US" sz="1800" u="none" strike="noStrike">
                <a:solidFill>
                  <a:srgbClr val="000000"/>
                </a:solidFill>
                <a:latin typeface="Arial"/>
                <a:ea typeface="Arial"/>
                <a:cs typeface="Arial"/>
                <a:sym typeface="Arial"/>
              </a:rPr>
              <a:t> </a:t>
            </a:r>
            <a:r>
              <a:rPr b="0" i="0" lang="en-US" u="none" strike="noStrike">
                <a:solidFill>
                  <a:srgbClr val="000000"/>
                </a:solidFill>
                <a:latin typeface="Arial"/>
                <a:ea typeface="Arial"/>
                <a:cs typeface="Arial"/>
                <a:sym typeface="Arial"/>
              </a:rPr>
              <a:t>that the group has now changed to </a:t>
            </a:r>
            <a:r>
              <a:rPr b="1" i="0" lang="en-US" u="none" strike="noStrike">
                <a:solidFill>
                  <a:srgbClr val="000000"/>
                </a:solidFill>
                <a:latin typeface="Arial"/>
                <a:ea typeface="Arial"/>
                <a:cs typeface="Arial"/>
                <a:sym typeface="Arial"/>
              </a:rPr>
              <a:t>wheel.</a:t>
            </a:r>
            <a:endParaRPr b="1"/>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We can only change to groups that our user is part of.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see to what groups our current user belongs with: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groups</a:t>
            </a:r>
            <a:endParaRPr/>
          </a:p>
          <a:p>
            <a:pPr indent="0" lvl="0" marL="0" rtl="0" algn="l">
              <a:spcBef>
                <a:spcPts val="0"/>
              </a:spcBef>
              <a:spcAft>
                <a:spcPts val="0"/>
              </a:spcAft>
              <a:buNone/>
            </a:pPr>
            <a:r>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This means we can change the group of our file to: aaron, wheel or family.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Again, the root user is the exception, which can change the group of a file or directory to whatever group exists on the system.</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There's also a command to change the </a:t>
            </a:r>
            <a:r>
              <a:rPr b="1" i="0" lang="en-US" u="none" strike="noStrike">
                <a:solidFill>
                  <a:srgbClr val="000000"/>
                </a:solidFill>
                <a:latin typeface="Arial"/>
                <a:ea typeface="Arial"/>
                <a:cs typeface="Arial"/>
                <a:sym typeface="Arial"/>
              </a:rPr>
              <a:t>user owner</a:t>
            </a:r>
            <a:r>
              <a:rPr b="0" i="0" lang="en-US" u="none" strike="noStrike">
                <a:solidFill>
                  <a:srgbClr val="000000"/>
                </a:solidFill>
                <a:latin typeface="Arial"/>
                <a:ea typeface="Arial"/>
                <a:cs typeface="Arial"/>
                <a:sym typeface="Arial"/>
              </a:rPr>
              <a:t> of a file or directory: chown (</a:t>
            </a:r>
            <a:r>
              <a:rPr b="0" i="0" lang="en-US" u="sng">
                <a:solidFill>
                  <a:srgbClr val="000000"/>
                </a:solidFill>
                <a:latin typeface="Arial"/>
                <a:ea typeface="Arial"/>
                <a:cs typeface="Arial"/>
                <a:sym typeface="Arial"/>
              </a:rPr>
              <a:t>ch</a:t>
            </a:r>
            <a:r>
              <a:rPr b="0" i="0" lang="en-US" u="none" strike="noStrike">
                <a:solidFill>
                  <a:srgbClr val="000000"/>
                </a:solidFill>
                <a:latin typeface="Arial"/>
                <a:ea typeface="Arial"/>
                <a:cs typeface="Arial"/>
                <a:sym typeface="Arial"/>
              </a:rPr>
              <a:t>ange </a:t>
            </a:r>
            <a:r>
              <a:rPr b="0" i="0" lang="en-US" u="sng">
                <a:solidFill>
                  <a:srgbClr val="000000"/>
                </a:solidFill>
                <a:latin typeface="Arial"/>
                <a:ea typeface="Arial"/>
                <a:cs typeface="Arial"/>
                <a:sym typeface="Arial"/>
              </a:rPr>
              <a:t>own</a:t>
            </a:r>
            <a:r>
              <a:rPr b="0" i="0" lang="en-US" u="none" strike="noStrike">
                <a:solidFill>
                  <a:srgbClr val="000000"/>
                </a:solidFill>
                <a:latin typeface="Arial"/>
                <a:ea typeface="Arial"/>
                <a:cs typeface="Arial"/>
                <a:sym typeface="Arial"/>
              </a:rPr>
              <a:t>er).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syntax 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chown user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to change ownership of this file to jane, we'd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chown jane family_dog.jpg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But only the root user can change the user owner, so we'd have to use the sudo command to temporarily get root privileges: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chown jane 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With another ls –l, we can see the user has now changed to jane.</a:t>
            </a:r>
            <a:endParaRPr b="0"/>
          </a:p>
          <a:p>
            <a:pPr indent="0" lvl="0" marL="0" rtl="0" algn="l">
              <a:spcBef>
                <a:spcPts val="0"/>
              </a:spcBef>
              <a:spcAft>
                <a:spcPts val="0"/>
              </a:spcAft>
              <a:buNone/>
            </a:pPr>
            <a:br>
              <a:rPr lang="en-US"/>
            </a:br>
            <a:br>
              <a:rPr lang="en-US"/>
            </a:br>
            <a:r>
              <a:rPr b="0" i="0" lang="en-US" u="none" strike="noStrike">
                <a:solidFill>
                  <a:srgbClr val="000000"/>
                </a:solidFill>
                <a:latin typeface="Arial"/>
                <a:ea typeface="Arial"/>
                <a:cs typeface="Arial"/>
                <a:sym typeface="Arial"/>
              </a:rPr>
              <a:t>We can change both user owner and group with a different syntax of chown: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chown user:group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since only root can change user ownership, let's set user to aaron and group to family to revert all our changes: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chown aaron:family 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One last ls –l will show us that the owner is aaron again, and the group is family.</a:t>
            </a:r>
            <a:endParaRPr b="0"/>
          </a:p>
          <a:p>
            <a:pPr indent="0" lvl="0" marL="0" rtl="0" algn="l">
              <a:spcBef>
                <a:spcPts val="0"/>
              </a:spcBef>
              <a:spcAft>
                <a:spcPts val="0"/>
              </a:spcAft>
              <a:buNone/>
            </a:pPr>
            <a:br>
              <a:rPr lang="en-US"/>
            </a:br>
            <a:endParaRPr b="0"/>
          </a:p>
        </p:txBody>
      </p:sp>
      <p:sp>
        <p:nvSpPr>
          <p:cNvPr id="2330" name="Google Shape;2330;g28f7963fa17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28f7963fa17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7" name="Google Shape;2357;g28f7963fa17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understand how file and directory permissions work on Linux we must first look at file/directory owners.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type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ls -l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we'll see something like this:</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Any file or directory is owned by a </a:t>
            </a:r>
            <a:r>
              <a:rPr b="1" i="0" lang="en-US" u="none" strike="noStrike">
                <a:solidFill>
                  <a:srgbClr val="000000"/>
                </a:solidFill>
                <a:latin typeface="Arial"/>
                <a:ea typeface="Arial"/>
                <a:cs typeface="Arial"/>
                <a:sym typeface="Arial"/>
              </a:rPr>
              <a:t>user</a:t>
            </a:r>
            <a:r>
              <a:rPr b="0" i="0" lang="en-US" u="none" strike="noStrike">
                <a:solidFill>
                  <a:srgbClr val="000000"/>
                </a:solidFill>
                <a:latin typeface="Arial"/>
                <a:ea typeface="Arial"/>
                <a:cs typeface="Arial"/>
                <a:sym typeface="Arial"/>
              </a:rPr>
              <a:t>. In this case, we see that the file "family_dog.jpg" is owned by the user called </a:t>
            </a:r>
            <a:r>
              <a:rPr b="1" i="0" lang="en-US" u="none" strike="noStrike">
                <a:solidFill>
                  <a:srgbClr val="000000"/>
                </a:solidFill>
                <a:latin typeface="Arial"/>
                <a:ea typeface="Arial"/>
                <a:cs typeface="Arial"/>
                <a:sym typeface="Arial"/>
              </a:rPr>
              <a:t>aaron</a:t>
            </a:r>
            <a:r>
              <a:rPr b="0" i="0" lang="en-US" u="none" strike="noStrike">
                <a:solidFill>
                  <a:srgbClr val="000000"/>
                </a:solidFill>
                <a:latin typeface="Arial"/>
                <a:ea typeface="Arial"/>
                <a:cs typeface="Arial"/>
                <a:sym typeface="Arial"/>
              </a:rPr>
              <a:t>. Only the owner of a file or directory can change permissions, in this case, aaron. The only exception is the </a:t>
            </a:r>
            <a:r>
              <a:rPr b="1" i="0" lang="en-US" u="none" strike="noStrike">
                <a:solidFill>
                  <a:srgbClr val="000000"/>
                </a:solidFill>
                <a:latin typeface="Arial"/>
                <a:ea typeface="Arial"/>
                <a:cs typeface="Arial"/>
                <a:sym typeface="Arial"/>
              </a:rPr>
              <a:t>root</a:t>
            </a:r>
            <a:r>
              <a:rPr b="0" i="0" lang="en-US" u="none" strike="noStrike">
                <a:solidFill>
                  <a:srgbClr val="000000"/>
                </a:solidFill>
                <a:latin typeface="Arial"/>
                <a:ea typeface="Arial"/>
                <a:cs typeface="Arial"/>
                <a:sym typeface="Arial"/>
              </a:rPr>
              <a:t> user (super user/administrator account), which can change permissions of any file or 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In the second field we can see that this file also has a group associated with it, the </a:t>
            </a:r>
            <a:r>
              <a:rPr b="1" i="0" lang="en-US" u="none" strike="noStrike">
                <a:solidFill>
                  <a:srgbClr val="000000"/>
                </a:solidFill>
                <a:latin typeface="Arial"/>
                <a:ea typeface="Arial"/>
                <a:cs typeface="Arial"/>
                <a:sym typeface="Arial"/>
              </a:rPr>
              <a:t>family</a:t>
            </a:r>
            <a:r>
              <a:rPr b="0" i="0" lang="en-US" u="none" strike="noStrike">
                <a:solidFill>
                  <a:srgbClr val="000000"/>
                </a:solidFill>
                <a:latin typeface="Arial"/>
                <a:ea typeface="Arial"/>
                <a:cs typeface="Arial"/>
                <a:sym typeface="Arial"/>
              </a:rPr>
              <a:t> group. We'll see later what the role of the group is.</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change the group of a file/directory, we use the chgrp command (</a:t>
            </a:r>
            <a:r>
              <a:rPr b="0" i="0" lang="en-US" u="sng">
                <a:solidFill>
                  <a:srgbClr val="000000"/>
                </a:solidFill>
                <a:latin typeface="Arial"/>
                <a:ea typeface="Arial"/>
                <a:cs typeface="Arial"/>
                <a:sym typeface="Arial"/>
              </a:rPr>
              <a:t>ch</a:t>
            </a:r>
            <a:r>
              <a:rPr b="0" i="0" lang="en-US" u="none" strike="noStrike">
                <a:solidFill>
                  <a:srgbClr val="000000"/>
                </a:solidFill>
                <a:latin typeface="Arial"/>
                <a:ea typeface="Arial"/>
                <a:cs typeface="Arial"/>
                <a:sym typeface="Arial"/>
              </a:rPr>
              <a:t>ange </a:t>
            </a:r>
            <a:r>
              <a:rPr b="0" i="0" lang="en-US" u="sng">
                <a:solidFill>
                  <a:srgbClr val="000000"/>
                </a:solidFill>
                <a:latin typeface="Arial"/>
                <a:ea typeface="Arial"/>
                <a:cs typeface="Arial"/>
                <a:sym typeface="Arial"/>
              </a:rPr>
              <a:t>gr</a:t>
            </a:r>
            <a:r>
              <a:rPr b="0" i="0" lang="en-US" u="none" strike="noStrike">
                <a:solidFill>
                  <a:srgbClr val="000000"/>
                </a:solidFill>
                <a:latin typeface="Arial"/>
                <a:ea typeface="Arial"/>
                <a:cs typeface="Arial"/>
                <a:sym typeface="Arial"/>
              </a:rPr>
              <a:t>ou</a:t>
            </a:r>
            <a:r>
              <a:rPr b="0" i="0" lang="en-US" u="sng">
                <a:solidFill>
                  <a:srgbClr val="000000"/>
                </a:solidFill>
                <a:latin typeface="Arial"/>
                <a:ea typeface="Arial"/>
                <a:cs typeface="Arial"/>
                <a:sym typeface="Arial"/>
              </a:rPr>
              <a:t>p</a:t>
            </a:r>
            <a:r>
              <a:rPr b="0" i="0" lang="en-US" u="none" strike="noStrike">
                <a:solidFill>
                  <a:srgbClr val="000000"/>
                </a:solidFill>
                <a:latin typeface="Arial"/>
                <a:ea typeface="Arial"/>
                <a:cs typeface="Arial"/>
                <a:sym typeface="Arial"/>
              </a:rPr>
              <a: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Syntax:</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chgrp group_name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to change this file's group to "wheel" we'd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chgrp wheel 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we do another ls –l, we can see that the group has now changed to </a:t>
            </a:r>
            <a:r>
              <a:rPr b="1" i="0" lang="en-US" u="none" strike="noStrike">
                <a:solidFill>
                  <a:srgbClr val="000000"/>
                </a:solidFill>
                <a:latin typeface="Arial"/>
                <a:ea typeface="Arial"/>
                <a:cs typeface="Arial"/>
                <a:sym typeface="Arial"/>
              </a:rPr>
              <a:t>wheel.</a:t>
            </a:r>
            <a:endParaRPr b="1"/>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We can only change to groups that our user is part of. </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see to what groups our current user belongs with: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groups</a:t>
            </a:r>
            <a:endParaRPr/>
          </a:p>
          <a:p>
            <a:pPr indent="0" lvl="0" marL="0" rtl="0" algn="l">
              <a:spcBef>
                <a:spcPts val="0"/>
              </a:spcBef>
              <a:spcAft>
                <a:spcPts val="0"/>
              </a:spcAft>
              <a:buNone/>
            </a:pPr>
            <a:r>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This means we can change the group of our file to: aaron, wheel or family.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Again, the root user is the exception, which can change the group of a file or directory to whatever group exists on the system.</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There's also a command to change the </a:t>
            </a:r>
            <a:r>
              <a:rPr b="1" i="0" lang="en-US" u="none" strike="noStrike">
                <a:solidFill>
                  <a:srgbClr val="000000"/>
                </a:solidFill>
                <a:latin typeface="Arial"/>
                <a:ea typeface="Arial"/>
                <a:cs typeface="Arial"/>
                <a:sym typeface="Arial"/>
              </a:rPr>
              <a:t>user owner</a:t>
            </a:r>
            <a:r>
              <a:rPr b="0" i="0" lang="en-US" u="none" strike="noStrike">
                <a:solidFill>
                  <a:srgbClr val="000000"/>
                </a:solidFill>
                <a:latin typeface="Arial"/>
                <a:ea typeface="Arial"/>
                <a:cs typeface="Arial"/>
                <a:sym typeface="Arial"/>
              </a:rPr>
              <a:t> of a file or directory: chown (</a:t>
            </a:r>
            <a:r>
              <a:rPr b="0" i="0" lang="en-US" u="sng">
                <a:solidFill>
                  <a:srgbClr val="000000"/>
                </a:solidFill>
                <a:latin typeface="Arial"/>
                <a:ea typeface="Arial"/>
                <a:cs typeface="Arial"/>
                <a:sym typeface="Arial"/>
              </a:rPr>
              <a:t>ch</a:t>
            </a:r>
            <a:r>
              <a:rPr b="0" i="0" lang="en-US" u="none" strike="noStrike">
                <a:solidFill>
                  <a:srgbClr val="000000"/>
                </a:solidFill>
                <a:latin typeface="Arial"/>
                <a:ea typeface="Arial"/>
                <a:cs typeface="Arial"/>
                <a:sym typeface="Arial"/>
              </a:rPr>
              <a:t>ange </a:t>
            </a:r>
            <a:r>
              <a:rPr b="0" i="0" lang="en-US" u="sng">
                <a:solidFill>
                  <a:srgbClr val="000000"/>
                </a:solidFill>
                <a:latin typeface="Arial"/>
                <a:ea typeface="Arial"/>
                <a:cs typeface="Arial"/>
                <a:sym typeface="Arial"/>
              </a:rPr>
              <a:t>own</a:t>
            </a:r>
            <a:r>
              <a:rPr b="0" i="0" lang="en-US" u="none" strike="noStrike">
                <a:solidFill>
                  <a:srgbClr val="000000"/>
                </a:solidFill>
                <a:latin typeface="Arial"/>
                <a:ea typeface="Arial"/>
                <a:cs typeface="Arial"/>
                <a:sym typeface="Arial"/>
              </a:rPr>
              <a:t>er).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The syntax 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chown user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to change ownership of this file to jane, we'd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chown jane family_dog.jpg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But only the root user can change the user owner, so we'd have to use the sudo command to temporarily get root privileges: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chown jane 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With another ls –l, we can see the user has now changed to jane.</a:t>
            </a:r>
            <a:endParaRPr b="0"/>
          </a:p>
          <a:p>
            <a:pPr indent="0" lvl="0" marL="0" rtl="0" algn="l">
              <a:spcBef>
                <a:spcPts val="0"/>
              </a:spcBef>
              <a:spcAft>
                <a:spcPts val="0"/>
              </a:spcAft>
              <a:buNone/>
            </a:pPr>
            <a:br>
              <a:rPr lang="en-US"/>
            </a:br>
            <a:br>
              <a:rPr lang="en-US"/>
            </a:br>
            <a:r>
              <a:rPr b="0" i="0" lang="en-US" u="none" strike="noStrike">
                <a:solidFill>
                  <a:srgbClr val="000000"/>
                </a:solidFill>
                <a:latin typeface="Arial"/>
                <a:ea typeface="Arial"/>
                <a:cs typeface="Arial"/>
                <a:sym typeface="Arial"/>
              </a:rPr>
              <a:t>We can change both user owner and group with a different syntax of chown: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chown user:group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since only root can change user ownership, let's set user to aaron and group to family to revert all our changes: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chown aaron:family family_dog.jpg</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One last ls –l will show us that the owner is aaron again, and the group is family.</a:t>
            </a:r>
            <a:endParaRPr b="0"/>
          </a:p>
          <a:p>
            <a:pPr indent="0" lvl="0" marL="0" rtl="0" algn="l">
              <a:spcBef>
                <a:spcPts val="0"/>
              </a:spcBef>
              <a:spcAft>
                <a:spcPts val="0"/>
              </a:spcAft>
              <a:buNone/>
            </a:pPr>
            <a:br>
              <a:rPr lang="en-US"/>
            </a:br>
            <a:endParaRPr b="0"/>
          </a:p>
        </p:txBody>
      </p:sp>
      <p:sp>
        <p:nvSpPr>
          <p:cNvPr id="2358" name="Google Shape;2358;g28f7963fa17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7" name="Google Shape;2387;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Our</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ls -l</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command also shows us the permissions of all files and directories in our current directory</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first character on that line shows us what type of entry this is: a file, a special file, a directory and so on. For example, we'd see "d" for a directory, "l" for a soft link, or "-" for a regular file. Here’s a table that shows the different identifiers and what they stand for.</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We will learn about some of these file types later in this course.</a:t>
            </a:r>
            <a:endParaRPr/>
          </a:p>
        </p:txBody>
      </p:sp>
      <p:sp>
        <p:nvSpPr>
          <p:cNvPr id="2388" name="Google Shape;2388;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Google Shape;2398;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The next 9 characters show us permissions:</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First 3: permissions for the </a:t>
            </a:r>
            <a:r>
              <a:rPr b="1" i="0" lang="en-US" u="none" strike="noStrike">
                <a:solidFill>
                  <a:srgbClr val="000000"/>
                </a:solidFill>
                <a:latin typeface="Arial"/>
                <a:ea typeface="Arial"/>
                <a:cs typeface="Arial"/>
                <a:sym typeface="Arial"/>
              </a:rPr>
              <a:t>user</a:t>
            </a:r>
            <a:r>
              <a:rPr b="0" i="0" lang="en-US" u="none" strike="noStrike">
                <a:solidFill>
                  <a:srgbClr val="000000"/>
                </a:solidFill>
                <a:latin typeface="Arial"/>
                <a:ea typeface="Arial"/>
                <a:cs typeface="Arial"/>
                <a:sym typeface="Arial"/>
              </a:rPr>
              <a:t> that owns this file.</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Next 3: permissions for the </a:t>
            </a:r>
            <a:r>
              <a:rPr b="1" i="0" lang="en-US" u="none" strike="noStrike">
                <a:solidFill>
                  <a:srgbClr val="000000"/>
                </a:solidFill>
                <a:latin typeface="Arial"/>
                <a:ea typeface="Arial"/>
                <a:cs typeface="Arial"/>
                <a:sym typeface="Arial"/>
              </a:rPr>
              <a:t>group</a:t>
            </a:r>
            <a:r>
              <a:rPr b="0" i="0" lang="en-US" u="none" strike="noStrike">
                <a:solidFill>
                  <a:srgbClr val="000000"/>
                </a:solidFill>
                <a:latin typeface="Arial"/>
                <a:ea typeface="Arial"/>
                <a:cs typeface="Arial"/>
                <a:sym typeface="Arial"/>
              </a:rPr>
              <a:t> of this file.</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Last 3: permissions for </a:t>
            </a:r>
            <a:r>
              <a:rPr b="1" i="0" lang="en-US" u="none" strike="noStrike">
                <a:solidFill>
                  <a:srgbClr val="000000"/>
                </a:solidFill>
                <a:latin typeface="Arial"/>
                <a:ea typeface="Arial"/>
                <a:cs typeface="Arial"/>
                <a:sym typeface="Arial"/>
              </a:rPr>
              <a:t>other</a:t>
            </a:r>
            <a:r>
              <a:rPr b="0" i="0" lang="en-US" u="none" strike="noStrike">
                <a:solidFill>
                  <a:srgbClr val="000000"/>
                </a:solidFill>
                <a:latin typeface="Arial"/>
                <a:ea typeface="Arial"/>
                <a:cs typeface="Arial"/>
                <a:sym typeface="Arial"/>
              </a:rPr>
              <a:t> users (any user that is not aaron or not part of the family group).</a:t>
            </a:r>
            <a:endParaRPr/>
          </a:p>
          <a:p>
            <a:pPr indent="0" lvl="0" marL="0" rtl="0" algn="l">
              <a:spcBef>
                <a:spcPts val="0"/>
              </a:spcBef>
              <a:spcAft>
                <a:spcPts val="0"/>
              </a:spcAft>
              <a:buClr>
                <a:schemeClr val="dk1"/>
              </a:buClr>
              <a:buSzPts val="1800"/>
              <a:buFont typeface="Arial"/>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Let's see what r, w and x mean in two different contexts, because they act in a certain way for files and have slightly different behavior for directories.</a:t>
            </a:r>
            <a:endParaRPr/>
          </a:p>
          <a:p>
            <a:pPr indent="0" lvl="0" marL="0" rtl="0" algn="l">
              <a:spcBef>
                <a:spcPts val="0"/>
              </a:spcBef>
              <a:spcAft>
                <a:spcPts val="0"/>
              </a:spcAft>
              <a:buNone/>
            </a:pPr>
            <a:r>
              <a:t/>
            </a:r>
            <a:endParaRPr b="0"/>
          </a:p>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For a file:</a:t>
            </a:r>
            <a:endParaRPr b="0"/>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r means the user, group, or other users can </a:t>
            </a:r>
            <a:r>
              <a:rPr b="0" i="0" lang="en-US" sz="1200" u="sng" strike="noStrike">
                <a:solidFill>
                  <a:srgbClr val="000000"/>
                </a:solidFill>
                <a:latin typeface="Arial"/>
                <a:ea typeface="Arial"/>
                <a:cs typeface="Arial"/>
                <a:sym typeface="Arial"/>
              </a:rPr>
              <a:t>r</a:t>
            </a:r>
            <a:r>
              <a:rPr b="0" i="0" lang="en-US" sz="1200" u="none" strike="noStrike">
                <a:solidFill>
                  <a:srgbClr val="000000"/>
                </a:solidFill>
                <a:latin typeface="Arial"/>
                <a:ea typeface="Arial"/>
                <a:cs typeface="Arial"/>
                <a:sym typeface="Arial"/>
              </a:rPr>
              <a:t>ead the contents of this file. - means they cannot read it.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w means the user, group, or other users can </a:t>
            </a:r>
            <a:r>
              <a:rPr b="0" i="0" lang="en-US" sz="1200" u="sng" strike="noStrike">
                <a:solidFill>
                  <a:srgbClr val="000000"/>
                </a:solidFill>
                <a:latin typeface="Arial"/>
                <a:ea typeface="Arial"/>
                <a:cs typeface="Arial"/>
                <a:sym typeface="Arial"/>
              </a:rPr>
              <a:t>w</a:t>
            </a:r>
            <a:r>
              <a:rPr b="0" i="0" lang="en-US" sz="1200" u="none" strike="noStrike">
                <a:solidFill>
                  <a:srgbClr val="000000"/>
                </a:solidFill>
                <a:latin typeface="Arial"/>
                <a:ea typeface="Arial"/>
                <a:cs typeface="Arial"/>
                <a:sym typeface="Arial"/>
              </a:rPr>
              <a:t>rite to this file, modify its contents.</a:t>
            </a:r>
            <a:endParaRPr/>
          </a:p>
          <a:p>
            <a:pPr indent="0" lvl="0" marL="0" rtl="0" algn="l">
              <a:spcBef>
                <a:spcPts val="0"/>
              </a:spcBef>
              <a:spcAft>
                <a:spcPts val="0"/>
              </a:spcAft>
              <a:buNone/>
            </a:pPr>
            <a:r>
              <a:rPr b="0" i="0" lang="en-US" sz="1200" u="none" strike="noStrike">
                <a:solidFill>
                  <a:srgbClr val="000000"/>
                </a:solidFill>
                <a:latin typeface="Arial"/>
                <a:ea typeface="Arial"/>
                <a:cs typeface="Arial"/>
                <a:sym typeface="Arial"/>
              </a:rPr>
              <a:t>x means the user, group, or other users can e</a:t>
            </a:r>
            <a:r>
              <a:rPr b="0" i="0" lang="en-US" sz="1200" u="sng">
                <a:solidFill>
                  <a:srgbClr val="000000"/>
                </a:solidFill>
                <a:latin typeface="Arial"/>
                <a:ea typeface="Arial"/>
                <a:cs typeface="Arial"/>
                <a:sym typeface="Arial"/>
              </a:rPr>
              <a:t>x</a:t>
            </a:r>
            <a:r>
              <a:rPr b="0" i="0" lang="en-US" sz="1200" u="none" strike="noStrike">
                <a:solidFill>
                  <a:srgbClr val="000000"/>
                </a:solidFill>
                <a:latin typeface="Arial"/>
                <a:ea typeface="Arial"/>
                <a:cs typeface="Arial"/>
                <a:sym typeface="Arial"/>
              </a:rPr>
              <a:t>ecute this file. Some files can be programs or shell scripts (instructions we can execute). To be able to </a:t>
            </a:r>
            <a:r>
              <a:rPr b="1" i="0" lang="en-US" sz="1200" u="none" strike="noStrike">
                <a:solidFill>
                  <a:srgbClr val="000000"/>
                </a:solidFill>
                <a:latin typeface="Arial"/>
                <a:ea typeface="Arial"/>
                <a:cs typeface="Arial"/>
                <a:sym typeface="Arial"/>
              </a:rPr>
              <a:t>run</a:t>
            </a:r>
            <a:r>
              <a:rPr b="0" i="0" lang="en-US" sz="1200" u="none" strike="noStrike">
                <a:solidFill>
                  <a:srgbClr val="000000"/>
                </a:solidFill>
                <a:latin typeface="Arial"/>
                <a:ea typeface="Arial"/>
                <a:cs typeface="Arial"/>
                <a:sym typeface="Arial"/>
              </a:rPr>
              <a:t> this program or shell script, we must have the x permission. A - permission here means the program or shell script cannot be executed.</a:t>
            </a:r>
            <a:endParaRPr/>
          </a:p>
          <a:p>
            <a:pPr indent="0" lvl="0" marL="0" rtl="0" algn="l">
              <a:spcBef>
                <a:spcPts val="0"/>
              </a:spcBef>
              <a:spcAft>
                <a:spcPts val="0"/>
              </a:spcAft>
              <a:buNone/>
            </a:pPr>
            <a:r>
              <a:t/>
            </a:r>
            <a:endParaRPr b="0"/>
          </a:p>
        </p:txBody>
      </p:sp>
      <p:sp>
        <p:nvSpPr>
          <p:cNvPr id="2399" name="Google Shape;2399;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3" name="Google Shape;2413;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For directories, we must think differently. Unlike a file that may contain text to be read, executed, modified, directories do not have such contents. Their contents are the files and subdirectories they hold. So read, write and execute refers to these files and subdirectories they have inside.</a:t>
            </a:r>
            <a:endParaRPr/>
          </a:p>
          <a:p>
            <a:pPr indent="0" lvl="0" marL="0" rtl="0" algn="l">
              <a:spcBef>
                <a:spcPts val="0"/>
              </a:spcBef>
              <a:spcAft>
                <a:spcPts val="0"/>
              </a:spcAft>
              <a:buNone/>
            </a:pPr>
            <a:r>
              <a:t/>
            </a:r>
            <a:endParaRPr b="0"/>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r means the user, group, or other users can read the contents of this directory. We need an r permission to be able to run a command like "ls Pictures/" and view what files and subdirectories we have in this directory.</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w means the user, group, or other users can write to this directory. We need w to be able to create or delete entries in that directory (add/delete files or subdirectories), as when we use mkdir.</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x means we can "execute" into this directory. We need x to be able to do "cd Pictures/" and "enter" into the Pictures/ directory.</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When directories are meant to be accessible, you'll normally find both the r and the x permissions enabled.</a:t>
            </a:r>
            <a:endParaRPr b="0"/>
          </a:p>
          <a:p>
            <a:pPr indent="0" lvl="0" marL="0" rtl="0" algn="l">
              <a:spcBef>
                <a:spcPts val="0"/>
              </a:spcBef>
              <a:spcAft>
                <a:spcPts val="0"/>
              </a:spcAft>
              <a:buNone/>
            </a:pPr>
            <a:br>
              <a:rPr lang="en-US"/>
            </a:br>
            <a:endParaRPr/>
          </a:p>
        </p:txBody>
      </p:sp>
      <p:sp>
        <p:nvSpPr>
          <p:cNvPr id="2414" name="Google Shape;2414;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6" name="Google Shape;2426;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Whenever you're on a Linux system, you're logged in as a particular user. </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We've changed permissions in an interesting way to make this easier to understand.</a:t>
            </a:r>
            <a:endParaRPr b="0">
              <a:latin typeface="Arial"/>
              <a:ea typeface="Arial"/>
              <a:cs typeface="Arial"/>
              <a:sym typeface="Arial"/>
            </a:endParaRPr>
          </a:p>
          <a:p>
            <a:pPr indent="0" lvl="0" marL="0" rtl="0" algn="l">
              <a:spcBef>
                <a:spcPts val="0"/>
              </a:spcBef>
              <a:spcAft>
                <a:spcPts val="0"/>
              </a:spcAft>
              <a:buNone/>
            </a:pPr>
            <a:br>
              <a:rPr lang="en-US"/>
            </a:br>
            <a:r>
              <a:rPr lang="en-US"/>
              <a:t>&lt;c&gt; </a:t>
            </a:r>
            <a:r>
              <a:rPr b="0" i="0" lang="en-US" u="none" strike="noStrike">
                <a:solidFill>
                  <a:srgbClr val="000000"/>
                </a:solidFill>
                <a:latin typeface="Arial"/>
                <a:ea typeface="Arial"/>
                <a:cs typeface="Arial"/>
                <a:sym typeface="Arial"/>
              </a:rPr>
              <a:t>Look at the permissions for the family_dog.jpg file. It’s set to </a:t>
            </a:r>
            <a:r>
              <a:rPr lang="en-US"/>
              <a:t>&lt;c&gt; </a:t>
            </a:r>
            <a:r>
              <a:rPr b="0" i="0" lang="en-US" u="none" strike="noStrike">
                <a:solidFill>
                  <a:srgbClr val="000000"/>
                </a:solidFill>
                <a:latin typeface="Arial"/>
                <a:ea typeface="Arial"/>
                <a:cs typeface="Arial"/>
                <a:sym typeface="Arial"/>
              </a:rPr>
              <a:t>read only for owner, read write for group and no permissions for others.</a:t>
            </a:r>
            <a:r>
              <a:rPr lang="en-US">
                <a:solidFill>
                  <a:srgbClr val="000000"/>
                </a:solidFill>
                <a:latin typeface="Arial"/>
                <a:ea typeface="Arial"/>
                <a:cs typeface="Arial"/>
                <a:sym typeface="Arial"/>
              </a:rPr>
              <a:t>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&lt;c&gt; We see the current owner of the file is aaron. And we know aaron is part of the family group.</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Can aaron write to this file considering the fact that the owner has </a:t>
            </a:r>
            <a:r>
              <a:rPr lang="en-US">
                <a:solidFill>
                  <a:srgbClr val="000000"/>
                </a:solidFill>
                <a:latin typeface="Arial"/>
                <a:ea typeface="Arial"/>
                <a:cs typeface="Arial"/>
                <a:sym typeface="Arial"/>
              </a:rPr>
              <a:t>read permissions</a:t>
            </a:r>
            <a:r>
              <a:rPr b="0" i="0" lang="en-US" u="none" strike="noStrike">
                <a:solidFill>
                  <a:srgbClr val="000000"/>
                </a:solidFill>
                <a:latin typeface="Arial"/>
                <a:ea typeface="Arial"/>
                <a:cs typeface="Arial"/>
                <a:sym typeface="Arial"/>
              </a:rPr>
              <a:t> only? It might seem that he should be able to do that, as he is part of the family group, and that group has rw- (read/write) permissions.</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&lt;c&gt; But if we try to add a line of text to this file, it fails.</a:t>
            </a:r>
            <a:endParaRPr b="0">
              <a:latin typeface="Arial"/>
              <a:ea typeface="Arial"/>
              <a:cs typeface="Arial"/>
              <a:sym typeface="Arial"/>
            </a:endParaRPr>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Why is that? Because permissions are evaluated in a linear fashion, &lt;c&gt; from left to right.</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With these permissions in mind:</a:t>
            </a:r>
            <a:endParaRPr b="0">
              <a:latin typeface="Arial"/>
              <a:ea typeface="Arial"/>
              <a:cs typeface="Arial"/>
              <a:sym typeface="Arial"/>
            </a:endParaRPr>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let's see how the operating system decides if you're allowed to do something.</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It goes through a logic like this:</a:t>
            </a:r>
            <a:endParaRPr/>
          </a:p>
          <a:p>
            <a:pPr indent="0" lvl="0" marL="0" rtl="0" algn="l">
              <a:spcBef>
                <a:spcPts val="0"/>
              </a:spcBef>
              <a:spcAft>
                <a:spcPts val="0"/>
              </a:spcAft>
              <a:buNone/>
            </a:pPr>
            <a:r>
              <a:t/>
            </a:r>
            <a:endParaRPr b="0"/>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Who is trying to access this file? &lt;c&gt;aaron</a:t>
            </a:r>
            <a:endParaRPr b="0" i="0" u="none" strike="noStrike">
              <a:solidFill>
                <a:srgbClr val="000000"/>
              </a:solidFill>
              <a:latin typeface="Arial"/>
              <a:ea typeface="Arial"/>
              <a:cs typeface="Arial"/>
              <a:sym typeface="Arial"/>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Who owns this file? &lt;c&gt; aaron</a:t>
            </a:r>
            <a:endParaRPr b="0" i="0" u="none" strike="noStrike">
              <a:solidFill>
                <a:srgbClr val="000000"/>
              </a:solidFill>
              <a:latin typeface="Arial"/>
              <a:ea typeface="Arial"/>
              <a:cs typeface="Arial"/>
              <a:sym typeface="Arial"/>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Ok, current user, aaron, is the owner. &lt;c&gt; Owner permissions apply: r--. aaron can read the file but cannot write to it. &lt;c&gt; Write permission denied!</a:t>
            </a:r>
            <a:endParaRPr/>
          </a:p>
          <a:p>
            <a:pPr indent="0" lvl="0" marL="0" rtl="0" algn="l">
              <a:spcBef>
                <a:spcPts val="0"/>
              </a:spcBef>
              <a:spcAft>
                <a:spcPts val="0"/>
              </a:spcAft>
              <a:buNone/>
            </a:pPr>
            <a:r>
              <a:t/>
            </a:r>
            <a:endParaRPr b="0"/>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It does not evaluate the permissions of the group because it already matched you to the first set of permissions: the ones for the owner of the file.</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&lt;c If you'd be logged in as a different user, for example jane, the logic would be like this:</a:t>
            </a:r>
            <a:endParaRPr/>
          </a:p>
          <a:p>
            <a:pPr indent="0" lvl="0" marL="0" rtl="0" algn="l">
              <a:spcBef>
                <a:spcPts val="0"/>
              </a:spcBef>
              <a:spcAft>
                <a:spcPts val="0"/>
              </a:spcAft>
              <a:buNone/>
            </a:pPr>
            <a:r>
              <a:t/>
            </a:r>
            <a:endParaRPr b="0"/>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Who is trying to access this file? &lt;c&gt; jane</a:t>
            </a:r>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Who owns this file? aaron</a:t>
            </a:r>
            <a:endParaRPr b="0" i="0" u="none" strike="noStrike">
              <a:solidFill>
                <a:srgbClr val="000000"/>
              </a:solidFill>
              <a:latin typeface="Arial"/>
              <a:ea typeface="Arial"/>
              <a:cs typeface="Arial"/>
              <a:sym typeface="Arial"/>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Ok, owner permissions do not apply, &lt;c&gt; moving on to group permissions</a:t>
            </a:r>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Is jane in the family group? Yes. Ok, &lt;c&gt; group permissions apply: jane has rw- permissions so she can read </a:t>
            </a:r>
            <a:r>
              <a:rPr b="0" i="0" lang="en-US" u="sng">
                <a:solidFill>
                  <a:srgbClr val="000000"/>
                </a:solidFill>
                <a:latin typeface="Arial"/>
                <a:ea typeface="Arial"/>
                <a:cs typeface="Arial"/>
                <a:sym typeface="Arial"/>
              </a:rPr>
              <a:t>and</a:t>
            </a:r>
            <a:r>
              <a:rPr b="0" i="0" lang="en-US" u="none" strike="noStrike">
                <a:solidFill>
                  <a:srgbClr val="000000"/>
                </a:solidFill>
                <a:latin typeface="Arial"/>
                <a:ea typeface="Arial"/>
                <a:cs typeface="Arial"/>
                <a:sym typeface="Arial"/>
              </a:rPr>
              <a:t> write to file.</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If the user trying to access the file is not the owner and is also not in the "family" group, the last three permissions would apply, the permissions for </a:t>
            </a:r>
            <a:r>
              <a:rPr b="1" i="0" lang="en-US" u="none" strike="noStrike">
                <a:solidFill>
                  <a:srgbClr val="000000"/>
                </a:solidFill>
                <a:latin typeface="Arial"/>
                <a:ea typeface="Arial"/>
                <a:cs typeface="Arial"/>
                <a:sym typeface="Arial"/>
              </a:rPr>
              <a:t>other</a:t>
            </a:r>
            <a:r>
              <a:rPr b="0" i="0" lang="en-US" u="none" strike="noStrike">
                <a:solidFill>
                  <a:srgbClr val="000000"/>
                </a:solidFill>
                <a:latin typeface="Arial"/>
                <a:ea typeface="Arial"/>
                <a:cs typeface="Arial"/>
                <a:sym typeface="Arial"/>
              </a:rPr>
              <a:t> users.</a:t>
            </a:r>
            <a:endParaRPr b="0">
              <a:latin typeface="Arial"/>
              <a:ea typeface="Arial"/>
              <a:cs typeface="Arial"/>
              <a:sym typeface="Arial"/>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 that we have a basic understanding of permissions, let's move on to how we can change them to suit our needs.</a:t>
            </a:r>
            <a:endParaRPr b="0">
              <a:latin typeface="Arial"/>
              <a:ea typeface="Arial"/>
              <a:cs typeface="Arial"/>
              <a:sym typeface="Arial"/>
            </a:endParaRPr>
          </a:p>
        </p:txBody>
      </p:sp>
      <p:sp>
        <p:nvSpPr>
          <p:cNvPr id="2427" name="Google Shape;2427;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0" name="Google Shape;2460;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To change permissions, we use the chmod command. The basic syntax of the chmod command 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permissions file/directory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specify these permissions in many ways. Let's start out with simple examples.</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We saw that our owner, aaron, cannot write to this file. Let's fix that. To specify what permissions we want to add, </a:t>
            </a:r>
            <a:r>
              <a:rPr b="1" i="0" lang="en-US" u="none" strike="noStrike">
                <a:solidFill>
                  <a:srgbClr val="000000"/>
                </a:solidFill>
                <a:latin typeface="Arial"/>
                <a:ea typeface="Arial"/>
                <a:cs typeface="Arial"/>
                <a:sym typeface="Arial"/>
              </a:rPr>
              <a:t>on top</a:t>
            </a:r>
            <a:r>
              <a:rPr b="0" i="0" lang="en-US" u="none" strike="noStrike">
                <a:solidFill>
                  <a:srgbClr val="000000"/>
                </a:solidFill>
                <a:latin typeface="Arial"/>
                <a:ea typeface="Arial"/>
                <a:cs typeface="Arial"/>
                <a:sym typeface="Arial"/>
              </a:rPr>
              <a:t> of the existing ones, we use this syntax:</a:t>
            </a:r>
            <a:endParaRPr/>
          </a:p>
          <a:p>
            <a:pPr indent="0" lvl="0" marL="0" rtl="0" algn="l">
              <a:spcBef>
                <a:spcPts val="0"/>
              </a:spcBef>
              <a:spcAft>
                <a:spcPts val="0"/>
              </a:spcAft>
              <a:buNone/>
            </a:pPr>
            <a:r>
              <a:t/>
            </a:r>
            <a:endParaRPr b="0"/>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To add permissions for the </a:t>
            </a:r>
            <a:r>
              <a:rPr b="0" i="0" lang="en-US" u="sng" strike="noStrike">
                <a:solidFill>
                  <a:srgbClr val="000000"/>
                </a:solidFill>
                <a:latin typeface="Arial"/>
                <a:ea typeface="Arial"/>
                <a:cs typeface="Arial"/>
                <a:sym typeface="Arial"/>
              </a:rPr>
              <a:t>u</a:t>
            </a:r>
            <a:r>
              <a:rPr b="0" i="0" lang="en-US" u="none" strike="noStrike">
                <a:solidFill>
                  <a:srgbClr val="000000"/>
                </a:solidFill>
                <a:latin typeface="Arial"/>
                <a:ea typeface="Arial"/>
                <a:cs typeface="Arial"/>
                <a:sym typeface="Arial"/>
              </a:rPr>
              <a:t>ser (owner): u+[list of permissions]. Examples: u+w or u+rw or u+rwx.</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To add permissions for the </a:t>
            </a:r>
            <a:r>
              <a:rPr b="0" i="0" lang="en-US" u="sng" strike="noStrike">
                <a:solidFill>
                  <a:srgbClr val="000000"/>
                </a:solidFill>
                <a:latin typeface="Arial"/>
                <a:ea typeface="Arial"/>
                <a:cs typeface="Arial"/>
                <a:sym typeface="Arial"/>
              </a:rPr>
              <a:t>g</a:t>
            </a:r>
            <a:r>
              <a:rPr b="0" i="0" lang="en-US" u="none" strike="noStrike">
                <a:solidFill>
                  <a:srgbClr val="000000"/>
                </a:solidFill>
                <a:latin typeface="Arial"/>
                <a:ea typeface="Arial"/>
                <a:cs typeface="Arial"/>
                <a:sym typeface="Arial"/>
              </a:rPr>
              <a:t>roup: g+[list of permissions].</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To add permissions for </a:t>
            </a:r>
            <a:r>
              <a:rPr b="0" i="0" lang="en-US" u="sng" strike="noStrike">
                <a:solidFill>
                  <a:srgbClr val="000000"/>
                </a:solidFill>
                <a:latin typeface="Arial"/>
                <a:ea typeface="Arial"/>
                <a:cs typeface="Arial"/>
                <a:sym typeface="Arial"/>
              </a:rPr>
              <a:t>o</a:t>
            </a:r>
            <a:r>
              <a:rPr b="0" i="0" lang="en-US" u="none" strike="noStrike">
                <a:solidFill>
                  <a:srgbClr val="000000"/>
                </a:solidFill>
                <a:latin typeface="Arial"/>
                <a:ea typeface="Arial"/>
                <a:cs typeface="Arial"/>
                <a:sym typeface="Arial"/>
              </a:rPr>
              <a:t>ther users: o+[list of permissions].</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In our case, we want to add the write permission for our user owner of the file: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u+w family_dog.jpg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 the old r-- becomes rw- with the newly added "w" permission. So we fixed our problem and aaron can write to this file.</a:t>
            </a:r>
            <a:endParaRPr b="0"/>
          </a:p>
          <a:p>
            <a:pPr indent="0" lvl="0" marL="0" rtl="0" algn="l">
              <a:spcBef>
                <a:spcPts val="0"/>
              </a:spcBef>
              <a:spcAft>
                <a:spcPts val="0"/>
              </a:spcAft>
              <a:buNone/>
            </a:pPr>
            <a:br>
              <a:rPr lang="en-US"/>
            </a:br>
            <a:endParaRPr b="0"/>
          </a:p>
        </p:txBody>
      </p:sp>
      <p:sp>
        <p:nvSpPr>
          <p:cNvPr id="2461" name="Google Shape;2461;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6" name="Google Shape;2476;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To remove permissions for the </a:t>
            </a:r>
            <a:r>
              <a:rPr b="0" i="0" lang="en-US" u="sng" strike="noStrike">
                <a:solidFill>
                  <a:srgbClr val="000000"/>
                </a:solidFill>
                <a:latin typeface="Arial"/>
                <a:ea typeface="Arial"/>
                <a:cs typeface="Arial"/>
                <a:sym typeface="Arial"/>
              </a:rPr>
              <a:t>u</a:t>
            </a:r>
            <a:r>
              <a:rPr b="0" i="0" lang="en-US" u="none" strike="noStrike">
                <a:solidFill>
                  <a:srgbClr val="000000"/>
                </a:solidFill>
                <a:latin typeface="Arial"/>
                <a:ea typeface="Arial"/>
                <a:cs typeface="Arial"/>
                <a:sym typeface="Arial"/>
              </a:rPr>
              <a:t>ser (owner): u-[list of permissions]. Examples: u-w or u-rw or u-wx.</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To remove permissions for the </a:t>
            </a:r>
            <a:r>
              <a:rPr b="0" i="0" lang="en-US" u="sng" strike="noStrike">
                <a:solidFill>
                  <a:srgbClr val="000000"/>
                </a:solidFill>
                <a:latin typeface="Arial"/>
                <a:ea typeface="Arial"/>
                <a:cs typeface="Arial"/>
                <a:sym typeface="Arial"/>
              </a:rPr>
              <a:t>g</a:t>
            </a:r>
            <a:r>
              <a:rPr b="0" i="0" lang="en-US" u="none" strike="noStrike">
                <a:solidFill>
                  <a:srgbClr val="000000"/>
                </a:solidFill>
                <a:latin typeface="Arial"/>
                <a:ea typeface="Arial"/>
                <a:cs typeface="Arial"/>
                <a:sym typeface="Arial"/>
              </a:rPr>
              <a:t>roup: g-[list of permissions].</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To remove permissions for </a:t>
            </a:r>
            <a:r>
              <a:rPr b="0" i="0" lang="en-US" u="sng" strike="noStrike">
                <a:solidFill>
                  <a:srgbClr val="000000"/>
                </a:solidFill>
                <a:latin typeface="Arial"/>
                <a:ea typeface="Arial"/>
                <a:cs typeface="Arial"/>
                <a:sym typeface="Arial"/>
              </a:rPr>
              <a:t>o</a:t>
            </a:r>
            <a:r>
              <a:rPr b="0" i="0" lang="en-US" u="none" strike="noStrike">
                <a:solidFill>
                  <a:srgbClr val="000000"/>
                </a:solidFill>
                <a:latin typeface="Arial"/>
                <a:ea typeface="Arial"/>
                <a:cs typeface="Arial"/>
                <a:sym typeface="Arial"/>
              </a:rPr>
              <a:t>ther users: o-[list of permissions].</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At this point, we have the permission r-- for other users. That means anyone on this system can read our family_dog.jpg file. If we want only the user owner and group to be able to read it, but hide it from anyone else, we can remove this r permission.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o-r family_dog.jpg</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Now only aaron or the family group can read this file, no one else.</a:t>
            </a:r>
            <a:endParaRPr b="0"/>
          </a:p>
        </p:txBody>
      </p:sp>
      <p:sp>
        <p:nvSpPr>
          <p:cNvPr id="2477" name="Google Shape;2477;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You'll often hear terms like "console", "virtual terminal", and "terminal emulator". And it may be hard to understand why they are called this way. </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Nowadays, a "console" is just a screen where your operating system displays some text and where it allows you to log in or type commands. And a terminal emulator is nothing more than a graphical app that runs in a window and does a similar thing (shows you text output and allows you to type commands). These terms come from the old days of computing. </a:t>
            </a:r>
            <a:endParaRPr/>
          </a:p>
        </p:txBody>
      </p:sp>
      <p:sp>
        <p:nvSpPr>
          <p:cNvPr id="713" name="Google Shape;71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0" name="Google Shape;2490;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With + and - we saw that we can add permissions </a:t>
            </a:r>
            <a:r>
              <a:rPr b="1" i="0" lang="en-US" u="none" strike="noStrike">
                <a:solidFill>
                  <a:srgbClr val="000000"/>
                </a:solidFill>
                <a:latin typeface="Arial"/>
                <a:ea typeface="Arial"/>
                <a:cs typeface="Arial"/>
                <a:sym typeface="Arial"/>
              </a:rPr>
              <a:t>on top</a:t>
            </a:r>
            <a:r>
              <a:rPr b="0" i="0" lang="en-US" u="none" strike="noStrike">
                <a:solidFill>
                  <a:srgbClr val="000000"/>
                </a:solidFill>
                <a:latin typeface="Arial"/>
                <a:ea typeface="Arial"/>
                <a:cs typeface="Arial"/>
                <a:sym typeface="Arial"/>
              </a:rPr>
              <a:t> of the preexisting ones or </a:t>
            </a:r>
            <a:r>
              <a:rPr b="1" i="0" lang="en-US" u="none" strike="noStrike">
                <a:solidFill>
                  <a:srgbClr val="000000"/>
                </a:solidFill>
                <a:latin typeface="Arial"/>
                <a:ea typeface="Arial"/>
                <a:cs typeface="Arial"/>
                <a:sym typeface="Arial"/>
              </a:rPr>
              <a:t>remove some of them</a:t>
            </a:r>
            <a:r>
              <a:rPr b="0" i="0" lang="en-US" u="none" strike="noStrike">
                <a:solidFill>
                  <a:srgbClr val="000000"/>
                </a:solidFill>
                <a:latin typeface="Arial"/>
                <a:ea typeface="Arial"/>
                <a:cs typeface="Arial"/>
                <a:sym typeface="Arial"/>
              </a:rPr>
              <a:t> from the preexisting ones.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a file has rwx and we remove x, we end up with rw-. If another file has r-x and we remove x, we end up with r--. If we only care about removing the execute permission and we don't care what the other permissions are, this is perfect. But, sometimes, we'll have a different requirement. We'll want to make sure that permissions are set </a:t>
            </a:r>
            <a:r>
              <a:rPr b="1" i="0" lang="en-US" u="none" strike="noStrike">
                <a:solidFill>
                  <a:srgbClr val="000000"/>
                </a:solidFill>
                <a:latin typeface="Arial"/>
                <a:ea typeface="Arial"/>
                <a:cs typeface="Arial"/>
                <a:sym typeface="Arial"/>
              </a:rPr>
              <a:t>exactly</a:t>
            </a:r>
            <a:r>
              <a:rPr b="0" i="0" lang="en-US" u="none" strike="noStrike">
                <a:solidFill>
                  <a:srgbClr val="000000"/>
                </a:solidFill>
                <a:latin typeface="Arial"/>
                <a:ea typeface="Arial"/>
                <a:cs typeface="Arial"/>
                <a:sym typeface="Arial"/>
              </a:rPr>
              <a:t> to certain values. We can do this with the = sign.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Just like before, this is done with the format: u=[list of permissions] or g=[list] or o=[list].</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Example: we want to make sure that the group can only read this file, but not write to it or execute it. We can run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g=r family_dog.jpg</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We can see that, before, group permissions were rw-. We didn't tell chmod to actually </a:t>
            </a:r>
            <a:r>
              <a:rPr b="1" i="0" lang="en-US" u="none" strike="noStrike">
                <a:solidFill>
                  <a:srgbClr val="000000"/>
                </a:solidFill>
                <a:latin typeface="Arial"/>
                <a:ea typeface="Arial"/>
                <a:cs typeface="Arial"/>
                <a:sym typeface="Arial"/>
              </a:rPr>
              <a:t>remove</a:t>
            </a:r>
            <a:r>
              <a:rPr b="0" i="0" lang="en-US" u="none" strike="noStrike">
                <a:solidFill>
                  <a:srgbClr val="000000"/>
                </a:solidFill>
                <a:latin typeface="Arial"/>
                <a:ea typeface="Arial"/>
                <a:cs typeface="Arial"/>
                <a:sym typeface="Arial"/>
              </a:rPr>
              <a:t> the w permissions, but by saying g=r, we told it to make the group permissions </a:t>
            </a:r>
            <a:r>
              <a:rPr b="1" i="0" lang="en-US" u="none" strike="noStrike">
                <a:solidFill>
                  <a:srgbClr val="000000"/>
                </a:solidFill>
                <a:latin typeface="Arial"/>
                <a:ea typeface="Arial"/>
                <a:cs typeface="Arial"/>
                <a:sym typeface="Arial"/>
              </a:rPr>
              <a:t>exactly</a:t>
            </a:r>
            <a:r>
              <a:rPr b="0" i="0" lang="en-US" u="none" strike="noStrike">
                <a:solidFill>
                  <a:srgbClr val="000000"/>
                </a:solidFill>
                <a:latin typeface="Arial"/>
                <a:ea typeface="Arial"/>
                <a:cs typeface="Arial"/>
                <a:sym typeface="Arial"/>
              </a:rPr>
              <a:t>: r--. This only affects the group permissions and not the user or other permissions.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we'd want to let the group read and write, but not execute, we'd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g=rw family_dog.jpg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see that whatever letter is missing, will make chmod disable permissions for that thing. No x here means no e</a:t>
            </a:r>
            <a:r>
              <a:rPr b="0" i="0" lang="en-US" u="sng">
                <a:solidFill>
                  <a:srgbClr val="000000"/>
                </a:solidFill>
                <a:latin typeface="Arial"/>
                <a:ea typeface="Arial"/>
                <a:cs typeface="Arial"/>
                <a:sym typeface="Arial"/>
              </a:rPr>
              <a:t>x</a:t>
            </a:r>
            <a:r>
              <a:rPr b="0" i="0" lang="en-US" u="none" strike="noStrike">
                <a:solidFill>
                  <a:srgbClr val="000000"/>
                </a:solidFill>
                <a:latin typeface="Arial"/>
                <a:ea typeface="Arial"/>
                <a:cs typeface="Arial"/>
                <a:sym typeface="Arial"/>
              </a:rPr>
              <a:t>ecute permission will be present on the file.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Which leads us to the next thing. What if we omit all letters? No r, no w, no x. This would disable all permissions for the group:</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g= family_dog.jpg</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This is like saying "make group permissions all empty". Another command that does the same thing 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g-rwx family_dog.jpg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It does the same thing, but following another logic - remove all these permissions for the group: r, w, and x.</a:t>
            </a:r>
            <a:endParaRPr b="0"/>
          </a:p>
          <a:p>
            <a:pPr indent="0" lvl="0" marL="0" rtl="0" algn="l">
              <a:spcBef>
                <a:spcPts val="0"/>
              </a:spcBef>
              <a:spcAft>
                <a:spcPts val="0"/>
              </a:spcAft>
              <a:buNone/>
            </a:pPr>
            <a:br>
              <a:rPr lang="en-US"/>
            </a:br>
            <a:endParaRPr b="0"/>
          </a:p>
        </p:txBody>
      </p:sp>
      <p:sp>
        <p:nvSpPr>
          <p:cNvPr id="2491" name="Google Shape;2491;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1" name="Google Shape;2511;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saw how to</a:t>
            </a:r>
            <a:endParaRPr b="0"/>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add permissions with +</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remove with -</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set exactly to: with =</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group all these specifications in one single command by separating our permissions for the user, group and others, with a "," comma.</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let's consider this scenario: </a:t>
            </a:r>
            <a:endParaRPr b="0"/>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We want the </a:t>
            </a:r>
            <a:r>
              <a:rPr b="1" i="0" lang="en-US" u="none" strike="noStrike">
                <a:solidFill>
                  <a:srgbClr val="000000"/>
                </a:solidFill>
                <a:latin typeface="Arial"/>
                <a:ea typeface="Arial"/>
                <a:cs typeface="Arial"/>
                <a:sym typeface="Arial"/>
              </a:rPr>
              <a:t>user</a:t>
            </a:r>
            <a:r>
              <a:rPr b="0" i="0" lang="en-US" u="none" strike="noStrike">
                <a:solidFill>
                  <a:srgbClr val="000000"/>
                </a:solidFill>
                <a:latin typeface="Arial"/>
                <a:ea typeface="Arial"/>
                <a:cs typeface="Arial"/>
                <a:sym typeface="Arial"/>
              </a:rPr>
              <a:t> to be able to </a:t>
            </a:r>
            <a:r>
              <a:rPr b="1" i="0" lang="en-US" u="none" strike="noStrike">
                <a:solidFill>
                  <a:srgbClr val="000000"/>
                </a:solidFill>
                <a:latin typeface="Arial"/>
                <a:ea typeface="Arial"/>
                <a:cs typeface="Arial"/>
                <a:sym typeface="Arial"/>
              </a:rPr>
              <a:t>read</a:t>
            </a:r>
            <a:r>
              <a:rPr b="0" i="0" lang="en-US" u="none" strike="noStrike">
                <a:solidFill>
                  <a:srgbClr val="000000"/>
                </a:solidFill>
                <a:latin typeface="Arial"/>
                <a:ea typeface="Arial"/>
                <a:cs typeface="Arial"/>
                <a:sym typeface="Arial"/>
              </a:rPr>
              <a:t> and </a:t>
            </a:r>
            <a:r>
              <a:rPr b="1" i="0" lang="en-US" u="none" strike="noStrike">
                <a:solidFill>
                  <a:srgbClr val="000000"/>
                </a:solidFill>
                <a:latin typeface="Arial"/>
                <a:ea typeface="Arial"/>
                <a:cs typeface="Arial"/>
                <a:sym typeface="Arial"/>
              </a:rPr>
              <a:t>write</a:t>
            </a:r>
            <a:r>
              <a:rPr b="0" i="0" lang="en-US" u="none" strike="noStrike">
                <a:solidFill>
                  <a:srgbClr val="000000"/>
                </a:solidFill>
                <a:latin typeface="Arial"/>
                <a:ea typeface="Arial"/>
                <a:cs typeface="Arial"/>
                <a:sym typeface="Arial"/>
              </a:rPr>
              <a:t> to the file; don't care if execute permission is on or off.</a:t>
            </a:r>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We want the </a:t>
            </a:r>
            <a:r>
              <a:rPr b="1" i="0" lang="en-US" u="none" strike="noStrike">
                <a:solidFill>
                  <a:srgbClr val="000000"/>
                </a:solidFill>
                <a:latin typeface="Arial"/>
                <a:ea typeface="Arial"/>
                <a:cs typeface="Arial"/>
                <a:sym typeface="Arial"/>
              </a:rPr>
              <a:t>group</a:t>
            </a:r>
            <a:r>
              <a:rPr b="0" i="0" lang="en-US" u="none" strike="noStrike">
                <a:solidFill>
                  <a:srgbClr val="000000"/>
                </a:solidFill>
                <a:latin typeface="Arial"/>
                <a:ea typeface="Arial"/>
                <a:cs typeface="Arial"/>
                <a:sym typeface="Arial"/>
              </a:rPr>
              <a:t> to </a:t>
            </a:r>
            <a:r>
              <a:rPr b="1" i="0" lang="en-US" u="sng" strike="noStrike">
                <a:solidFill>
                  <a:srgbClr val="000000"/>
                </a:solidFill>
                <a:latin typeface="Arial"/>
                <a:ea typeface="Arial"/>
                <a:cs typeface="Arial"/>
                <a:sym typeface="Arial"/>
              </a:rPr>
              <a:t>only</a:t>
            </a:r>
            <a:r>
              <a:rPr b="0" i="0" lang="en-US" u="none" strike="noStrike">
                <a:solidFill>
                  <a:srgbClr val="000000"/>
                </a:solidFill>
                <a:latin typeface="Arial"/>
                <a:ea typeface="Arial"/>
                <a:cs typeface="Arial"/>
                <a:sym typeface="Arial"/>
              </a:rPr>
              <a:t> be able to </a:t>
            </a:r>
            <a:r>
              <a:rPr b="1" i="0" lang="en-US" u="none" strike="noStrike">
                <a:solidFill>
                  <a:srgbClr val="000000"/>
                </a:solidFill>
                <a:latin typeface="Arial"/>
                <a:ea typeface="Arial"/>
                <a:cs typeface="Arial"/>
                <a:sym typeface="Arial"/>
              </a:rPr>
              <a:t>read</a:t>
            </a:r>
            <a:r>
              <a:rPr b="0" i="0" lang="en-US" u="none" strike="noStrike">
                <a:solidFill>
                  <a:srgbClr val="000000"/>
                </a:solidFill>
                <a:latin typeface="Arial"/>
                <a:ea typeface="Arial"/>
                <a:cs typeface="Arial"/>
                <a:sym typeface="Arial"/>
              </a:rPr>
              <a:t> (exactly this permission).</a:t>
            </a:r>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And we want </a:t>
            </a:r>
            <a:r>
              <a:rPr b="1" i="0" lang="en-US" u="none" strike="noStrike">
                <a:solidFill>
                  <a:srgbClr val="000000"/>
                </a:solidFill>
                <a:latin typeface="Arial"/>
                <a:ea typeface="Arial"/>
                <a:cs typeface="Arial"/>
                <a:sym typeface="Arial"/>
              </a:rPr>
              <a:t>others</a:t>
            </a:r>
            <a:r>
              <a:rPr b="0" i="0" lang="en-US" u="none" strike="noStrike">
                <a:solidFill>
                  <a:srgbClr val="000000"/>
                </a:solidFill>
                <a:latin typeface="Arial"/>
                <a:ea typeface="Arial"/>
                <a:cs typeface="Arial"/>
                <a:sym typeface="Arial"/>
              </a:rPr>
              <a:t> to have </a:t>
            </a:r>
            <a:r>
              <a:rPr b="1" i="0" lang="en-US" u="none" strike="noStrike">
                <a:solidFill>
                  <a:srgbClr val="000000"/>
                </a:solidFill>
                <a:latin typeface="Arial"/>
                <a:ea typeface="Arial"/>
                <a:cs typeface="Arial"/>
                <a:sym typeface="Arial"/>
              </a:rPr>
              <a:t>no permissions</a:t>
            </a:r>
            <a:r>
              <a:rPr b="0" i="0" lang="en-US" u="none" strike="noStrike">
                <a:solidFill>
                  <a:srgbClr val="000000"/>
                </a:solidFill>
                <a:latin typeface="Arial"/>
                <a:ea typeface="Arial"/>
                <a:cs typeface="Arial"/>
                <a:sym typeface="Arial"/>
              </a:rPr>
              <a:t> at all.</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Our command could be: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u+rw,g=r,o= family_dog.jpg</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Or, let's say:</a:t>
            </a:r>
            <a:endParaRPr b="0"/>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We want the </a:t>
            </a:r>
            <a:r>
              <a:rPr b="1" i="0" lang="en-US" u="none" strike="noStrike">
                <a:solidFill>
                  <a:srgbClr val="000000"/>
                </a:solidFill>
                <a:latin typeface="Arial"/>
                <a:ea typeface="Arial"/>
                <a:cs typeface="Arial"/>
                <a:sym typeface="Arial"/>
              </a:rPr>
              <a:t>user</a:t>
            </a:r>
            <a:r>
              <a:rPr b="0" i="0" lang="en-US" u="none" strike="noStrike">
                <a:solidFill>
                  <a:srgbClr val="000000"/>
                </a:solidFill>
                <a:latin typeface="Arial"/>
                <a:ea typeface="Arial"/>
                <a:cs typeface="Arial"/>
                <a:sym typeface="Arial"/>
              </a:rPr>
              <a:t> to</a:t>
            </a:r>
            <a:r>
              <a:rPr b="1" i="0" lang="en-US" u="none" strike="noStrike">
                <a:solidFill>
                  <a:srgbClr val="000000"/>
                </a:solidFill>
                <a:latin typeface="Arial"/>
                <a:ea typeface="Arial"/>
                <a:cs typeface="Arial"/>
                <a:sym typeface="Arial"/>
              </a:rPr>
              <a:t> only</a:t>
            </a:r>
            <a:r>
              <a:rPr b="0" i="0" lang="en-US" u="none" strike="noStrike">
                <a:solidFill>
                  <a:srgbClr val="000000"/>
                </a:solidFill>
                <a:latin typeface="Arial"/>
                <a:ea typeface="Arial"/>
                <a:cs typeface="Arial"/>
                <a:sym typeface="Arial"/>
              </a:rPr>
              <a:t> be able to </a:t>
            </a:r>
            <a:r>
              <a:rPr b="1" i="0" lang="en-US" u="none" strike="noStrike">
                <a:solidFill>
                  <a:srgbClr val="000000"/>
                </a:solidFill>
                <a:latin typeface="Arial"/>
                <a:ea typeface="Arial"/>
                <a:cs typeface="Arial"/>
                <a:sym typeface="Arial"/>
              </a:rPr>
              <a:t>read</a:t>
            </a:r>
            <a:r>
              <a:rPr b="0" i="0" lang="en-US" u="none" strike="noStrike">
                <a:solidFill>
                  <a:srgbClr val="000000"/>
                </a:solidFill>
                <a:latin typeface="Arial"/>
                <a:ea typeface="Arial"/>
                <a:cs typeface="Arial"/>
                <a:sym typeface="Arial"/>
              </a:rPr>
              <a:t> and </a:t>
            </a:r>
            <a:r>
              <a:rPr b="1" i="0" lang="en-US" u="none" strike="noStrike">
                <a:solidFill>
                  <a:srgbClr val="000000"/>
                </a:solidFill>
                <a:latin typeface="Arial"/>
                <a:ea typeface="Arial"/>
                <a:cs typeface="Arial"/>
                <a:sym typeface="Arial"/>
              </a:rPr>
              <a:t>write.</a:t>
            </a:r>
            <a:endParaRPr b="0" i="0" u="none" strike="noStrike">
              <a:solidFill>
                <a:srgbClr val="000000"/>
              </a:solidFill>
              <a:latin typeface="Arial"/>
              <a:ea typeface="Arial"/>
              <a:cs typeface="Arial"/>
              <a:sym typeface="Arial"/>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But we want to </a:t>
            </a:r>
            <a:r>
              <a:rPr b="1" i="0" lang="en-US" u="none" strike="noStrike">
                <a:solidFill>
                  <a:srgbClr val="000000"/>
                </a:solidFill>
                <a:latin typeface="Arial"/>
                <a:ea typeface="Arial"/>
                <a:cs typeface="Arial"/>
                <a:sym typeface="Arial"/>
              </a:rPr>
              <a:t>remove</a:t>
            </a:r>
            <a:r>
              <a:rPr b="0" i="0" lang="en-US" u="none" strike="noStrike">
                <a:solidFill>
                  <a:srgbClr val="000000"/>
                </a:solidFill>
                <a:latin typeface="Arial"/>
                <a:ea typeface="Arial"/>
                <a:cs typeface="Arial"/>
                <a:sym typeface="Arial"/>
              </a:rPr>
              <a:t> the </a:t>
            </a:r>
            <a:r>
              <a:rPr b="1" i="0" lang="en-US" u="none" strike="noStrike">
                <a:solidFill>
                  <a:srgbClr val="000000"/>
                </a:solidFill>
                <a:latin typeface="Arial"/>
                <a:ea typeface="Arial"/>
                <a:cs typeface="Arial"/>
                <a:sym typeface="Arial"/>
              </a:rPr>
              <a:t>write</a:t>
            </a:r>
            <a:r>
              <a:rPr b="0" i="0" lang="en-US" u="none" strike="noStrike">
                <a:solidFill>
                  <a:srgbClr val="000000"/>
                </a:solidFill>
                <a:latin typeface="Arial"/>
                <a:ea typeface="Arial"/>
                <a:cs typeface="Arial"/>
                <a:sym typeface="Arial"/>
              </a:rPr>
              <a:t> permissions for the </a:t>
            </a:r>
            <a:r>
              <a:rPr b="1" i="0" lang="en-US" u="none" strike="noStrike">
                <a:solidFill>
                  <a:srgbClr val="000000"/>
                </a:solidFill>
                <a:latin typeface="Arial"/>
                <a:ea typeface="Arial"/>
                <a:cs typeface="Arial"/>
                <a:sym typeface="Arial"/>
              </a:rPr>
              <a:t>group</a:t>
            </a:r>
            <a:r>
              <a:rPr b="0" i="0" lang="en-US" u="none" strike="noStrike">
                <a:solidFill>
                  <a:srgbClr val="000000"/>
                </a:solidFill>
                <a:latin typeface="Arial"/>
                <a:ea typeface="Arial"/>
                <a:cs typeface="Arial"/>
                <a:sym typeface="Arial"/>
              </a:rPr>
              <a:t> and leave all other group permissions as they were.</a:t>
            </a:r>
            <a:endParaRPr/>
          </a:p>
          <a:p>
            <a:pPr indent="-76200" lvl="0" marL="0" rtl="0" algn="l">
              <a:spcBef>
                <a:spcPts val="0"/>
              </a:spcBef>
              <a:spcAft>
                <a:spcPts val="0"/>
              </a:spcAft>
              <a:buClr>
                <a:srgbClr val="000000"/>
              </a:buClr>
              <a:buSzPts val="1200"/>
              <a:buFont typeface="Calibri"/>
              <a:buAutoNum type="arabicPeriod"/>
            </a:pPr>
            <a:r>
              <a:rPr b="0" i="0" lang="en-US" u="none" strike="noStrike">
                <a:solidFill>
                  <a:srgbClr val="000000"/>
                </a:solidFill>
                <a:latin typeface="Arial"/>
                <a:ea typeface="Arial"/>
                <a:cs typeface="Arial"/>
                <a:sym typeface="Arial"/>
              </a:rPr>
              <a:t>We don't care about permissions that apply to </a:t>
            </a:r>
            <a:r>
              <a:rPr b="1" i="0" lang="en-US" u="none" strike="noStrike">
                <a:solidFill>
                  <a:srgbClr val="000000"/>
                </a:solidFill>
                <a:latin typeface="Arial"/>
                <a:ea typeface="Arial"/>
                <a:cs typeface="Arial"/>
                <a:sym typeface="Arial"/>
              </a:rPr>
              <a:t>other</a:t>
            </a:r>
            <a:r>
              <a:rPr b="0" i="0" lang="en-US" u="none" strike="noStrike">
                <a:solidFill>
                  <a:srgbClr val="000000"/>
                </a:solidFill>
                <a:latin typeface="Arial"/>
                <a:ea typeface="Arial"/>
                <a:cs typeface="Arial"/>
                <a:sym typeface="Arial"/>
              </a:rPr>
              <a:t> users.</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would use: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u=rw,g-w family_dog.jpg</a:t>
            </a:r>
            <a:endParaRPr b="0"/>
          </a:p>
          <a:p>
            <a:pPr indent="0" lvl="0" marL="0" rtl="0" algn="l">
              <a:spcBef>
                <a:spcPts val="0"/>
              </a:spcBef>
              <a:spcAft>
                <a:spcPts val="0"/>
              </a:spcAft>
              <a:buNone/>
            </a:pPr>
            <a:br>
              <a:rPr lang="en-US"/>
            </a:br>
            <a:endParaRPr b="0"/>
          </a:p>
        </p:txBody>
      </p:sp>
      <p:sp>
        <p:nvSpPr>
          <p:cNvPr id="2512" name="Google Shape;2512;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0" name="Google Shape;2530;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chmod supports another way to set/modify permissions: through octal values.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First, let's look at another command that shows us permissions: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stat family_dog.jpg</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Here's the list of permissions displayed by </a:t>
            </a:r>
            <a:r>
              <a:rPr b="1" i="0" lang="en-US" u="none" strike="noStrike">
                <a:solidFill>
                  <a:srgbClr val="000000"/>
                </a:solidFill>
                <a:latin typeface="Arial"/>
                <a:ea typeface="Arial"/>
                <a:cs typeface="Arial"/>
                <a:sym typeface="Arial"/>
              </a:rPr>
              <a:t>stat.</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can see rw-r----- has an octal value of 640 (ignore the first 0, that's for special permissions like setuid, setgid and sticky bit). If we break this down, 640 means the user/owner permissions are 6, the group permissions are 4 and the other permissions are 0. How are these calculated?</a:t>
            </a:r>
            <a:endParaRPr/>
          </a:p>
          <a:p>
            <a:pPr indent="0" lvl="0" marL="0" rtl="0" algn="l">
              <a:spcBef>
                <a:spcPts val="0"/>
              </a:spcBef>
              <a:spcAft>
                <a:spcPts val="0"/>
              </a:spcAft>
              <a:buNone/>
            </a:pPr>
            <a:br>
              <a:rPr lang="en-US"/>
            </a:br>
            <a:endParaRPr b="0"/>
          </a:p>
        </p:txBody>
      </p:sp>
      <p:sp>
        <p:nvSpPr>
          <p:cNvPr id="2531" name="Google Shape;2531;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9" name="Google Shape;2539;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Let’s take a closer look at this permission. We have rw  for user, r for group and none set for others. Each permission is represented in binary. If it’s set the binary is set to 1 or else its set to 0. In this case the first part has 110, the second part is 100 and the third part is 0. Converting this binary to decimal would give us 6 for the first part, 4 for the second part, and 0 for the third part. Here’s a quick binary table for your reference.</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Let’s take another example. This time rwx r-x and r-x. So, the binary format would be 111, 101, 101. The decimal of which is 755.</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In the last example it’s read write execute for all, so its 1 for all bits, and so the decimal value is 777.</a:t>
            </a:r>
            <a:endParaRPr/>
          </a:p>
        </p:txBody>
      </p:sp>
      <p:sp>
        <p:nvSpPr>
          <p:cNvPr id="2540" name="Google Shape;2540;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5" name="Google Shape;2625;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if you find binary difficult another approach would be to use the octal table. It’s much simpler. For each permission assign an octal value. For example 4 for read, 2 for write and 1 for execute. Then whichever permission is set, consider the respective value for that and for the permission bit not set consider 0. Once done, add up numbers within each group. 4 + 2 = 6 and 4 + 0 + 0 is 4 and the last group is 0.</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Let’s look at using the same approach for the other examples as well. rwx r-x and r-x gives us 755</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and rwxrwxrwx gives us 777.</a:t>
            </a:r>
            <a:endParaRPr/>
          </a:p>
        </p:txBody>
      </p:sp>
      <p:sp>
        <p:nvSpPr>
          <p:cNvPr id="2626" name="Google Shape;2626;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4" name="Google Shape;2714;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Once we identify the number we want to set to, we can use the same in chmod commands as well. Instead of specifying the permissions for each group, we could just provide a number like this.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chmod 640 family_dog.jpg</a:t>
            </a:r>
            <a:endParaRPr b="0"/>
          </a:p>
          <a:p>
            <a:pPr indent="0" lvl="0" marL="0" rtl="0" algn="l">
              <a:spcBef>
                <a:spcPts val="0"/>
              </a:spcBef>
              <a:spcAft>
                <a:spcPts val="0"/>
              </a:spcAft>
              <a:buNone/>
            </a:pPr>
            <a:br>
              <a:rPr lang="en-US"/>
            </a:br>
            <a:r>
              <a:rPr lang="en-US"/>
              <a:t>Well, that’s all for now, I will see you in the next one.</a:t>
            </a:r>
            <a:endParaRPr b="0"/>
          </a:p>
        </p:txBody>
      </p:sp>
      <p:sp>
        <p:nvSpPr>
          <p:cNvPr id="2715" name="Google Shape;2715;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4" name="Google Shape;2724;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5" name="Google Shape;2735;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Let’s look at Searching text using </a:t>
            </a:r>
            <a:r>
              <a:rPr lang="en-US"/>
              <a:t>the </a:t>
            </a:r>
            <a:r>
              <a:rPr b="0" lang="en-US"/>
              <a:t>Grep </a:t>
            </a:r>
            <a:r>
              <a:rPr lang="en-US"/>
              <a:t>utility </a:t>
            </a:r>
            <a:r>
              <a:rPr b="0" lang="en-US"/>
              <a:t>in Linux.</a:t>
            </a:r>
            <a:endParaRPr/>
          </a:p>
        </p:txBody>
      </p:sp>
      <p:sp>
        <p:nvSpPr>
          <p:cNvPr id="2736" name="Google Shape;2736;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6" name="Google Shape;2746;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strike="noStrike">
                <a:solidFill>
                  <a:srgbClr val="000000"/>
                </a:solidFill>
                <a:latin typeface="Arial"/>
                <a:ea typeface="Arial"/>
                <a:cs typeface="Arial"/>
                <a:sym typeface="Arial"/>
              </a:rPr>
              <a:t>Let's look at some basic ways to search for text.</a:t>
            </a:r>
            <a:r>
              <a:rPr b="0" i="0" lang="en-US" sz="4000" u="none" strike="noStrike">
                <a:solidFill>
                  <a:srgbClr val="000000"/>
                </a:solidFill>
                <a:latin typeface="Arial"/>
                <a:ea typeface="Arial"/>
                <a:cs typeface="Arial"/>
                <a:sym typeface="Arial"/>
              </a:rPr>
              <a:t> </a:t>
            </a:r>
            <a:r>
              <a:rPr lang="en-US"/>
              <a:t>At times you may have a large text file that contains a lot of data, and you might want to find specific information within it. For example, lines containing some particular text. </a:t>
            </a:r>
            <a:endParaRPr/>
          </a:p>
        </p:txBody>
      </p:sp>
      <p:sp>
        <p:nvSpPr>
          <p:cNvPr id="2747" name="Google Shape;2747;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5" name="Google Shape;2775;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lang="en-US" sz="5400"/>
            </a:br>
            <a:r>
              <a:rPr b="0" i="0" lang="en-US" u="none" strike="noStrike">
                <a:solidFill>
                  <a:srgbClr val="000000"/>
                </a:solidFill>
                <a:latin typeface="Arial"/>
                <a:ea typeface="Arial"/>
                <a:cs typeface="Arial"/>
                <a:sym typeface="Arial"/>
              </a:rPr>
              <a:t>One important Linux command that lets you search through text files is grep. Let's see how it works.</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The general syntax we will use with grep is: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[options] 'search_pattern' file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We can omit command line options, but we should specify a search pattern and a file we want to search through.</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For example, to search the /etc/os-release file and find all lines that contain the text "CentOS":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'CentOS' /etc/os-release</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Search is case-sensitive so</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'centos' /etc/os-release</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would show us different lines that have this word with all letters in lowercase.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If we want to make the search case insensitive, find both "CentOS" and "centos", or "CENTOS", or any such variation, we can use the -i command line option (</a:t>
            </a:r>
            <a:r>
              <a:rPr b="0" i="0" lang="en-US" u="sng">
                <a:solidFill>
                  <a:srgbClr val="000000"/>
                </a:solidFill>
                <a:latin typeface="Arial"/>
                <a:ea typeface="Arial"/>
                <a:cs typeface="Arial"/>
                <a:sym typeface="Arial"/>
              </a:rPr>
              <a:t>i</a:t>
            </a:r>
            <a:r>
              <a:rPr b="0" i="0" lang="en-US" u="none" strike="noStrike">
                <a:solidFill>
                  <a:srgbClr val="000000"/>
                </a:solidFill>
                <a:latin typeface="Arial"/>
                <a:ea typeface="Arial"/>
                <a:cs typeface="Arial"/>
                <a:sym typeface="Arial"/>
              </a:rPr>
              <a:t>gnore case; equivalent option --ignore-case):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-i 'centos' /etc/os-release</a:t>
            </a:r>
            <a:endParaRPr b="0"/>
          </a:p>
        </p:txBody>
      </p:sp>
      <p:sp>
        <p:nvSpPr>
          <p:cNvPr id="2776" name="Google Shape;2776;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u="none" strike="noStrike">
                <a:solidFill>
                  <a:srgbClr val="000000"/>
                </a:solidFill>
                <a:latin typeface="Arial"/>
                <a:ea typeface="Arial"/>
                <a:cs typeface="Arial"/>
                <a:sym typeface="Arial"/>
              </a:rPr>
              <a:t>Computers were incredibly expensive, so a university may have had a single one available for their entire building. </a:t>
            </a:r>
            <a:endParaRPr/>
          </a:p>
          <a:p>
            <a:pPr indent="0" lvl="0" marL="0" rtl="0" algn="l">
              <a:spcBef>
                <a:spcPts val="0"/>
              </a:spcBef>
              <a:spcAft>
                <a:spcPts val="0"/>
              </a:spcAft>
              <a:buNone/>
            </a:pPr>
            <a:r>
              <a:t/>
            </a:r>
            <a:endParaRPr b="0" i="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u="none" strike="noStrike">
                <a:solidFill>
                  <a:srgbClr val="000000"/>
                </a:solidFill>
                <a:latin typeface="Arial"/>
                <a:ea typeface="Arial"/>
                <a:cs typeface="Arial"/>
                <a:sym typeface="Arial"/>
              </a:rPr>
              <a:t>But multiple people could connect to it and do their work by using physical devices that allowed them to type text and commands and also display on a screen what is currently happening. These devices were consoles or terminals. So instead of buying 25 super expensive computers, you could have just one, but 25 people could use it, even at the same time.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Nowadays, consoles and terminals, in Linux, are usually things that exist in software, rather than hardware. For example:</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When you see Linux boot and a bunch of text appears on screen, telling you what happens as the operating system is loading - that's the </a:t>
            </a:r>
            <a:r>
              <a:rPr b="1" i="0" lang="en-US" u="none" strike="noStrike">
                <a:solidFill>
                  <a:srgbClr val="000000"/>
                </a:solidFill>
                <a:latin typeface="Arial"/>
                <a:ea typeface="Arial"/>
                <a:cs typeface="Arial"/>
                <a:sym typeface="Arial"/>
              </a:rPr>
              <a:t>console</a:t>
            </a:r>
            <a:r>
              <a:rPr b="0" i="0" lang="en-US" u="none" strike="noStrike">
                <a:solidFill>
                  <a:srgbClr val="000000"/>
                </a:solidFill>
                <a:latin typeface="Arial"/>
                <a:ea typeface="Arial"/>
                <a:cs typeface="Arial"/>
                <a:sym typeface="Arial"/>
              </a:rPr>
              <a:t>.</a:t>
            </a:r>
            <a:endParaRPr/>
          </a:p>
          <a:p>
            <a:pPr indent="0" lvl="0" marL="0" rtl="0" algn="l">
              <a:spcBef>
                <a:spcPts val="0"/>
              </a:spcBef>
              <a:spcAft>
                <a:spcPts val="0"/>
              </a:spcAft>
              <a:buNone/>
            </a:pPr>
            <a:r>
              <a:t/>
            </a:r>
            <a:endParaRPr/>
          </a:p>
        </p:txBody>
      </p:sp>
      <p:sp>
        <p:nvSpPr>
          <p:cNvPr id="725" name="Google Shape;7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8" name="Google Shape;2788;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Instead of searching through a specific file we can also search for </a:t>
            </a:r>
            <a:r>
              <a:rPr b="1" i="0" lang="en-US" u="none" strike="noStrike">
                <a:solidFill>
                  <a:srgbClr val="000000"/>
                </a:solidFill>
                <a:latin typeface="Arial"/>
                <a:ea typeface="Arial"/>
                <a:cs typeface="Arial"/>
                <a:sym typeface="Arial"/>
              </a:rPr>
              <a:t>all files</a:t>
            </a:r>
            <a:r>
              <a:rPr b="0" i="0" lang="en-US" u="none" strike="noStrike">
                <a:solidFill>
                  <a:srgbClr val="000000"/>
                </a:solidFill>
                <a:latin typeface="Arial"/>
                <a:ea typeface="Arial"/>
                <a:cs typeface="Arial"/>
                <a:sym typeface="Arial"/>
              </a:rPr>
              <a:t> that exist under a directory and its subdirectories. To do this, we add the -r (--</a:t>
            </a:r>
            <a:r>
              <a:rPr b="0" i="0" lang="en-US" u="sng">
                <a:solidFill>
                  <a:srgbClr val="000000"/>
                </a:solidFill>
                <a:latin typeface="Arial"/>
                <a:ea typeface="Arial"/>
                <a:cs typeface="Arial"/>
                <a:sym typeface="Arial"/>
              </a:rPr>
              <a:t>r</a:t>
            </a:r>
            <a:r>
              <a:rPr b="0" i="0" lang="en-US" u="none" strike="noStrike">
                <a:solidFill>
                  <a:srgbClr val="000000"/>
                </a:solidFill>
                <a:latin typeface="Arial"/>
                <a:ea typeface="Arial"/>
                <a:cs typeface="Arial"/>
                <a:sym typeface="Arial"/>
              </a:rPr>
              <a:t>ecursive) option and instead of specifying the path to a file, we specify the path to a directory:</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-r 'CentOS' /etc/</a:t>
            </a:r>
            <a:endParaRPr b="0"/>
          </a:p>
        </p:txBody>
      </p:sp>
      <p:sp>
        <p:nvSpPr>
          <p:cNvPr id="2789" name="Google Shape;2789;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7" name="Google Shape;2797;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can group recursive search with the -i ignore case option: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-ir 'centos' /etc/</a:t>
            </a:r>
            <a:endParaRPr b="0"/>
          </a:p>
        </p:txBody>
      </p:sp>
      <p:sp>
        <p:nvSpPr>
          <p:cNvPr id="2798" name="Google Shape;2798;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6" name="Google Shape;2806;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Our regular user cannot read most of these files, so we get permission denied errors. If we want to search through system files, that only the administrator account can access: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sudo grep -ir 'centos' /etc/</a:t>
            </a:r>
            <a:endParaRPr b="0"/>
          </a:p>
        </p:txBody>
      </p:sp>
      <p:sp>
        <p:nvSpPr>
          <p:cNvPr id="2807" name="Google Shape;2807;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4" name="Google Shape;2814;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We can also "invert" search results. For example, we can search for lines that </a:t>
            </a:r>
            <a:r>
              <a:rPr b="1" i="0" lang="en-US" u="none" strike="noStrike">
                <a:solidFill>
                  <a:srgbClr val="000000"/>
                </a:solidFill>
                <a:latin typeface="Arial"/>
                <a:ea typeface="Arial"/>
                <a:cs typeface="Arial"/>
                <a:sym typeface="Arial"/>
              </a:rPr>
              <a:t>don't</a:t>
            </a:r>
            <a:r>
              <a:rPr b="0" i="0" lang="en-US" u="none" strike="noStrike">
                <a:solidFill>
                  <a:srgbClr val="000000"/>
                </a:solidFill>
                <a:latin typeface="Arial"/>
                <a:ea typeface="Arial"/>
                <a:cs typeface="Arial"/>
                <a:sym typeface="Arial"/>
              </a:rPr>
              <a:t> contain the text "centos" by adding the -v (--in</a:t>
            </a:r>
            <a:r>
              <a:rPr b="0" i="0" lang="en-US" u="sng">
                <a:solidFill>
                  <a:srgbClr val="000000"/>
                </a:solidFill>
                <a:latin typeface="Arial"/>
                <a:ea typeface="Arial"/>
                <a:cs typeface="Arial"/>
                <a:sym typeface="Arial"/>
              </a:rPr>
              <a:t>v</a:t>
            </a:r>
            <a:r>
              <a:rPr b="0" i="0" lang="en-US" u="none" strike="noStrike">
                <a:solidFill>
                  <a:srgbClr val="000000"/>
                </a:solidFill>
                <a:latin typeface="Arial"/>
                <a:ea typeface="Arial"/>
                <a:cs typeface="Arial"/>
                <a:sym typeface="Arial"/>
              </a:rPr>
              <a:t>ert-match) option: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-vi 'centos' /etc/os-release</a:t>
            </a:r>
            <a:endParaRPr b="0"/>
          </a:p>
        </p:txBody>
      </p:sp>
      <p:sp>
        <p:nvSpPr>
          <p:cNvPr id="2815" name="Google Shape;2815;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3" name="Google Shape;2823;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Now consider this command: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-i 'red' /etc/os-release</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This matches both "redhat" and "red". But what if we're only interested in matching the word "red" and not a bigger word that just contains the text "red" within? We can use the -w option to only match words: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-wi 'red' /etc/os-release</a:t>
            </a:r>
            <a:endParaRPr b="0"/>
          </a:p>
        </p:txBody>
      </p:sp>
      <p:sp>
        <p:nvSpPr>
          <p:cNvPr id="2824" name="Google Shape;2824;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4" name="Google Shape;2834;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And, finally, notice how grep displays the entire line that has matched:</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-i 'centos' /etc/os-release</a:t>
            </a:r>
            <a:endParaRPr b="0"/>
          </a:p>
          <a:p>
            <a:pPr indent="0" lvl="0" marL="0" rtl="0" algn="l">
              <a:spcBef>
                <a:spcPts val="0"/>
              </a:spcBef>
              <a:spcAft>
                <a:spcPts val="0"/>
              </a:spcAft>
              <a:buNone/>
            </a:pPr>
            <a:br>
              <a:rPr lang="en-US"/>
            </a:br>
            <a:r>
              <a:rPr b="0" i="0" lang="en-US" u="none" strike="noStrike">
                <a:solidFill>
                  <a:srgbClr val="000000"/>
                </a:solidFill>
                <a:latin typeface="Arial"/>
                <a:ea typeface="Arial"/>
                <a:cs typeface="Arial"/>
                <a:sym typeface="Arial"/>
              </a:rPr>
              <a:t>This is useful as it shows us some context, showing us where these matched characters or words have been found. But sometimes, we will only want to extract the results themselves, not caring about the rest of the line. We can tell grep to do this by passing the -o (--</a:t>
            </a:r>
            <a:r>
              <a:rPr b="0" i="0" lang="en-US" u="sng">
                <a:solidFill>
                  <a:srgbClr val="000000"/>
                </a:solidFill>
                <a:latin typeface="Arial"/>
                <a:ea typeface="Arial"/>
                <a:cs typeface="Arial"/>
                <a:sym typeface="Arial"/>
              </a:rPr>
              <a:t>o</a:t>
            </a:r>
            <a:r>
              <a:rPr b="0" i="0" lang="en-US" u="none" strike="noStrike">
                <a:solidFill>
                  <a:srgbClr val="000000"/>
                </a:solidFill>
                <a:latin typeface="Arial"/>
                <a:ea typeface="Arial"/>
                <a:cs typeface="Arial"/>
                <a:sym typeface="Arial"/>
              </a:rPr>
              <a:t>nly-matching) option.</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grep -oi 'centos' /etc/os-release</a:t>
            </a:r>
            <a:endParaRPr b="0"/>
          </a:p>
        </p:txBody>
      </p:sp>
      <p:sp>
        <p:nvSpPr>
          <p:cNvPr id="2835" name="Google Shape;2835;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5" name="Google Shape;2845;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6" name="Google Shape;2846;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4" name="Shape 2854"/>
        <p:cNvGrpSpPr/>
        <p:nvPr/>
      </p:nvGrpSpPr>
      <p:grpSpPr>
        <a:xfrm>
          <a:off x="0" y="0"/>
          <a:ext cx="0" cy="0"/>
          <a:chOff x="0" y="0"/>
          <a:chExt cx="0" cy="0"/>
        </a:xfrm>
      </p:grpSpPr>
      <p:sp>
        <p:nvSpPr>
          <p:cNvPr id="2855" name="Google Shape;285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6" name="Google Shape;2856;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Let’s look at analyzing text using basic regular expressions in Linux.</a:t>
            </a:r>
            <a:endParaRPr/>
          </a:p>
        </p:txBody>
      </p:sp>
      <p:sp>
        <p:nvSpPr>
          <p:cNvPr id="2857" name="Google Shape;2857;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7" name="Google Shape;2867;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In our previous commands, we used simple search patterns, looking for some specific pieces of text, like "centos". But what if we need more complex search conditions?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Imagine we have some application code scattered in hundreds of files. And we need to extract all IP addresses used in this app. That would require more advanced search instructions. An IP has a form like 203.102.3.5. But we can't just make a search pattern look for numbers with a . between them, as this would also match numbers like "5.23", which are not IP addresses.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In math, we can say something like:</a:t>
            </a:r>
            <a:endParaRPr b="0"/>
          </a:p>
          <a:p>
            <a:pPr indent="-76200" lvl="0" marL="0" rtl="0" algn="l">
              <a:spcBef>
                <a:spcPts val="0"/>
              </a:spcBef>
              <a:spcAft>
                <a:spcPts val="0"/>
              </a:spcAft>
              <a:buClr>
                <a:schemeClr val="dk1"/>
              </a:buClr>
              <a:buSzPts val="1200"/>
              <a:buFont typeface="Arial"/>
              <a:buChar char="•"/>
            </a:pPr>
            <a:br>
              <a:rPr b="0" lang="en-US"/>
            </a:br>
            <a:r>
              <a:rPr b="0" i="0" lang="en-US" u="none" strike="noStrike">
                <a:solidFill>
                  <a:srgbClr val="000000"/>
                </a:solidFill>
                <a:latin typeface="Arial"/>
                <a:ea typeface="Arial"/>
                <a:cs typeface="Arial"/>
                <a:sym typeface="Arial"/>
              </a:rPr>
              <a:t>x is an integer</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x is bigger than 3, x&gt;3</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x is smaller than 8, x&lt;8</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And this would mean x is either 4, 5, 6 or 7. Regular expressions work in a similar way. We specify some conditions, tie all of them together, and our search pattern only matches what perfectly fits within those conditions.</a:t>
            </a:r>
            <a:endParaRPr b="0"/>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Let's start out with some super simple examples and then build up to slightly more advanced expressions.</a:t>
            </a:r>
            <a:endParaRPr b="0"/>
          </a:p>
          <a:p>
            <a:pPr indent="0" lvl="0" marL="0" rtl="0" algn="l">
              <a:spcBef>
                <a:spcPts val="0"/>
              </a:spcBef>
              <a:spcAft>
                <a:spcPts val="0"/>
              </a:spcAft>
              <a:buNone/>
            </a:pPr>
            <a:br>
              <a:rPr lang="en-US"/>
            </a:br>
            <a:endParaRPr/>
          </a:p>
        </p:txBody>
      </p:sp>
      <p:sp>
        <p:nvSpPr>
          <p:cNvPr id="2868" name="Google Shape;2868;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0" name="Google Shape;2880;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000000"/>
                </a:solidFill>
                <a:latin typeface="Arial"/>
                <a:ea typeface="Arial"/>
                <a:cs typeface="Arial"/>
                <a:sym typeface="Arial"/>
              </a:rPr>
              <a:t>All regular expressions are built with the help of operators like:</a:t>
            </a:r>
            <a:endParaRPr/>
          </a:p>
          <a:p>
            <a:pPr indent="0" lvl="0" marL="0" rtl="0" algn="l">
              <a:spcBef>
                <a:spcPts val="0"/>
              </a:spcBef>
              <a:spcAft>
                <a:spcPts val="0"/>
              </a:spcAft>
              <a:buNone/>
            </a:pPr>
            <a:r>
              <a:t/>
            </a:r>
            <a:endParaRPr b="0"/>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 (caret)</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 (dollar sign)</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 (period)</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 (asterisk)</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 (plus sign)</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 } (braces)</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question mark</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vertical pipe</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brackets</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parenthesis</a:t>
            </a:r>
            <a:endParaRPr/>
          </a:p>
          <a:p>
            <a:pPr indent="-76200" lvl="0" marL="0" rtl="0" algn="l">
              <a:spcBef>
                <a:spcPts val="0"/>
              </a:spcBef>
              <a:spcAft>
                <a:spcPts val="0"/>
              </a:spcAft>
              <a:buClr>
                <a:srgbClr val="000000"/>
              </a:buClr>
              <a:buSzPts val="1200"/>
              <a:buFont typeface="Arial"/>
              <a:buChar char="•"/>
            </a:pPr>
            <a:r>
              <a:rPr b="0" i="0" lang="en-US" u="none" strike="noStrike">
                <a:solidFill>
                  <a:srgbClr val="000000"/>
                </a:solidFill>
                <a:latin typeface="Arial"/>
                <a:ea typeface="Arial"/>
                <a:cs typeface="Arial"/>
                <a:sym typeface="Arial"/>
              </a:rPr>
              <a:t>brackets with caret</a:t>
            </a:r>
            <a:endParaRPr/>
          </a:p>
          <a:p>
            <a:pPr indent="0" lvl="0" marL="0" rtl="0" algn="l">
              <a:spcBef>
                <a:spcPts val="0"/>
              </a:spcBef>
              <a:spcAft>
                <a:spcPts val="0"/>
              </a:spcAft>
              <a:buNone/>
            </a:pPr>
            <a:br>
              <a:rPr b="0" lang="en-US"/>
            </a:br>
            <a:r>
              <a:rPr b="0" i="0" lang="en-US" u="none" strike="noStrike">
                <a:solidFill>
                  <a:srgbClr val="000000"/>
                </a:solidFill>
                <a:latin typeface="Arial"/>
                <a:ea typeface="Arial"/>
                <a:cs typeface="Arial"/>
                <a:sym typeface="Arial"/>
              </a:rPr>
              <a:t>Let's see what each of them does.</a:t>
            </a:r>
            <a:endParaRPr b="0"/>
          </a:p>
          <a:p>
            <a:pPr indent="0" lvl="0" marL="0" rtl="0" algn="l">
              <a:spcBef>
                <a:spcPts val="0"/>
              </a:spcBef>
              <a:spcAft>
                <a:spcPts val="0"/>
              </a:spcAft>
              <a:buNone/>
            </a:pPr>
            <a:br>
              <a:rPr lang="en-US" sz="5400"/>
            </a:br>
            <a:endParaRPr b="0" sz="4000"/>
          </a:p>
        </p:txBody>
      </p:sp>
      <p:sp>
        <p:nvSpPr>
          <p:cNvPr id="2881" name="Google Shape;2881;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kodekloud.com/" TargetMode="External"/><Relationship Id="rId3"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kodekloud.com/" TargetMode="External"/><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kodekloud.com/" TargetMode="External"/><Relationship Id="rId3"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kodekloud.com/" TargetMode="External"/><Relationship Id="rId3"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kodekloud.com/" TargetMode="External"/><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152"/>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2"/>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2"/>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53" name="Shape 53"/>
        <p:cNvGrpSpPr/>
        <p:nvPr/>
      </p:nvGrpSpPr>
      <p:grpSpPr>
        <a:xfrm>
          <a:off x="0" y="0"/>
          <a:ext cx="0" cy="0"/>
          <a:chOff x="0" y="0"/>
          <a:chExt cx="0" cy="0"/>
        </a:xfrm>
      </p:grpSpPr>
      <p:pic>
        <p:nvPicPr>
          <p:cNvPr descr="A blue and purple background&#10;&#10;Description automatically generated with low confidence" id="54" name="Google Shape;54;g28f7963fa17_1_1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5" name="Google Shape;55;g28f7963fa17_1_115"/>
          <p:cNvSpPr txBox="1"/>
          <p:nvPr/>
        </p:nvSpPr>
        <p:spPr>
          <a:xfrm>
            <a:off x="166208" y="6422867"/>
            <a:ext cx="1578900" cy="246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lt1"/>
              </a:buClr>
              <a:buSzPts val="1000"/>
              <a:buFont typeface="Ubuntu"/>
              <a:buNone/>
            </a:pPr>
            <a:r>
              <a:rPr b="0" i="0" lang="en-US" sz="1000" u="none" cap="none" strike="noStrike">
                <a:solidFill>
                  <a:schemeClr val="lt1"/>
                </a:solidFill>
                <a:latin typeface="Ubuntu"/>
                <a:ea typeface="Ubuntu"/>
                <a:cs typeface="Ubuntu"/>
                <a:sym typeface="Ubuntu"/>
              </a:rPr>
              <a:t>© Copyright KodeKloud</a:t>
            </a:r>
            <a:endParaRPr b="0" i="0" sz="1000" u="none" cap="none" strike="noStrike">
              <a:solidFill>
                <a:schemeClr val="lt1"/>
              </a:solidFill>
              <a:latin typeface="Ubuntu"/>
              <a:ea typeface="Ubuntu"/>
              <a:cs typeface="Ubuntu"/>
              <a:sym typeface="Ubuntu"/>
            </a:endParaRPr>
          </a:p>
        </p:txBody>
      </p:sp>
      <p:sp>
        <p:nvSpPr>
          <p:cNvPr id="56" name="Google Shape;56;g28f7963fa17_1_115"/>
          <p:cNvSpPr txBox="1"/>
          <p:nvPr>
            <p:ph type="title"/>
          </p:nvPr>
        </p:nvSpPr>
        <p:spPr>
          <a:xfrm>
            <a:off x="6096000" y="2766218"/>
            <a:ext cx="52578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Ubuntu"/>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453" name="Shape 453"/>
        <p:cNvGrpSpPr/>
        <p:nvPr/>
      </p:nvGrpSpPr>
      <p:grpSpPr>
        <a:xfrm>
          <a:off x="0" y="0"/>
          <a:ext cx="0" cy="0"/>
          <a:chOff x="0" y="0"/>
          <a:chExt cx="0" cy="0"/>
        </a:xfrm>
      </p:grpSpPr>
      <p:sp>
        <p:nvSpPr>
          <p:cNvPr id="454" name="Google Shape;454;g2f10db52427_0_701"/>
          <p:cNvSpPr txBox="1"/>
          <p:nvPr>
            <p:ph type="title"/>
          </p:nvPr>
        </p:nvSpPr>
        <p:spPr>
          <a:xfrm>
            <a:off x="1092199" y="2766218"/>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455" name="Shape 455"/>
        <p:cNvGrpSpPr/>
        <p:nvPr/>
      </p:nvGrpSpPr>
      <p:grpSpPr>
        <a:xfrm>
          <a:off x="0" y="0"/>
          <a:ext cx="0" cy="0"/>
          <a:chOff x="0" y="0"/>
          <a:chExt cx="0" cy="0"/>
        </a:xfrm>
      </p:grpSpPr>
      <p:sp>
        <p:nvSpPr>
          <p:cNvPr id="456" name="Google Shape;456;g2f10db52427_0_703"/>
          <p:cNvSpPr txBox="1"/>
          <p:nvPr>
            <p:ph type="title"/>
          </p:nvPr>
        </p:nvSpPr>
        <p:spPr>
          <a:xfrm>
            <a:off x="1092199" y="2766218"/>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457" name="Shape 457"/>
        <p:cNvGrpSpPr/>
        <p:nvPr/>
      </p:nvGrpSpPr>
      <p:grpSpPr>
        <a:xfrm>
          <a:off x="0" y="0"/>
          <a:ext cx="0" cy="0"/>
          <a:chOff x="0" y="0"/>
          <a:chExt cx="0" cy="0"/>
        </a:xfrm>
      </p:grpSpPr>
      <p:sp>
        <p:nvSpPr>
          <p:cNvPr id="458" name="Google Shape;458;g2f10db52427_0_705"/>
          <p:cNvSpPr txBox="1"/>
          <p:nvPr>
            <p:ph idx="1" type="body"/>
          </p:nvPr>
        </p:nvSpPr>
        <p:spPr>
          <a:xfrm>
            <a:off x="371475" y="368300"/>
            <a:ext cx="11449200" cy="5400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459" name="Shape 459"/>
        <p:cNvGrpSpPr/>
        <p:nvPr/>
      </p:nvGrpSpPr>
      <p:grpSpPr>
        <a:xfrm>
          <a:off x="0" y="0"/>
          <a:ext cx="0" cy="0"/>
          <a:chOff x="0" y="0"/>
          <a:chExt cx="0" cy="0"/>
        </a:xfrm>
      </p:grpSpPr>
      <p:sp>
        <p:nvSpPr>
          <p:cNvPr id="460" name="Google Shape;460;g2f10db52427_0_707"/>
          <p:cNvSpPr txBox="1"/>
          <p:nvPr>
            <p:ph idx="1" type="body"/>
          </p:nvPr>
        </p:nvSpPr>
        <p:spPr>
          <a:xfrm>
            <a:off x="6096000" y="368300"/>
            <a:ext cx="5724900" cy="5760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61" name="Google Shape;461;g2f10db52427_0_707"/>
          <p:cNvSpPr/>
          <p:nvPr/>
        </p:nvSpPr>
        <p:spPr>
          <a:xfrm rot="5400000">
            <a:off x="515841" y="223934"/>
            <a:ext cx="5771102"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62" name="Shape 462"/>
        <p:cNvGrpSpPr/>
        <p:nvPr/>
      </p:nvGrpSpPr>
      <p:grpSpPr>
        <a:xfrm>
          <a:off x="0" y="0"/>
          <a:ext cx="0" cy="0"/>
          <a:chOff x="0" y="0"/>
          <a:chExt cx="0" cy="0"/>
        </a:xfrm>
      </p:grpSpPr>
      <p:sp>
        <p:nvSpPr>
          <p:cNvPr id="463" name="Google Shape;463;g2f10db52427_0_710"/>
          <p:cNvSpPr txBox="1"/>
          <p:nvPr>
            <p:ph type="title"/>
          </p:nvPr>
        </p:nvSpPr>
        <p:spPr>
          <a:xfrm>
            <a:off x="371475" y="365126"/>
            <a:ext cx="11449200" cy="698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64" name="Shape 464"/>
        <p:cNvGrpSpPr/>
        <p:nvPr/>
      </p:nvGrpSpPr>
      <p:grpSpPr>
        <a:xfrm>
          <a:off x="0" y="0"/>
          <a:ext cx="0" cy="0"/>
          <a:chOff x="0" y="0"/>
          <a:chExt cx="0" cy="0"/>
        </a:xfrm>
      </p:grpSpPr>
      <p:sp>
        <p:nvSpPr>
          <p:cNvPr id="465" name="Google Shape;465;g2f10db52427_0_712"/>
          <p:cNvSpPr/>
          <p:nvPr>
            <p:ph idx="2" type="pic"/>
          </p:nvPr>
        </p:nvSpPr>
        <p:spPr>
          <a:xfrm>
            <a:off x="1019871" y="3008463"/>
            <a:ext cx="2897700" cy="2282100"/>
          </a:xfrm>
          <a:prstGeom prst="rect">
            <a:avLst/>
          </a:prstGeom>
          <a:solidFill>
            <a:srgbClr val="F2F2F2"/>
          </a:solidFill>
          <a:ln>
            <a:noFill/>
          </a:ln>
        </p:spPr>
      </p:sp>
      <p:sp>
        <p:nvSpPr>
          <p:cNvPr id="466" name="Google Shape;466;g2f10db52427_0_712"/>
          <p:cNvSpPr/>
          <p:nvPr>
            <p:ph idx="3" type="pic"/>
          </p:nvPr>
        </p:nvSpPr>
        <p:spPr>
          <a:xfrm>
            <a:off x="4673613" y="3008461"/>
            <a:ext cx="2897700" cy="2282100"/>
          </a:xfrm>
          <a:prstGeom prst="rect">
            <a:avLst/>
          </a:prstGeom>
          <a:solidFill>
            <a:srgbClr val="F2F2F2"/>
          </a:solidFill>
          <a:ln>
            <a:noFill/>
          </a:ln>
        </p:spPr>
      </p:sp>
      <p:sp>
        <p:nvSpPr>
          <p:cNvPr id="467" name="Google Shape;467;g2f10db52427_0_712"/>
          <p:cNvSpPr/>
          <p:nvPr>
            <p:ph idx="4" type="pic"/>
          </p:nvPr>
        </p:nvSpPr>
        <p:spPr>
          <a:xfrm>
            <a:off x="8258630" y="3008461"/>
            <a:ext cx="2904900" cy="2282100"/>
          </a:xfrm>
          <a:prstGeom prst="rect">
            <a:avLst/>
          </a:prstGeom>
          <a:solidFill>
            <a:srgbClr val="F2F2F2"/>
          </a:solidFill>
          <a:ln>
            <a:noFill/>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68" name="Shape 468"/>
        <p:cNvGrpSpPr/>
        <p:nvPr/>
      </p:nvGrpSpPr>
      <p:grpSpPr>
        <a:xfrm>
          <a:off x="0" y="0"/>
          <a:ext cx="0" cy="0"/>
          <a:chOff x="0" y="0"/>
          <a:chExt cx="0" cy="0"/>
        </a:xfrm>
      </p:grpSpPr>
      <p:sp>
        <p:nvSpPr>
          <p:cNvPr id="469" name="Google Shape;469;g2f10db52427_0_716"/>
          <p:cNvSpPr/>
          <p:nvPr>
            <p:ph idx="2" type="pic"/>
          </p:nvPr>
        </p:nvSpPr>
        <p:spPr>
          <a:xfrm>
            <a:off x="0" y="0"/>
            <a:ext cx="5509500" cy="6858000"/>
          </a:xfrm>
          <a:prstGeom prst="rect">
            <a:avLst/>
          </a:prstGeom>
          <a:solidFill>
            <a:srgbClr val="F2F2F2"/>
          </a:solid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470" name="Shape 470"/>
        <p:cNvGrpSpPr/>
        <p:nvPr/>
      </p:nvGrpSpPr>
      <p:grpSpPr>
        <a:xfrm>
          <a:off x="0" y="0"/>
          <a:ext cx="0" cy="0"/>
          <a:chOff x="0" y="0"/>
          <a:chExt cx="0" cy="0"/>
        </a:xfrm>
      </p:grpSpPr>
      <p:sp>
        <p:nvSpPr>
          <p:cNvPr id="471" name="Google Shape;471;g2f10db52427_0_718"/>
          <p:cNvSpPr txBox="1"/>
          <p:nvPr>
            <p:ph type="title"/>
          </p:nvPr>
        </p:nvSpPr>
        <p:spPr>
          <a:xfrm>
            <a:off x="392654" y="434874"/>
            <a:ext cx="9906000" cy="1478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3"/>
              </a:buClr>
              <a:buSzPts val="4400"/>
              <a:buFont typeface="Calibri"/>
              <a:buNone/>
              <a:defRPr b="0" i="0" sz="4400" u="none" cap="none" strike="noStrike">
                <a:solidFill>
                  <a:schemeClr val="accent3"/>
                </a:solidFill>
                <a:latin typeface="Ubuntu"/>
                <a:ea typeface="Ubuntu"/>
                <a:cs typeface="Ubuntu"/>
                <a:sym typeface="Ubuntu"/>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476" name="Shape 476"/>
        <p:cNvGrpSpPr/>
        <p:nvPr/>
      </p:nvGrpSpPr>
      <p:grpSpPr>
        <a:xfrm>
          <a:off x="0" y="0"/>
          <a:ext cx="0" cy="0"/>
          <a:chOff x="0" y="0"/>
          <a:chExt cx="0" cy="0"/>
        </a:xfrm>
      </p:grpSpPr>
      <p:pic>
        <p:nvPicPr>
          <p:cNvPr descr="A logo with a cloud and text&#10;&#10;Description automatically generated" id="477" name="Google Shape;477;g2f10db52427_0_834">
            <a:hlinkClick r:id="rId2"/>
          </p:cNvPr>
          <p:cNvPicPr preferRelativeResize="0"/>
          <p:nvPr/>
        </p:nvPicPr>
        <p:blipFill rotWithShape="1">
          <a:blip r:embed="rId3">
            <a:alphaModFix/>
          </a:blip>
          <a:srcRect b="0" l="0" r="0" t="0"/>
          <a:stretch/>
        </p:blipFill>
        <p:spPr>
          <a:xfrm>
            <a:off x="2256649" y="1564640"/>
            <a:ext cx="7333262" cy="412496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478" name="Shape 47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57" name="Shape 57"/>
        <p:cNvGrpSpPr/>
        <p:nvPr/>
      </p:nvGrpSpPr>
      <p:grpSpPr>
        <a:xfrm>
          <a:off x="0" y="0"/>
          <a:ext cx="0" cy="0"/>
          <a:chOff x="0" y="0"/>
          <a:chExt cx="0" cy="0"/>
        </a:xfrm>
      </p:grpSpPr>
      <p:sp>
        <p:nvSpPr>
          <p:cNvPr id="58" name="Google Shape;58;g28f7963fa17_1_119"/>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 name="Google Shape;59;g28f7963fa17_1_119"/>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479" name="Shape 479"/>
        <p:cNvGrpSpPr/>
        <p:nvPr/>
      </p:nvGrpSpPr>
      <p:grpSpPr>
        <a:xfrm>
          <a:off x="0" y="0"/>
          <a:ext cx="0" cy="0"/>
          <a:chOff x="0" y="0"/>
          <a:chExt cx="0" cy="0"/>
        </a:xfrm>
      </p:grpSpPr>
      <p:pic>
        <p:nvPicPr>
          <p:cNvPr descr="A blue and purple background&#10;&#10;Description automatically generated with low confidence" id="480" name="Google Shape;480;g2f10db52427_0_8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1" name="Google Shape;481;g2f10db52427_0_837"/>
          <p:cNvSpPr txBox="1"/>
          <p:nvPr/>
        </p:nvSpPr>
        <p:spPr>
          <a:xfrm>
            <a:off x="166208" y="6422867"/>
            <a:ext cx="1578900" cy="430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lt1"/>
              </a:buClr>
              <a:buSzPts val="1100"/>
              <a:buFont typeface="Ubuntu"/>
              <a:buNone/>
            </a:pPr>
            <a:r>
              <a:rPr b="0" i="0" lang="en-US" sz="1100" u="none" cap="none" strike="noStrike">
                <a:solidFill>
                  <a:schemeClr val="lt1"/>
                </a:solidFill>
                <a:latin typeface="Ubuntu"/>
                <a:ea typeface="Ubuntu"/>
                <a:cs typeface="Ubuntu"/>
                <a:sym typeface="Ubuntu"/>
              </a:rPr>
              <a:t>© Copyright KodeKloud</a:t>
            </a:r>
            <a:endParaRPr b="0" i="0" sz="1100" u="none" cap="none" strike="noStrike">
              <a:solidFill>
                <a:schemeClr val="lt1"/>
              </a:solidFill>
              <a:latin typeface="Ubuntu"/>
              <a:ea typeface="Ubuntu"/>
              <a:cs typeface="Ubuntu"/>
              <a:sym typeface="Ubuntu"/>
            </a:endParaRPr>
          </a:p>
        </p:txBody>
      </p:sp>
      <p:sp>
        <p:nvSpPr>
          <p:cNvPr id="482" name="Google Shape;482;g2f10db52427_0_837"/>
          <p:cNvSpPr txBox="1"/>
          <p:nvPr>
            <p:ph type="title"/>
          </p:nvPr>
        </p:nvSpPr>
        <p:spPr>
          <a:xfrm>
            <a:off x="6096000" y="2766218"/>
            <a:ext cx="52575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Ubuntu"/>
              <a:buNone/>
              <a:defRPr>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483" name="Shape 483"/>
        <p:cNvGrpSpPr/>
        <p:nvPr/>
      </p:nvGrpSpPr>
      <p:grpSpPr>
        <a:xfrm>
          <a:off x="0" y="0"/>
          <a:ext cx="0" cy="0"/>
          <a:chOff x="0" y="0"/>
          <a:chExt cx="0" cy="0"/>
        </a:xfrm>
      </p:grpSpPr>
      <p:sp>
        <p:nvSpPr>
          <p:cNvPr id="484" name="Google Shape;484;g2f10db52427_0_841"/>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85" name="Google Shape;485;g2f10db52427_0_841"/>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6" name="Shape 486"/>
        <p:cNvGrpSpPr/>
        <p:nvPr/>
      </p:nvGrpSpPr>
      <p:grpSpPr>
        <a:xfrm>
          <a:off x="0" y="0"/>
          <a:ext cx="0" cy="0"/>
          <a:chOff x="0" y="0"/>
          <a:chExt cx="0" cy="0"/>
        </a:xfrm>
      </p:grpSpPr>
      <p:sp>
        <p:nvSpPr>
          <p:cNvPr id="487" name="Google Shape;487;g2f10db52427_0_844"/>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88" name="Google Shape;488;g2f10db52427_0_844"/>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489" name="Shape 489"/>
        <p:cNvGrpSpPr/>
        <p:nvPr/>
      </p:nvGrpSpPr>
      <p:grpSpPr>
        <a:xfrm>
          <a:off x="0" y="0"/>
          <a:ext cx="0" cy="0"/>
          <a:chOff x="0" y="0"/>
          <a:chExt cx="0" cy="0"/>
        </a:xfrm>
      </p:grpSpPr>
      <p:pic>
        <p:nvPicPr>
          <p:cNvPr descr="A blue and green gradient&#10;&#10;Description automatically generated" id="490" name="Google Shape;490;g2f10db52427_0_84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91" name="Google Shape;491;g2f10db52427_0_847"/>
          <p:cNvSpPr txBox="1"/>
          <p:nvPr/>
        </p:nvSpPr>
        <p:spPr>
          <a:xfrm>
            <a:off x="166208" y="6422867"/>
            <a:ext cx="1578900" cy="430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100">
                <a:solidFill>
                  <a:schemeClr val="lt1"/>
                </a:solidFill>
                <a:latin typeface="Ubuntu"/>
                <a:ea typeface="Ubuntu"/>
                <a:cs typeface="Ubuntu"/>
                <a:sym typeface="Ubuntu"/>
              </a:rPr>
              <a:t>© </a:t>
            </a:r>
            <a:r>
              <a:rPr lang="en-US" sz="1100">
                <a:solidFill>
                  <a:schemeClr val="lt1"/>
                </a:solidFill>
                <a:latin typeface="Ubuntu"/>
                <a:ea typeface="Ubuntu"/>
                <a:cs typeface="Ubuntu"/>
                <a:sym typeface="Ubuntu"/>
              </a:rPr>
              <a:t>Copyright KodeKloud</a:t>
            </a:r>
            <a:endParaRPr sz="1100">
              <a:solidFill>
                <a:schemeClr val="lt1"/>
              </a:solidFill>
              <a:latin typeface="Ubuntu"/>
              <a:ea typeface="Ubuntu"/>
              <a:cs typeface="Ubuntu"/>
              <a:sym typeface="Ubuntu"/>
            </a:endParaRPr>
          </a:p>
        </p:txBody>
      </p:sp>
      <p:sp>
        <p:nvSpPr>
          <p:cNvPr id="492" name="Google Shape;492;g2f10db52427_0_847"/>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2400"/>
              <a:buFont typeface="Ubuntu"/>
              <a:buNone/>
              <a:defRPr sz="24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93" name="Google Shape;493;g2f10db52427_0_847"/>
          <p:cNvSpPr txBox="1"/>
          <p:nvPr>
            <p:ph idx="1" type="body"/>
          </p:nvPr>
        </p:nvSpPr>
        <p:spPr>
          <a:xfrm>
            <a:off x="1924050" y="3434699"/>
            <a:ext cx="8343900" cy="5397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100"/>
              </a:spcBef>
              <a:spcAft>
                <a:spcPts val="0"/>
              </a:spcAft>
              <a:buClr>
                <a:schemeClr val="lt1"/>
              </a:buClr>
              <a:buSzPts val="3200"/>
              <a:buNone/>
              <a:defRPr b="1" sz="3200">
                <a:solidFill>
                  <a:schemeClr val="lt1"/>
                </a:solidFill>
              </a:defRPr>
            </a:lvl1pPr>
            <a:lvl2pPr indent="-349250" lvl="1" marL="914400" rtl="0" algn="l">
              <a:lnSpc>
                <a:spcPct val="90000"/>
              </a:lnSpc>
              <a:spcBef>
                <a:spcPts val="500"/>
              </a:spcBef>
              <a:spcAft>
                <a:spcPts val="0"/>
              </a:spcAft>
              <a:buClr>
                <a:srgbClr val="7F7F7F"/>
              </a:buClr>
              <a:buSzPts val="1900"/>
              <a:buChar char="•"/>
              <a:defRPr/>
            </a:lvl2pPr>
            <a:lvl3pPr indent="-349250" lvl="2" marL="1371600" rtl="0" algn="l">
              <a:lnSpc>
                <a:spcPct val="90000"/>
              </a:lnSpc>
              <a:spcBef>
                <a:spcPts val="500"/>
              </a:spcBef>
              <a:spcAft>
                <a:spcPts val="0"/>
              </a:spcAft>
              <a:buClr>
                <a:srgbClr val="7F7F7F"/>
              </a:buClr>
              <a:buSzPts val="1900"/>
              <a:buChar char="•"/>
              <a:defRPr/>
            </a:lvl3pPr>
            <a:lvl4pPr indent="-349250" lvl="3" marL="1828800" rtl="0" algn="l">
              <a:lnSpc>
                <a:spcPct val="90000"/>
              </a:lnSpc>
              <a:spcBef>
                <a:spcPts val="500"/>
              </a:spcBef>
              <a:spcAft>
                <a:spcPts val="0"/>
              </a:spcAft>
              <a:buClr>
                <a:srgbClr val="7F7F7F"/>
              </a:buClr>
              <a:buSzPts val="1900"/>
              <a:buChar char="•"/>
              <a:defRPr/>
            </a:lvl4pPr>
            <a:lvl5pPr indent="-349250" lvl="4" marL="2286000" rtl="0" algn="l">
              <a:lnSpc>
                <a:spcPct val="90000"/>
              </a:lnSpc>
              <a:spcBef>
                <a:spcPts val="500"/>
              </a:spcBef>
              <a:spcAft>
                <a:spcPts val="0"/>
              </a:spcAft>
              <a:buClr>
                <a:srgbClr val="7F7F7F"/>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4" name="Shape 494"/>
        <p:cNvGrpSpPr/>
        <p:nvPr/>
      </p:nvGrpSpPr>
      <p:grpSpPr>
        <a:xfrm>
          <a:off x="0" y="0"/>
          <a:ext cx="0" cy="0"/>
          <a:chOff x="0" y="0"/>
          <a:chExt cx="0" cy="0"/>
        </a:xfrm>
      </p:grpSpPr>
      <p:sp>
        <p:nvSpPr>
          <p:cNvPr id="495" name="Google Shape;495;g2f10db52427_0_85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500"/>
              <a:buNone/>
              <a:defRPr sz="1900">
                <a:solidFill>
                  <a:schemeClr val="dk1"/>
                </a:solidFill>
                <a:latin typeface="Ubuntu"/>
                <a:ea typeface="Ubuntu"/>
                <a:cs typeface="Ubuntu"/>
                <a:sym typeface="Ubuntu"/>
              </a:defRPr>
            </a:lvl1pPr>
            <a:lvl2pPr lvl="1"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2pPr>
            <a:lvl3pPr lvl="2"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3pPr>
            <a:lvl4pPr lvl="3"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4pPr>
            <a:lvl5pPr lvl="4"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5pPr>
            <a:lvl6pPr lvl="5"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6pPr>
            <a:lvl7pPr lvl="6"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7pPr>
            <a:lvl8pPr lvl="7"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8pPr>
            <a:lvl9pPr lvl="8"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9pPr>
          </a:lstStyle>
          <a:p/>
        </p:txBody>
      </p:sp>
      <p:sp>
        <p:nvSpPr>
          <p:cNvPr id="496" name="Google Shape;496;g2f10db52427_0_85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500"/>
              <a:buNone/>
              <a:defRPr sz="1900">
                <a:solidFill>
                  <a:schemeClr val="dk1"/>
                </a:solidFill>
                <a:latin typeface="Ubuntu"/>
                <a:ea typeface="Ubuntu"/>
                <a:cs typeface="Ubuntu"/>
                <a:sym typeface="Ubuntu"/>
              </a:defRPr>
            </a:lvl1pPr>
            <a:lvl2pPr lvl="1"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2pPr>
            <a:lvl3pPr lvl="2"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3pPr>
            <a:lvl4pPr lvl="3"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4pPr>
            <a:lvl5pPr lvl="4"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5pPr>
            <a:lvl6pPr lvl="5"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6pPr>
            <a:lvl7pPr lvl="6"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7pPr>
            <a:lvl8pPr lvl="7"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8pPr>
            <a:lvl9pPr lvl="8"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9pPr>
          </a:lstStyle>
          <a:p/>
        </p:txBody>
      </p:sp>
      <p:sp>
        <p:nvSpPr>
          <p:cNvPr id="497" name="Google Shape;497;g2f10db52427_0_85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900">
                <a:solidFill>
                  <a:schemeClr val="dk1"/>
                </a:solidFill>
                <a:latin typeface="Ubuntu"/>
                <a:ea typeface="Ubuntu"/>
                <a:cs typeface="Ubuntu"/>
                <a:sym typeface="Ubuntu"/>
              </a:defRPr>
            </a:lvl1pPr>
            <a:lvl2pPr indent="0" lvl="1" marL="0" marR="0" rtl="0" algn="l">
              <a:spcBef>
                <a:spcPts val="0"/>
              </a:spcBef>
              <a:buNone/>
              <a:defRPr sz="1900">
                <a:solidFill>
                  <a:schemeClr val="dk1"/>
                </a:solidFill>
                <a:latin typeface="Ubuntu"/>
                <a:ea typeface="Ubuntu"/>
                <a:cs typeface="Ubuntu"/>
                <a:sym typeface="Ubuntu"/>
              </a:defRPr>
            </a:lvl2pPr>
            <a:lvl3pPr indent="0" lvl="2" marL="0" marR="0" rtl="0" algn="l">
              <a:spcBef>
                <a:spcPts val="0"/>
              </a:spcBef>
              <a:buNone/>
              <a:defRPr sz="1900">
                <a:solidFill>
                  <a:schemeClr val="dk1"/>
                </a:solidFill>
                <a:latin typeface="Ubuntu"/>
                <a:ea typeface="Ubuntu"/>
                <a:cs typeface="Ubuntu"/>
                <a:sym typeface="Ubuntu"/>
              </a:defRPr>
            </a:lvl3pPr>
            <a:lvl4pPr indent="0" lvl="3" marL="0" marR="0" rtl="0" algn="l">
              <a:spcBef>
                <a:spcPts val="0"/>
              </a:spcBef>
              <a:buNone/>
              <a:defRPr sz="1900">
                <a:solidFill>
                  <a:schemeClr val="dk1"/>
                </a:solidFill>
                <a:latin typeface="Ubuntu"/>
                <a:ea typeface="Ubuntu"/>
                <a:cs typeface="Ubuntu"/>
                <a:sym typeface="Ubuntu"/>
              </a:defRPr>
            </a:lvl4pPr>
            <a:lvl5pPr indent="0" lvl="4" marL="0" marR="0" rtl="0" algn="l">
              <a:spcBef>
                <a:spcPts val="0"/>
              </a:spcBef>
              <a:buNone/>
              <a:defRPr sz="1900">
                <a:solidFill>
                  <a:schemeClr val="dk1"/>
                </a:solidFill>
                <a:latin typeface="Ubuntu"/>
                <a:ea typeface="Ubuntu"/>
                <a:cs typeface="Ubuntu"/>
                <a:sym typeface="Ubuntu"/>
              </a:defRPr>
            </a:lvl5pPr>
            <a:lvl6pPr indent="0" lvl="5" marL="0" marR="0" rtl="0" algn="l">
              <a:spcBef>
                <a:spcPts val="0"/>
              </a:spcBef>
              <a:buNone/>
              <a:defRPr sz="1900">
                <a:solidFill>
                  <a:schemeClr val="dk1"/>
                </a:solidFill>
                <a:latin typeface="Ubuntu"/>
                <a:ea typeface="Ubuntu"/>
                <a:cs typeface="Ubuntu"/>
                <a:sym typeface="Ubuntu"/>
              </a:defRPr>
            </a:lvl6pPr>
            <a:lvl7pPr indent="0" lvl="6" marL="0" marR="0" rtl="0" algn="l">
              <a:spcBef>
                <a:spcPts val="0"/>
              </a:spcBef>
              <a:buNone/>
              <a:defRPr sz="1900">
                <a:solidFill>
                  <a:schemeClr val="dk1"/>
                </a:solidFill>
                <a:latin typeface="Ubuntu"/>
                <a:ea typeface="Ubuntu"/>
                <a:cs typeface="Ubuntu"/>
                <a:sym typeface="Ubuntu"/>
              </a:defRPr>
            </a:lvl7pPr>
            <a:lvl8pPr indent="0" lvl="7" marL="0" marR="0" rtl="0" algn="l">
              <a:spcBef>
                <a:spcPts val="0"/>
              </a:spcBef>
              <a:buNone/>
              <a:defRPr sz="1900">
                <a:solidFill>
                  <a:schemeClr val="dk1"/>
                </a:solidFill>
                <a:latin typeface="Ubuntu"/>
                <a:ea typeface="Ubuntu"/>
                <a:cs typeface="Ubuntu"/>
                <a:sym typeface="Ubuntu"/>
              </a:defRPr>
            </a:lvl8pPr>
            <a:lvl9pPr indent="0" lvl="8" marL="0" marR="0" rtl="0" algn="l">
              <a:spcBef>
                <a:spcPts val="0"/>
              </a:spcBef>
              <a:buNone/>
              <a:defRPr sz="1900">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498" name="Shape 498"/>
        <p:cNvGrpSpPr/>
        <p:nvPr/>
      </p:nvGrpSpPr>
      <p:grpSpPr>
        <a:xfrm>
          <a:off x="0" y="0"/>
          <a:ext cx="0" cy="0"/>
          <a:chOff x="0" y="0"/>
          <a:chExt cx="0" cy="0"/>
        </a:xfrm>
      </p:grpSpPr>
      <p:sp>
        <p:nvSpPr>
          <p:cNvPr id="499" name="Google Shape;499;g2f10db52427_0_856"/>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00" name="Google Shape;500;g2f10db52427_0_856"/>
          <p:cNvSpPr/>
          <p:nvPr>
            <p:ph idx="1" type="body"/>
          </p:nvPr>
        </p:nvSpPr>
        <p:spPr>
          <a:xfrm>
            <a:off x="6096000" y="1089025"/>
            <a:ext cx="5724900" cy="5040300"/>
          </a:xfrm>
          <a:prstGeom prst="roundRect">
            <a:avLst>
              <a:gd fmla="val 2683" name="adj"/>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rgbClr val="86868B"/>
              </a:buClr>
              <a:buSzPts val="1900"/>
              <a:buChar char="•"/>
              <a:defRPr sz="1900">
                <a:solidFill>
                  <a:srgbClr val="86868B"/>
                </a:solidFill>
              </a:defRPr>
            </a:lvl1pPr>
            <a:lvl2pPr indent="-349250" lvl="1" marL="914400" rtl="0" algn="l">
              <a:lnSpc>
                <a:spcPct val="90000"/>
              </a:lnSpc>
              <a:spcBef>
                <a:spcPts val="500"/>
              </a:spcBef>
              <a:spcAft>
                <a:spcPts val="0"/>
              </a:spcAft>
              <a:buClr>
                <a:srgbClr val="9CA3AF"/>
              </a:buClr>
              <a:buSzPts val="1900"/>
              <a:buChar char="•"/>
              <a:defRPr sz="1900">
                <a:solidFill>
                  <a:srgbClr val="9CA3AF"/>
                </a:solidFill>
              </a:defRPr>
            </a:lvl2pPr>
            <a:lvl3pPr indent="-349250" lvl="2" marL="1371600" rtl="0" algn="l">
              <a:lnSpc>
                <a:spcPct val="90000"/>
              </a:lnSpc>
              <a:spcBef>
                <a:spcPts val="500"/>
              </a:spcBef>
              <a:spcAft>
                <a:spcPts val="0"/>
              </a:spcAft>
              <a:buClr>
                <a:srgbClr val="BFBFBF"/>
              </a:buClr>
              <a:buSzPts val="1900"/>
              <a:buChar char="•"/>
              <a:defRPr sz="1900">
                <a:solidFill>
                  <a:srgbClr val="BFBFBF"/>
                </a:solidFill>
              </a:defRPr>
            </a:lvl3pPr>
            <a:lvl4pPr indent="-349250" lvl="3" marL="1828800" rtl="0" algn="l">
              <a:lnSpc>
                <a:spcPct val="90000"/>
              </a:lnSpc>
              <a:spcBef>
                <a:spcPts val="500"/>
              </a:spcBef>
              <a:spcAft>
                <a:spcPts val="0"/>
              </a:spcAft>
              <a:buClr>
                <a:srgbClr val="BFBFBF"/>
              </a:buClr>
              <a:buSzPts val="1900"/>
              <a:buChar char="•"/>
              <a:defRPr sz="1900">
                <a:solidFill>
                  <a:srgbClr val="BFBFBF"/>
                </a:solidFill>
              </a:defRPr>
            </a:lvl4pPr>
            <a:lvl5pPr indent="-349250" lvl="4" marL="2286000" rtl="0" algn="l">
              <a:lnSpc>
                <a:spcPct val="90000"/>
              </a:lnSpc>
              <a:spcBef>
                <a:spcPts val="500"/>
              </a:spcBef>
              <a:spcAft>
                <a:spcPts val="0"/>
              </a:spcAft>
              <a:buClr>
                <a:srgbClr val="BFBFBF"/>
              </a:buClr>
              <a:buSzPts val="1900"/>
              <a:buChar char="•"/>
              <a:defRPr sz="1900">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01" name="Google Shape;501;g2f10db52427_0_856"/>
          <p:cNvSpPr/>
          <p:nvPr/>
        </p:nvSpPr>
        <p:spPr>
          <a:xfrm flipH="1" rot="10800000">
            <a:off x="371475" y="1403436"/>
            <a:ext cx="5724900" cy="47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502" name="Google Shape;502;g2f10db52427_0_856"/>
          <p:cNvSpPr/>
          <p:nvPr/>
        </p:nvSpPr>
        <p:spPr>
          <a:xfrm>
            <a:off x="371477" y="1105458"/>
            <a:ext cx="5724900" cy="2976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503" name="Google Shape;503;g2f10db52427_0_856"/>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04" name="Google Shape;504;g2f10db52427_0_856"/>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05" name="Google Shape;505;g2f10db52427_0_856"/>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06" name="Google Shape;506;g2f10db52427_0_856"/>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507" name="Shape 507"/>
        <p:cNvGrpSpPr/>
        <p:nvPr/>
      </p:nvGrpSpPr>
      <p:grpSpPr>
        <a:xfrm>
          <a:off x="0" y="0"/>
          <a:ext cx="0" cy="0"/>
          <a:chOff x="0" y="0"/>
          <a:chExt cx="0" cy="0"/>
        </a:xfrm>
      </p:grpSpPr>
      <p:sp>
        <p:nvSpPr>
          <p:cNvPr id="508" name="Google Shape;508;g2f10db52427_0_865"/>
          <p:cNvSpPr txBox="1"/>
          <p:nvPr>
            <p:ph type="title"/>
          </p:nvPr>
        </p:nvSpPr>
        <p:spPr>
          <a:xfrm>
            <a:off x="371474" y="368300"/>
            <a:ext cx="114489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09" name="Google Shape;509;g2f10db52427_0_865"/>
          <p:cNvSpPr/>
          <p:nvPr/>
        </p:nvSpPr>
        <p:spPr>
          <a:xfrm flipH="1" rot="10800000">
            <a:off x="371475" y="1403436"/>
            <a:ext cx="11448900" cy="47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510" name="Google Shape;510;g2f10db52427_0_865"/>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511" name="Google Shape;511;g2f10db52427_0_865"/>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12" name="Google Shape;512;g2f10db52427_0_865"/>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13" name="Google Shape;513;g2f10db52427_0_865"/>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14" name="Google Shape;514;g2f10db52427_0_865"/>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515" name="Shape 515"/>
        <p:cNvGrpSpPr/>
        <p:nvPr/>
      </p:nvGrpSpPr>
      <p:grpSpPr>
        <a:xfrm>
          <a:off x="0" y="0"/>
          <a:ext cx="0" cy="0"/>
          <a:chOff x="0" y="0"/>
          <a:chExt cx="0" cy="0"/>
        </a:xfrm>
      </p:grpSpPr>
      <p:grpSp>
        <p:nvGrpSpPr>
          <p:cNvPr id="516" name="Google Shape;516;g2f10db52427_0_873"/>
          <p:cNvGrpSpPr/>
          <p:nvPr/>
        </p:nvGrpSpPr>
        <p:grpSpPr>
          <a:xfrm>
            <a:off x="371475" y="368299"/>
            <a:ext cx="11448901" cy="5761039"/>
            <a:chOff x="371475" y="368299"/>
            <a:chExt cx="11448901" cy="5761039"/>
          </a:xfrm>
        </p:grpSpPr>
        <p:sp>
          <p:nvSpPr>
            <p:cNvPr id="517" name="Google Shape;517;g2f10db52427_0_873"/>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518" name="Google Shape;518;g2f10db52427_0_873"/>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519" name="Google Shape;519;g2f10db52427_0_873"/>
            <p:cNvSpPr/>
            <p:nvPr/>
          </p:nvSpPr>
          <p:spPr>
            <a:xfrm>
              <a:off x="518613" y="470752"/>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20" name="Google Shape;520;g2f10db52427_0_873"/>
            <p:cNvSpPr/>
            <p:nvPr/>
          </p:nvSpPr>
          <p:spPr>
            <a:xfrm>
              <a:off x="778111" y="470752"/>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21" name="Google Shape;521;g2f10db52427_0_873"/>
            <p:cNvSpPr/>
            <p:nvPr/>
          </p:nvSpPr>
          <p:spPr>
            <a:xfrm>
              <a:off x="1037609" y="470752"/>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522" name="Shape 522"/>
        <p:cNvGrpSpPr/>
        <p:nvPr/>
      </p:nvGrpSpPr>
      <p:grpSpPr>
        <a:xfrm>
          <a:off x="0" y="0"/>
          <a:ext cx="0" cy="0"/>
          <a:chOff x="0" y="0"/>
          <a:chExt cx="0" cy="0"/>
        </a:xfrm>
      </p:grpSpPr>
      <p:sp>
        <p:nvSpPr>
          <p:cNvPr id="523" name="Google Shape;523;g2f10db52427_0_880"/>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24" name="Google Shape;524;g2f10db52427_0_880"/>
          <p:cNvSpPr txBox="1"/>
          <p:nvPr>
            <p:ph idx="1" type="body"/>
          </p:nvPr>
        </p:nvSpPr>
        <p:spPr>
          <a:xfrm>
            <a:off x="371475" y="3429000"/>
            <a:ext cx="11449200" cy="23400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25" name="Google Shape;525;g2f10db52427_0_880"/>
          <p:cNvSpPr/>
          <p:nvPr/>
        </p:nvSpPr>
        <p:spPr>
          <a:xfrm flipH="1" rot="10800000">
            <a:off x="371475" y="1403100"/>
            <a:ext cx="11448900" cy="20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526" name="Google Shape;526;g2f10db52427_0_880"/>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527" name="Google Shape;527;g2f10db52427_0_880"/>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28" name="Google Shape;528;g2f10db52427_0_880"/>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29" name="Google Shape;529;g2f10db52427_0_880"/>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30" name="Google Shape;530;g2f10db52427_0_880"/>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531" name="Shape 531"/>
        <p:cNvGrpSpPr/>
        <p:nvPr/>
      </p:nvGrpSpPr>
      <p:grpSpPr>
        <a:xfrm>
          <a:off x="0" y="0"/>
          <a:ext cx="0" cy="0"/>
          <a:chOff x="0" y="0"/>
          <a:chExt cx="0" cy="0"/>
        </a:xfrm>
      </p:grpSpPr>
      <p:sp>
        <p:nvSpPr>
          <p:cNvPr id="532" name="Google Shape;532;g2f10db52427_0_889"/>
          <p:cNvSpPr txBox="1"/>
          <p:nvPr>
            <p:ph type="title"/>
          </p:nvPr>
        </p:nvSpPr>
        <p:spPr>
          <a:xfrm>
            <a:off x="371475" y="368300"/>
            <a:ext cx="11449200" cy="737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33" name="Google Shape;533;g2f10db52427_0_889"/>
          <p:cNvSpPr txBox="1"/>
          <p:nvPr>
            <p:ph idx="1" type="body"/>
          </p:nvPr>
        </p:nvSpPr>
        <p:spPr>
          <a:xfrm>
            <a:off x="6096000" y="1425296"/>
            <a:ext cx="5724900" cy="43281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34" name="Google Shape;534;g2f10db52427_0_889"/>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0" name="Shape 60"/>
        <p:cNvGrpSpPr/>
        <p:nvPr/>
      </p:nvGrpSpPr>
      <p:grpSpPr>
        <a:xfrm>
          <a:off x="0" y="0"/>
          <a:ext cx="0" cy="0"/>
          <a:chOff x="0" y="0"/>
          <a:chExt cx="0" cy="0"/>
        </a:xfrm>
      </p:grpSpPr>
      <p:sp>
        <p:nvSpPr>
          <p:cNvPr id="61" name="Google Shape;61;g28f7963fa17_1_122"/>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g28f7963fa17_1_122"/>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535" name="Shape 535"/>
        <p:cNvGrpSpPr/>
        <p:nvPr/>
      </p:nvGrpSpPr>
      <p:grpSpPr>
        <a:xfrm>
          <a:off x="0" y="0"/>
          <a:ext cx="0" cy="0"/>
          <a:chOff x="0" y="0"/>
          <a:chExt cx="0" cy="0"/>
        </a:xfrm>
      </p:grpSpPr>
      <p:sp>
        <p:nvSpPr>
          <p:cNvPr id="536" name="Google Shape;536;g2f10db52427_0_893"/>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37" name="Google Shape;537;g2f10db52427_0_893"/>
          <p:cNvSpPr txBox="1"/>
          <p:nvPr>
            <p:ph idx="1" type="body"/>
          </p:nvPr>
        </p:nvSpPr>
        <p:spPr>
          <a:xfrm>
            <a:off x="371475" y="1096963"/>
            <a:ext cx="11449200" cy="4671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38" name="Google Shape;538;g2f10db52427_0_893"/>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539" name="Shape 539"/>
        <p:cNvGrpSpPr/>
        <p:nvPr/>
      </p:nvGrpSpPr>
      <p:grpSpPr>
        <a:xfrm>
          <a:off x="0" y="0"/>
          <a:ext cx="0" cy="0"/>
          <a:chOff x="0" y="0"/>
          <a:chExt cx="0" cy="0"/>
        </a:xfrm>
      </p:grpSpPr>
      <p:sp>
        <p:nvSpPr>
          <p:cNvPr id="540" name="Google Shape;540;g2f10db52427_0_897"/>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41" name="Google Shape;541;g2f10db52427_0_897"/>
          <p:cNvSpPr/>
          <p:nvPr/>
        </p:nvSpPr>
        <p:spPr>
          <a:xfrm>
            <a:off x="371475" y="1097242"/>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542" name="Google Shape;542;g2f10db52427_0_897"/>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543" name="Shape 543"/>
        <p:cNvGrpSpPr/>
        <p:nvPr/>
      </p:nvGrpSpPr>
      <p:grpSpPr>
        <a:xfrm>
          <a:off x="0" y="0"/>
          <a:ext cx="0" cy="0"/>
          <a:chOff x="0" y="0"/>
          <a:chExt cx="0" cy="0"/>
        </a:xfrm>
      </p:grpSpPr>
      <p:sp>
        <p:nvSpPr>
          <p:cNvPr id="544" name="Google Shape;544;g2f10db52427_0_901"/>
          <p:cNvSpPr txBox="1"/>
          <p:nvPr>
            <p:ph type="title"/>
          </p:nvPr>
        </p:nvSpPr>
        <p:spPr>
          <a:xfrm>
            <a:off x="1092199" y="2766218"/>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545" name="Shape 545"/>
        <p:cNvGrpSpPr/>
        <p:nvPr/>
      </p:nvGrpSpPr>
      <p:grpSpPr>
        <a:xfrm>
          <a:off x="0" y="0"/>
          <a:ext cx="0" cy="0"/>
          <a:chOff x="0" y="0"/>
          <a:chExt cx="0" cy="0"/>
        </a:xfrm>
      </p:grpSpPr>
      <p:sp>
        <p:nvSpPr>
          <p:cNvPr id="546" name="Google Shape;546;g2f10db52427_0_903"/>
          <p:cNvSpPr txBox="1"/>
          <p:nvPr>
            <p:ph type="title"/>
          </p:nvPr>
        </p:nvSpPr>
        <p:spPr>
          <a:xfrm>
            <a:off x="1092199" y="2766218"/>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547" name="Shape 547"/>
        <p:cNvGrpSpPr/>
        <p:nvPr/>
      </p:nvGrpSpPr>
      <p:grpSpPr>
        <a:xfrm>
          <a:off x="0" y="0"/>
          <a:ext cx="0" cy="0"/>
          <a:chOff x="0" y="0"/>
          <a:chExt cx="0" cy="0"/>
        </a:xfrm>
      </p:grpSpPr>
      <p:sp>
        <p:nvSpPr>
          <p:cNvPr id="548" name="Google Shape;548;g2f10db52427_0_905"/>
          <p:cNvSpPr txBox="1"/>
          <p:nvPr>
            <p:ph idx="1" type="body"/>
          </p:nvPr>
        </p:nvSpPr>
        <p:spPr>
          <a:xfrm>
            <a:off x="371475" y="368300"/>
            <a:ext cx="11449200" cy="5400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549" name="Shape 549"/>
        <p:cNvGrpSpPr/>
        <p:nvPr/>
      </p:nvGrpSpPr>
      <p:grpSpPr>
        <a:xfrm>
          <a:off x="0" y="0"/>
          <a:ext cx="0" cy="0"/>
          <a:chOff x="0" y="0"/>
          <a:chExt cx="0" cy="0"/>
        </a:xfrm>
      </p:grpSpPr>
      <p:sp>
        <p:nvSpPr>
          <p:cNvPr id="550" name="Google Shape;550;g2f10db52427_0_907"/>
          <p:cNvSpPr txBox="1"/>
          <p:nvPr>
            <p:ph idx="1" type="body"/>
          </p:nvPr>
        </p:nvSpPr>
        <p:spPr>
          <a:xfrm>
            <a:off x="6096000" y="368300"/>
            <a:ext cx="5724900" cy="5760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51" name="Google Shape;551;g2f10db52427_0_907"/>
          <p:cNvSpPr/>
          <p:nvPr/>
        </p:nvSpPr>
        <p:spPr>
          <a:xfrm rot="5400000">
            <a:off x="515841" y="223934"/>
            <a:ext cx="5771102"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52" name="Shape 552"/>
        <p:cNvGrpSpPr/>
        <p:nvPr/>
      </p:nvGrpSpPr>
      <p:grpSpPr>
        <a:xfrm>
          <a:off x="0" y="0"/>
          <a:ext cx="0" cy="0"/>
          <a:chOff x="0" y="0"/>
          <a:chExt cx="0" cy="0"/>
        </a:xfrm>
      </p:grpSpPr>
      <p:sp>
        <p:nvSpPr>
          <p:cNvPr id="553" name="Google Shape;553;g2f10db52427_0_910"/>
          <p:cNvSpPr txBox="1"/>
          <p:nvPr>
            <p:ph type="title"/>
          </p:nvPr>
        </p:nvSpPr>
        <p:spPr>
          <a:xfrm>
            <a:off x="371475" y="365126"/>
            <a:ext cx="11449200" cy="698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54" name="Shape 554"/>
        <p:cNvGrpSpPr/>
        <p:nvPr/>
      </p:nvGrpSpPr>
      <p:grpSpPr>
        <a:xfrm>
          <a:off x="0" y="0"/>
          <a:ext cx="0" cy="0"/>
          <a:chOff x="0" y="0"/>
          <a:chExt cx="0" cy="0"/>
        </a:xfrm>
      </p:grpSpPr>
      <p:sp>
        <p:nvSpPr>
          <p:cNvPr id="555" name="Google Shape;555;g2f10db52427_0_912"/>
          <p:cNvSpPr/>
          <p:nvPr>
            <p:ph idx="2" type="pic"/>
          </p:nvPr>
        </p:nvSpPr>
        <p:spPr>
          <a:xfrm>
            <a:off x="1019871" y="3008463"/>
            <a:ext cx="2897700" cy="2282100"/>
          </a:xfrm>
          <a:prstGeom prst="rect">
            <a:avLst/>
          </a:prstGeom>
          <a:solidFill>
            <a:srgbClr val="F2F2F2"/>
          </a:solidFill>
          <a:ln>
            <a:noFill/>
          </a:ln>
        </p:spPr>
      </p:sp>
      <p:sp>
        <p:nvSpPr>
          <p:cNvPr id="556" name="Google Shape;556;g2f10db52427_0_912"/>
          <p:cNvSpPr/>
          <p:nvPr>
            <p:ph idx="3" type="pic"/>
          </p:nvPr>
        </p:nvSpPr>
        <p:spPr>
          <a:xfrm>
            <a:off x="4673613" y="3008461"/>
            <a:ext cx="2897700" cy="2282100"/>
          </a:xfrm>
          <a:prstGeom prst="rect">
            <a:avLst/>
          </a:prstGeom>
          <a:solidFill>
            <a:srgbClr val="F2F2F2"/>
          </a:solidFill>
          <a:ln>
            <a:noFill/>
          </a:ln>
        </p:spPr>
      </p:sp>
      <p:sp>
        <p:nvSpPr>
          <p:cNvPr id="557" name="Google Shape;557;g2f10db52427_0_912"/>
          <p:cNvSpPr/>
          <p:nvPr>
            <p:ph idx="4" type="pic"/>
          </p:nvPr>
        </p:nvSpPr>
        <p:spPr>
          <a:xfrm>
            <a:off x="8258630" y="3008461"/>
            <a:ext cx="2904900" cy="2282100"/>
          </a:xfrm>
          <a:prstGeom prst="rect">
            <a:avLst/>
          </a:prstGeom>
          <a:solidFill>
            <a:srgbClr val="F2F2F2"/>
          </a:solid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58" name="Shape 558"/>
        <p:cNvGrpSpPr/>
        <p:nvPr/>
      </p:nvGrpSpPr>
      <p:grpSpPr>
        <a:xfrm>
          <a:off x="0" y="0"/>
          <a:ext cx="0" cy="0"/>
          <a:chOff x="0" y="0"/>
          <a:chExt cx="0" cy="0"/>
        </a:xfrm>
      </p:grpSpPr>
      <p:sp>
        <p:nvSpPr>
          <p:cNvPr id="559" name="Google Shape;559;g2f10db52427_0_916"/>
          <p:cNvSpPr/>
          <p:nvPr>
            <p:ph idx="2" type="pic"/>
          </p:nvPr>
        </p:nvSpPr>
        <p:spPr>
          <a:xfrm>
            <a:off x="0" y="0"/>
            <a:ext cx="5509500" cy="6858000"/>
          </a:xfrm>
          <a:prstGeom prst="rect">
            <a:avLst/>
          </a:prstGeom>
          <a:solidFill>
            <a:srgbClr val="F2F2F2"/>
          </a:solidFill>
          <a:ln>
            <a:noFill/>
          </a:ln>
        </p:spPr>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560" name="Shape 560"/>
        <p:cNvGrpSpPr/>
        <p:nvPr/>
      </p:nvGrpSpPr>
      <p:grpSpPr>
        <a:xfrm>
          <a:off x="0" y="0"/>
          <a:ext cx="0" cy="0"/>
          <a:chOff x="0" y="0"/>
          <a:chExt cx="0" cy="0"/>
        </a:xfrm>
      </p:grpSpPr>
      <p:sp>
        <p:nvSpPr>
          <p:cNvPr id="561" name="Google Shape;561;g2f10db52427_0_918"/>
          <p:cNvSpPr txBox="1"/>
          <p:nvPr>
            <p:ph type="title"/>
          </p:nvPr>
        </p:nvSpPr>
        <p:spPr>
          <a:xfrm>
            <a:off x="392654" y="434874"/>
            <a:ext cx="9906000" cy="1478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3"/>
              </a:buClr>
              <a:buSzPts val="4400"/>
              <a:buFont typeface="Calibri"/>
              <a:buNone/>
              <a:defRPr b="0" i="0" sz="4400" u="none" cap="none" strike="noStrike">
                <a:solidFill>
                  <a:schemeClr val="accent3"/>
                </a:solidFill>
                <a:latin typeface="Ubuntu"/>
                <a:ea typeface="Ubuntu"/>
                <a:cs typeface="Ubuntu"/>
                <a:sym typeface="Ubuntu"/>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63" name="Shape 63"/>
        <p:cNvGrpSpPr/>
        <p:nvPr/>
      </p:nvGrpSpPr>
      <p:grpSpPr>
        <a:xfrm>
          <a:off x="0" y="0"/>
          <a:ext cx="0" cy="0"/>
          <a:chOff x="0" y="0"/>
          <a:chExt cx="0" cy="0"/>
        </a:xfrm>
      </p:grpSpPr>
      <p:pic>
        <p:nvPicPr>
          <p:cNvPr descr="A blue and green gradient&#10;&#10;Description automatically generated" id="64" name="Google Shape;64;g28f7963fa17_1_12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5" name="Google Shape;65;g28f7963fa17_1_125"/>
          <p:cNvSpPr txBox="1"/>
          <p:nvPr/>
        </p:nvSpPr>
        <p:spPr>
          <a:xfrm>
            <a:off x="166208" y="6422867"/>
            <a:ext cx="1578900" cy="246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000">
                <a:solidFill>
                  <a:schemeClr val="lt1"/>
                </a:solidFill>
                <a:latin typeface="Ubuntu"/>
                <a:ea typeface="Ubuntu"/>
                <a:cs typeface="Ubuntu"/>
                <a:sym typeface="Ubuntu"/>
              </a:rPr>
              <a:t>© </a:t>
            </a:r>
            <a:r>
              <a:rPr lang="en-US" sz="1000">
                <a:solidFill>
                  <a:schemeClr val="lt1"/>
                </a:solidFill>
                <a:latin typeface="Ubuntu"/>
                <a:ea typeface="Ubuntu"/>
                <a:cs typeface="Ubuntu"/>
                <a:sym typeface="Ubuntu"/>
              </a:rPr>
              <a:t>Copyright KodeKloud</a:t>
            </a:r>
            <a:endParaRPr sz="1000">
              <a:solidFill>
                <a:schemeClr val="lt1"/>
              </a:solidFill>
              <a:latin typeface="Ubuntu"/>
              <a:ea typeface="Ubuntu"/>
              <a:cs typeface="Ubuntu"/>
              <a:sym typeface="Ubuntu"/>
            </a:endParaRPr>
          </a:p>
        </p:txBody>
      </p:sp>
      <p:sp>
        <p:nvSpPr>
          <p:cNvPr id="66" name="Google Shape;66;g28f7963fa17_1_125"/>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2400"/>
              <a:buFont typeface="Ubuntu"/>
              <a:buNone/>
              <a:defRPr sz="2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g28f7963fa17_1_125"/>
          <p:cNvSpPr txBox="1"/>
          <p:nvPr>
            <p:ph idx="1" type="body"/>
          </p:nvPr>
        </p:nvSpPr>
        <p:spPr>
          <a:xfrm>
            <a:off x="1924050" y="3434699"/>
            <a:ext cx="8343900" cy="5397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000"/>
              </a:spcBef>
              <a:spcAft>
                <a:spcPts val="0"/>
              </a:spcAft>
              <a:buClr>
                <a:schemeClr val="lt1"/>
              </a:buClr>
              <a:buSzPts val="3200"/>
              <a:buNone/>
              <a:defRPr b="1" sz="3200">
                <a:solidFill>
                  <a:schemeClr val="lt1"/>
                </a:solidFill>
              </a:defRPr>
            </a:lvl1pPr>
            <a:lvl2pPr indent="-342900" lvl="1" marL="914400" rtl="0" algn="l">
              <a:lnSpc>
                <a:spcPct val="90000"/>
              </a:lnSpc>
              <a:spcBef>
                <a:spcPts val="500"/>
              </a:spcBef>
              <a:spcAft>
                <a:spcPts val="0"/>
              </a:spcAft>
              <a:buClr>
                <a:srgbClr val="7F7F7F"/>
              </a:buClr>
              <a:buSzPts val="1800"/>
              <a:buChar char="•"/>
              <a:defRPr/>
            </a:lvl2pPr>
            <a:lvl3pPr indent="-342900" lvl="2" marL="1371600" rtl="0" algn="l">
              <a:lnSpc>
                <a:spcPct val="90000"/>
              </a:lnSpc>
              <a:spcBef>
                <a:spcPts val="500"/>
              </a:spcBef>
              <a:spcAft>
                <a:spcPts val="0"/>
              </a:spcAft>
              <a:buClr>
                <a:srgbClr val="7F7F7F"/>
              </a:buClr>
              <a:buSzPts val="1800"/>
              <a:buChar char="•"/>
              <a:defRPr/>
            </a:lvl3pPr>
            <a:lvl4pPr indent="-342900" lvl="3" marL="1828800" rtl="0" algn="l">
              <a:lnSpc>
                <a:spcPct val="90000"/>
              </a:lnSpc>
              <a:spcBef>
                <a:spcPts val="500"/>
              </a:spcBef>
              <a:spcAft>
                <a:spcPts val="0"/>
              </a:spcAft>
              <a:buClr>
                <a:srgbClr val="7F7F7F"/>
              </a:buClr>
              <a:buSzPts val="1800"/>
              <a:buChar char="•"/>
              <a:defRPr/>
            </a:lvl4pPr>
            <a:lvl5pPr indent="-342900" lvl="4" marL="2286000" rtl="0" algn="l">
              <a:lnSpc>
                <a:spcPct val="90000"/>
              </a:lnSpc>
              <a:spcBef>
                <a:spcPts val="500"/>
              </a:spcBef>
              <a:spcAft>
                <a:spcPts val="0"/>
              </a:spcAft>
              <a:buClr>
                <a:srgbClr val="7F7F7F"/>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g28f7963fa17_1_13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2pPr>
            <a:lvl3pPr lvl="2"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3pPr>
            <a:lvl4pPr lvl="3"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4pPr>
            <a:lvl5pPr lvl="4"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5pPr>
            <a:lvl6pPr lvl="5"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6pPr>
            <a:lvl7pPr lvl="6"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7pPr>
            <a:lvl8pPr lvl="7"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8pPr>
            <a:lvl9pPr lvl="8"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9pPr>
          </a:lstStyle>
          <a:p/>
        </p:txBody>
      </p:sp>
      <p:sp>
        <p:nvSpPr>
          <p:cNvPr id="70" name="Google Shape;70;g28f7963fa17_1_13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2pPr>
            <a:lvl3pPr lvl="2"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3pPr>
            <a:lvl4pPr lvl="3"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4pPr>
            <a:lvl5pPr lvl="4"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5pPr>
            <a:lvl6pPr lvl="5"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6pPr>
            <a:lvl7pPr lvl="6"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7pPr>
            <a:lvl8pPr lvl="7"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8pPr>
            <a:lvl9pPr lvl="8"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9pPr>
          </a:lstStyle>
          <a:p/>
        </p:txBody>
      </p:sp>
      <p:sp>
        <p:nvSpPr>
          <p:cNvPr id="71" name="Google Shape;71;g28f7963fa17_1_13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Ubuntu"/>
                <a:ea typeface="Ubuntu"/>
                <a:cs typeface="Ubuntu"/>
                <a:sym typeface="Ubuntu"/>
              </a:defRPr>
            </a:lvl1pPr>
            <a:lvl2pPr indent="0" lvl="1" marL="0" marR="0" rtl="0" algn="l">
              <a:spcBef>
                <a:spcPts val="0"/>
              </a:spcBef>
              <a:buNone/>
              <a:defRPr sz="1800">
                <a:solidFill>
                  <a:schemeClr val="dk1"/>
                </a:solidFill>
                <a:latin typeface="Ubuntu"/>
                <a:ea typeface="Ubuntu"/>
                <a:cs typeface="Ubuntu"/>
                <a:sym typeface="Ubuntu"/>
              </a:defRPr>
            </a:lvl2pPr>
            <a:lvl3pPr indent="0" lvl="2" marL="0" marR="0" rtl="0" algn="l">
              <a:spcBef>
                <a:spcPts val="0"/>
              </a:spcBef>
              <a:buNone/>
              <a:defRPr sz="1800">
                <a:solidFill>
                  <a:schemeClr val="dk1"/>
                </a:solidFill>
                <a:latin typeface="Ubuntu"/>
                <a:ea typeface="Ubuntu"/>
                <a:cs typeface="Ubuntu"/>
                <a:sym typeface="Ubuntu"/>
              </a:defRPr>
            </a:lvl3pPr>
            <a:lvl4pPr indent="0" lvl="3" marL="0" marR="0" rtl="0" algn="l">
              <a:spcBef>
                <a:spcPts val="0"/>
              </a:spcBef>
              <a:buNone/>
              <a:defRPr sz="1800">
                <a:solidFill>
                  <a:schemeClr val="dk1"/>
                </a:solidFill>
                <a:latin typeface="Ubuntu"/>
                <a:ea typeface="Ubuntu"/>
                <a:cs typeface="Ubuntu"/>
                <a:sym typeface="Ubuntu"/>
              </a:defRPr>
            </a:lvl4pPr>
            <a:lvl5pPr indent="0" lvl="4" marL="0" marR="0" rtl="0" algn="l">
              <a:spcBef>
                <a:spcPts val="0"/>
              </a:spcBef>
              <a:buNone/>
              <a:defRPr sz="1800">
                <a:solidFill>
                  <a:schemeClr val="dk1"/>
                </a:solidFill>
                <a:latin typeface="Ubuntu"/>
                <a:ea typeface="Ubuntu"/>
                <a:cs typeface="Ubuntu"/>
                <a:sym typeface="Ubuntu"/>
              </a:defRPr>
            </a:lvl5pPr>
            <a:lvl6pPr indent="0" lvl="5" marL="0" marR="0" rtl="0" algn="l">
              <a:spcBef>
                <a:spcPts val="0"/>
              </a:spcBef>
              <a:buNone/>
              <a:defRPr sz="1800">
                <a:solidFill>
                  <a:schemeClr val="dk1"/>
                </a:solidFill>
                <a:latin typeface="Ubuntu"/>
                <a:ea typeface="Ubuntu"/>
                <a:cs typeface="Ubuntu"/>
                <a:sym typeface="Ubuntu"/>
              </a:defRPr>
            </a:lvl6pPr>
            <a:lvl7pPr indent="0" lvl="6" marL="0" marR="0" rtl="0" algn="l">
              <a:spcBef>
                <a:spcPts val="0"/>
              </a:spcBef>
              <a:buNone/>
              <a:defRPr sz="1800">
                <a:solidFill>
                  <a:schemeClr val="dk1"/>
                </a:solidFill>
                <a:latin typeface="Ubuntu"/>
                <a:ea typeface="Ubuntu"/>
                <a:cs typeface="Ubuntu"/>
                <a:sym typeface="Ubuntu"/>
              </a:defRPr>
            </a:lvl7pPr>
            <a:lvl8pPr indent="0" lvl="7" marL="0" marR="0" rtl="0" algn="l">
              <a:spcBef>
                <a:spcPts val="0"/>
              </a:spcBef>
              <a:buNone/>
              <a:defRPr sz="1800">
                <a:solidFill>
                  <a:schemeClr val="dk1"/>
                </a:solidFill>
                <a:latin typeface="Ubuntu"/>
                <a:ea typeface="Ubuntu"/>
                <a:cs typeface="Ubuntu"/>
                <a:sym typeface="Ubuntu"/>
              </a:defRPr>
            </a:lvl8pPr>
            <a:lvl9pPr indent="0" lvl="8" marL="0" marR="0" rtl="0" algn="l">
              <a:spcBef>
                <a:spcPts val="0"/>
              </a:spcBef>
              <a:buNone/>
              <a:defRPr sz="1800">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72" name="Shape 72"/>
        <p:cNvGrpSpPr/>
        <p:nvPr/>
      </p:nvGrpSpPr>
      <p:grpSpPr>
        <a:xfrm>
          <a:off x="0" y="0"/>
          <a:ext cx="0" cy="0"/>
          <a:chOff x="0" y="0"/>
          <a:chExt cx="0" cy="0"/>
        </a:xfrm>
      </p:grpSpPr>
      <p:sp>
        <p:nvSpPr>
          <p:cNvPr id="73" name="Google Shape;73;g28f7963fa17_1_134"/>
          <p:cNvSpPr txBox="1"/>
          <p:nvPr>
            <p:ph type="title"/>
          </p:nvPr>
        </p:nvSpPr>
        <p:spPr>
          <a:xfrm>
            <a:off x="371475" y="368300"/>
            <a:ext cx="11449200" cy="720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g28f7963fa17_1_134"/>
          <p:cNvSpPr/>
          <p:nvPr>
            <p:ph idx="1" type="body"/>
          </p:nvPr>
        </p:nvSpPr>
        <p:spPr>
          <a:xfrm>
            <a:off x="6096000" y="1089025"/>
            <a:ext cx="5724600" cy="5040300"/>
          </a:xfrm>
          <a:prstGeom prst="roundRect">
            <a:avLst>
              <a:gd fmla="val 2683" name="adj"/>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rgbClr val="86868B"/>
              </a:buClr>
              <a:buSzPts val="1800"/>
              <a:buChar char="•"/>
              <a:defRPr sz="1800">
                <a:solidFill>
                  <a:srgbClr val="86868B"/>
                </a:solidFill>
              </a:defRPr>
            </a:lvl1pPr>
            <a:lvl2pPr indent="-342900" lvl="1" marL="914400" rtl="0" algn="l">
              <a:lnSpc>
                <a:spcPct val="90000"/>
              </a:lnSpc>
              <a:spcBef>
                <a:spcPts val="500"/>
              </a:spcBef>
              <a:spcAft>
                <a:spcPts val="0"/>
              </a:spcAft>
              <a:buClr>
                <a:srgbClr val="9CA3AF"/>
              </a:buClr>
              <a:buSzPts val="1800"/>
              <a:buChar char="•"/>
              <a:defRPr sz="1800">
                <a:solidFill>
                  <a:srgbClr val="9CA3AF"/>
                </a:solidFill>
              </a:defRPr>
            </a:lvl2pPr>
            <a:lvl3pPr indent="-342900" lvl="2" marL="1371600" rtl="0" algn="l">
              <a:lnSpc>
                <a:spcPct val="90000"/>
              </a:lnSpc>
              <a:spcBef>
                <a:spcPts val="500"/>
              </a:spcBef>
              <a:spcAft>
                <a:spcPts val="0"/>
              </a:spcAft>
              <a:buClr>
                <a:srgbClr val="BFBFBF"/>
              </a:buClr>
              <a:buSzPts val="1800"/>
              <a:buChar char="•"/>
              <a:defRPr sz="1800">
                <a:solidFill>
                  <a:srgbClr val="BFBFBF"/>
                </a:solidFill>
              </a:defRPr>
            </a:lvl3pPr>
            <a:lvl4pPr indent="-342900" lvl="3" marL="1828800" rtl="0" algn="l">
              <a:lnSpc>
                <a:spcPct val="90000"/>
              </a:lnSpc>
              <a:spcBef>
                <a:spcPts val="500"/>
              </a:spcBef>
              <a:spcAft>
                <a:spcPts val="0"/>
              </a:spcAft>
              <a:buClr>
                <a:srgbClr val="BFBFBF"/>
              </a:buClr>
              <a:buSzPts val="1800"/>
              <a:buChar char="•"/>
              <a:defRPr sz="1800">
                <a:solidFill>
                  <a:srgbClr val="BFBFBF"/>
                </a:solidFill>
              </a:defRPr>
            </a:lvl4pPr>
            <a:lvl5pPr indent="-342900" lvl="4" marL="2286000" rtl="0" algn="l">
              <a:lnSpc>
                <a:spcPct val="90000"/>
              </a:lnSpc>
              <a:spcBef>
                <a:spcPts val="500"/>
              </a:spcBef>
              <a:spcAft>
                <a:spcPts val="0"/>
              </a:spcAft>
              <a:buClr>
                <a:srgbClr val="BFBFBF"/>
              </a:buClr>
              <a:buSzPts val="1800"/>
              <a:buChar char="•"/>
              <a:defRPr sz="1800">
                <a:solidFill>
                  <a:srgbClr val="BFBFBF"/>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5" name="Google Shape;75;g28f7963fa17_1_134"/>
          <p:cNvSpPr/>
          <p:nvPr/>
        </p:nvSpPr>
        <p:spPr>
          <a:xfrm flipH="1" rot="10800000">
            <a:off x="371475" y="1403136"/>
            <a:ext cx="5724600" cy="47262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76" name="Google Shape;76;g28f7963fa17_1_134"/>
          <p:cNvSpPr/>
          <p:nvPr/>
        </p:nvSpPr>
        <p:spPr>
          <a:xfrm>
            <a:off x="371477" y="1105458"/>
            <a:ext cx="5724600" cy="2976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77" name="Google Shape;77;g28f7963fa17_1_134"/>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8" name="Google Shape;78;g28f7963fa17_1_134"/>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9" name="Google Shape;79;g28f7963fa17_1_134"/>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0" name="Google Shape;80;g28f7963fa17_1_134"/>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81" name="Shape 81"/>
        <p:cNvGrpSpPr/>
        <p:nvPr/>
      </p:nvGrpSpPr>
      <p:grpSpPr>
        <a:xfrm>
          <a:off x="0" y="0"/>
          <a:ext cx="0" cy="0"/>
          <a:chOff x="0" y="0"/>
          <a:chExt cx="0" cy="0"/>
        </a:xfrm>
      </p:grpSpPr>
      <p:sp>
        <p:nvSpPr>
          <p:cNvPr id="82" name="Google Shape;82;g28f7963fa17_1_143"/>
          <p:cNvSpPr txBox="1"/>
          <p:nvPr>
            <p:ph type="title"/>
          </p:nvPr>
        </p:nvSpPr>
        <p:spPr>
          <a:xfrm>
            <a:off x="371474" y="368300"/>
            <a:ext cx="11448900" cy="720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g28f7963fa17_1_143"/>
          <p:cNvSpPr/>
          <p:nvPr/>
        </p:nvSpPr>
        <p:spPr>
          <a:xfrm flipH="1" rot="10800000">
            <a:off x="371475" y="1403136"/>
            <a:ext cx="11448900" cy="47262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84" name="Google Shape;84;g28f7963fa17_1_143"/>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85" name="Google Shape;85;g28f7963fa17_1_143"/>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6" name="Google Shape;86;g28f7963fa17_1_143"/>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7" name="Google Shape;87;g28f7963fa17_1_143"/>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8" name="Google Shape;88;g28f7963fa17_1_143"/>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89" name="Shape 89"/>
        <p:cNvGrpSpPr/>
        <p:nvPr/>
      </p:nvGrpSpPr>
      <p:grpSpPr>
        <a:xfrm>
          <a:off x="0" y="0"/>
          <a:ext cx="0" cy="0"/>
          <a:chOff x="0" y="0"/>
          <a:chExt cx="0" cy="0"/>
        </a:xfrm>
      </p:grpSpPr>
      <p:grpSp>
        <p:nvGrpSpPr>
          <p:cNvPr id="90" name="Google Shape;90;g28f7963fa17_1_151"/>
          <p:cNvGrpSpPr/>
          <p:nvPr/>
        </p:nvGrpSpPr>
        <p:grpSpPr>
          <a:xfrm>
            <a:off x="371475" y="368299"/>
            <a:ext cx="11448901" cy="5761039"/>
            <a:chOff x="371475" y="368299"/>
            <a:chExt cx="11448901" cy="5761039"/>
          </a:xfrm>
        </p:grpSpPr>
        <p:sp>
          <p:nvSpPr>
            <p:cNvPr id="91" name="Google Shape;91;g28f7963fa17_1_151"/>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92" name="Google Shape;92;g28f7963fa17_1_151"/>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93" name="Google Shape;93;g28f7963fa17_1_151"/>
            <p:cNvSpPr/>
            <p:nvPr/>
          </p:nvSpPr>
          <p:spPr>
            <a:xfrm>
              <a:off x="518613" y="470752"/>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4" name="Google Shape;94;g28f7963fa17_1_151"/>
            <p:cNvSpPr/>
            <p:nvPr/>
          </p:nvSpPr>
          <p:spPr>
            <a:xfrm>
              <a:off x="778111" y="470752"/>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5" name="Google Shape;95;g28f7963fa17_1_151"/>
            <p:cNvSpPr/>
            <p:nvPr/>
          </p:nvSpPr>
          <p:spPr>
            <a:xfrm>
              <a:off x="1037609" y="470752"/>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96" name="Shape 96"/>
        <p:cNvGrpSpPr/>
        <p:nvPr/>
      </p:nvGrpSpPr>
      <p:grpSpPr>
        <a:xfrm>
          <a:off x="0" y="0"/>
          <a:ext cx="0" cy="0"/>
          <a:chOff x="0" y="0"/>
          <a:chExt cx="0" cy="0"/>
        </a:xfrm>
      </p:grpSpPr>
      <p:sp>
        <p:nvSpPr>
          <p:cNvPr id="97" name="Google Shape;97;g28f7963fa17_1_158"/>
          <p:cNvSpPr txBox="1"/>
          <p:nvPr>
            <p:ph type="title"/>
          </p:nvPr>
        </p:nvSpPr>
        <p:spPr>
          <a:xfrm>
            <a:off x="371475" y="368300"/>
            <a:ext cx="11449200" cy="720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g28f7963fa17_1_158"/>
          <p:cNvSpPr txBox="1"/>
          <p:nvPr>
            <p:ph idx="1" type="body"/>
          </p:nvPr>
        </p:nvSpPr>
        <p:spPr>
          <a:xfrm>
            <a:off x="371475" y="3429000"/>
            <a:ext cx="11449200" cy="23400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2900" lvl="3" marL="1828800" rtl="0" algn="l">
              <a:lnSpc>
                <a:spcPct val="90000"/>
              </a:lnSpc>
              <a:spcBef>
                <a:spcPts val="500"/>
              </a:spcBef>
              <a:spcAft>
                <a:spcPts val="0"/>
              </a:spcAft>
              <a:buClr>
                <a:srgbClr val="BFBFBF"/>
              </a:buClr>
              <a:buSzPts val="1800"/>
              <a:buChar char="•"/>
              <a:defRPr>
                <a:solidFill>
                  <a:srgbClr val="BFBFBF"/>
                </a:solidFill>
              </a:defRPr>
            </a:lvl4pPr>
            <a:lvl5pPr indent="-342900" lvl="4" marL="2286000" rtl="0" algn="l">
              <a:lnSpc>
                <a:spcPct val="90000"/>
              </a:lnSpc>
              <a:spcBef>
                <a:spcPts val="500"/>
              </a:spcBef>
              <a:spcAft>
                <a:spcPts val="0"/>
              </a:spcAft>
              <a:buClr>
                <a:srgbClr val="BFBFBF"/>
              </a:buClr>
              <a:buSzPts val="1800"/>
              <a:buChar char="•"/>
              <a:defRPr>
                <a:solidFill>
                  <a:srgbClr val="BFBFBF"/>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9" name="Google Shape;99;g28f7963fa17_1_158"/>
          <p:cNvSpPr/>
          <p:nvPr/>
        </p:nvSpPr>
        <p:spPr>
          <a:xfrm flipH="1" rot="10800000">
            <a:off x="371475" y="1403100"/>
            <a:ext cx="11448900" cy="20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100" name="Google Shape;100;g28f7963fa17_1_158"/>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101" name="Google Shape;101;g28f7963fa17_1_158"/>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2" name="Google Shape;102;g28f7963fa17_1_158"/>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3" name="Google Shape;103;g28f7963fa17_1_158"/>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4" name="Google Shape;104;g28f7963fa17_1_158"/>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105" name="Shape 105"/>
        <p:cNvGrpSpPr/>
        <p:nvPr/>
      </p:nvGrpSpPr>
      <p:grpSpPr>
        <a:xfrm>
          <a:off x="0" y="0"/>
          <a:ext cx="0" cy="0"/>
          <a:chOff x="0" y="0"/>
          <a:chExt cx="0" cy="0"/>
        </a:xfrm>
      </p:grpSpPr>
      <p:sp>
        <p:nvSpPr>
          <p:cNvPr id="106" name="Google Shape;106;g28f7963fa17_1_167"/>
          <p:cNvSpPr txBox="1"/>
          <p:nvPr>
            <p:ph type="title"/>
          </p:nvPr>
        </p:nvSpPr>
        <p:spPr>
          <a:xfrm>
            <a:off x="371475" y="368300"/>
            <a:ext cx="11449200" cy="737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g28f7963fa17_1_167"/>
          <p:cNvSpPr txBox="1"/>
          <p:nvPr>
            <p:ph idx="1" type="body"/>
          </p:nvPr>
        </p:nvSpPr>
        <p:spPr>
          <a:xfrm>
            <a:off x="6096000" y="1425296"/>
            <a:ext cx="5724600" cy="43278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2900" lvl="3" marL="1828800" rtl="0" algn="l">
              <a:lnSpc>
                <a:spcPct val="90000"/>
              </a:lnSpc>
              <a:spcBef>
                <a:spcPts val="500"/>
              </a:spcBef>
              <a:spcAft>
                <a:spcPts val="0"/>
              </a:spcAft>
              <a:buClr>
                <a:srgbClr val="BFBFBF"/>
              </a:buClr>
              <a:buSzPts val="1800"/>
              <a:buChar char="•"/>
              <a:defRPr>
                <a:solidFill>
                  <a:srgbClr val="BFBFBF"/>
                </a:solidFill>
              </a:defRPr>
            </a:lvl4pPr>
            <a:lvl5pPr indent="-342900" lvl="4" marL="2286000" rtl="0" algn="l">
              <a:lnSpc>
                <a:spcPct val="90000"/>
              </a:lnSpc>
              <a:spcBef>
                <a:spcPts val="500"/>
              </a:spcBef>
              <a:spcAft>
                <a:spcPts val="0"/>
              </a:spcAft>
              <a:buClr>
                <a:srgbClr val="BFBFBF"/>
              </a:buClr>
              <a:buSzPts val="1800"/>
              <a:buChar char="•"/>
              <a:defRPr>
                <a:solidFill>
                  <a:srgbClr val="BFBFBF"/>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g28f7963fa17_1_167"/>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p:cSld name="Command Only">
    <p:spTree>
      <p:nvGrpSpPr>
        <p:cNvPr id="21" name="Shape 21"/>
        <p:cNvGrpSpPr/>
        <p:nvPr/>
      </p:nvGrpSpPr>
      <p:grpSpPr>
        <a:xfrm>
          <a:off x="0" y="0"/>
          <a:ext cx="0" cy="0"/>
          <a:chOff x="0" y="0"/>
          <a:chExt cx="0" cy="0"/>
        </a:xfrm>
      </p:grpSpPr>
      <p:sp>
        <p:nvSpPr>
          <p:cNvPr id="22" name="Google Shape;22;p15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3"/>
          <p:cNvSpPr/>
          <p:nvPr/>
        </p:nvSpPr>
        <p:spPr>
          <a:xfrm>
            <a:off x="387727" y="1086671"/>
            <a:ext cx="11273048" cy="535807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 name="Google Shape;24;p153"/>
          <p:cNvSpPr/>
          <p:nvPr/>
        </p:nvSpPr>
        <p:spPr>
          <a:xfrm>
            <a:off x="387727" y="1080336"/>
            <a:ext cx="11273048" cy="398655"/>
          </a:xfrm>
          <a:prstGeom prst="roundRect">
            <a:avLst>
              <a:gd fmla="val 0" name="adj"/>
            </a:avLst>
          </a:prstGeom>
          <a:solidFill>
            <a:srgbClr val="1B2634"/>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109" name="Shape 109"/>
        <p:cNvGrpSpPr/>
        <p:nvPr/>
      </p:nvGrpSpPr>
      <p:grpSpPr>
        <a:xfrm>
          <a:off x="0" y="0"/>
          <a:ext cx="0" cy="0"/>
          <a:chOff x="0" y="0"/>
          <a:chExt cx="0" cy="0"/>
        </a:xfrm>
      </p:grpSpPr>
      <p:sp>
        <p:nvSpPr>
          <p:cNvPr id="110" name="Google Shape;110;g28f7963fa17_1_171"/>
          <p:cNvSpPr txBox="1"/>
          <p:nvPr>
            <p:ph type="title"/>
          </p:nvPr>
        </p:nvSpPr>
        <p:spPr>
          <a:xfrm>
            <a:off x="371475" y="368300"/>
            <a:ext cx="11449200" cy="720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g28f7963fa17_1_171"/>
          <p:cNvSpPr txBox="1"/>
          <p:nvPr>
            <p:ph idx="1" type="body"/>
          </p:nvPr>
        </p:nvSpPr>
        <p:spPr>
          <a:xfrm>
            <a:off x="371475" y="1096963"/>
            <a:ext cx="11449200" cy="4671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2900" lvl="3" marL="1828800" rtl="0" algn="l">
              <a:lnSpc>
                <a:spcPct val="90000"/>
              </a:lnSpc>
              <a:spcBef>
                <a:spcPts val="500"/>
              </a:spcBef>
              <a:spcAft>
                <a:spcPts val="0"/>
              </a:spcAft>
              <a:buClr>
                <a:srgbClr val="BFBFBF"/>
              </a:buClr>
              <a:buSzPts val="1800"/>
              <a:buChar char="•"/>
              <a:defRPr>
                <a:solidFill>
                  <a:srgbClr val="BFBFBF"/>
                </a:solidFill>
              </a:defRPr>
            </a:lvl4pPr>
            <a:lvl5pPr indent="-342900" lvl="4" marL="2286000" rtl="0" algn="l">
              <a:lnSpc>
                <a:spcPct val="90000"/>
              </a:lnSpc>
              <a:spcBef>
                <a:spcPts val="500"/>
              </a:spcBef>
              <a:spcAft>
                <a:spcPts val="0"/>
              </a:spcAft>
              <a:buClr>
                <a:srgbClr val="BFBFBF"/>
              </a:buClr>
              <a:buSzPts val="1800"/>
              <a:buChar char="•"/>
              <a:defRPr>
                <a:solidFill>
                  <a:srgbClr val="BFBFBF"/>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2" name="Google Shape;112;g28f7963fa17_1_171"/>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113" name="Shape 113"/>
        <p:cNvGrpSpPr/>
        <p:nvPr/>
      </p:nvGrpSpPr>
      <p:grpSpPr>
        <a:xfrm>
          <a:off x="0" y="0"/>
          <a:ext cx="0" cy="0"/>
          <a:chOff x="0" y="0"/>
          <a:chExt cx="0" cy="0"/>
        </a:xfrm>
      </p:grpSpPr>
      <p:sp>
        <p:nvSpPr>
          <p:cNvPr id="114" name="Google Shape;114;g28f7963fa17_1_175"/>
          <p:cNvSpPr txBox="1"/>
          <p:nvPr>
            <p:ph type="title"/>
          </p:nvPr>
        </p:nvSpPr>
        <p:spPr>
          <a:xfrm>
            <a:off x="371475" y="368300"/>
            <a:ext cx="11449200" cy="720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g28f7963fa17_1_175"/>
          <p:cNvSpPr/>
          <p:nvPr/>
        </p:nvSpPr>
        <p:spPr>
          <a:xfrm>
            <a:off x="371475" y="1097242"/>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6" name="Google Shape;116;g28f7963fa17_1_175"/>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spTree>
      <p:nvGrpSpPr>
        <p:cNvPr id="117" name="Shape 117"/>
        <p:cNvGrpSpPr/>
        <p:nvPr/>
      </p:nvGrpSpPr>
      <p:grpSpPr>
        <a:xfrm>
          <a:off x="0" y="0"/>
          <a:ext cx="0" cy="0"/>
          <a:chOff x="0" y="0"/>
          <a:chExt cx="0" cy="0"/>
        </a:xfrm>
      </p:grpSpPr>
      <p:sp>
        <p:nvSpPr>
          <p:cNvPr id="118" name="Google Shape;118;g28f7963fa17_1_179"/>
          <p:cNvSpPr txBox="1"/>
          <p:nvPr>
            <p:ph type="title"/>
          </p:nvPr>
        </p:nvSpPr>
        <p:spPr>
          <a:xfrm>
            <a:off x="1092199" y="2766218"/>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spTree>
      <p:nvGrpSpPr>
        <p:cNvPr id="119" name="Shape 119"/>
        <p:cNvGrpSpPr/>
        <p:nvPr/>
      </p:nvGrpSpPr>
      <p:grpSpPr>
        <a:xfrm>
          <a:off x="0" y="0"/>
          <a:ext cx="0" cy="0"/>
          <a:chOff x="0" y="0"/>
          <a:chExt cx="0" cy="0"/>
        </a:xfrm>
      </p:grpSpPr>
      <p:sp>
        <p:nvSpPr>
          <p:cNvPr id="120" name="Google Shape;120;g28f7963fa17_1_181"/>
          <p:cNvSpPr txBox="1"/>
          <p:nvPr>
            <p:ph type="title"/>
          </p:nvPr>
        </p:nvSpPr>
        <p:spPr>
          <a:xfrm>
            <a:off x="1092199" y="2766218"/>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spTree>
      <p:nvGrpSpPr>
        <p:cNvPr id="121" name="Shape 121"/>
        <p:cNvGrpSpPr/>
        <p:nvPr/>
      </p:nvGrpSpPr>
      <p:grpSpPr>
        <a:xfrm>
          <a:off x="0" y="0"/>
          <a:ext cx="0" cy="0"/>
          <a:chOff x="0" y="0"/>
          <a:chExt cx="0" cy="0"/>
        </a:xfrm>
      </p:grpSpPr>
      <p:sp>
        <p:nvSpPr>
          <p:cNvPr id="122" name="Google Shape;122;g28f7963fa17_1_183"/>
          <p:cNvSpPr txBox="1"/>
          <p:nvPr>
            <p:ph idx="1" type="body"/>
          </p:nvPr>
        </p:nvSpPr>
        <p:spPr>
          <a:xfrm>
            <a:off x="371475" y="368300"/>
            <a:ext cx="11449200" cy="54006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2900" lvl="3" marL="1828800" rtl="0" algn="l">
              <a:lnSpc>
                <a:spcPct val="90000"/>
              </a:lnSpc>
              <a:spcBef>
                <a:spcPts val="500"/>
              </a:spcBef>
              <a:spcAft>
                <a:spcPts val="0"/>
              </a:spcAft>
              <a:buClr>
                <a:srgbClr val="BFBFBF"/>
              </a:buClr>
              <a:buSzPts val="1800"/>
              <a:buChar char="•"/>
              <a:defRPr>
                <a:solidFill>
                  <a:srgbClr val="BFBFBF"/>
                </a:solidFill>
              </a:defRPr>
            </a:lvl4pPr>
            <a:lvl5pPr indent="-342900" lvl="4" marL="2286000" rtl="0" algn="l">
              <a:lnSpc>
                <a:spcPct val="90000"/>
              </a:lnSpc>
              <a:spcBef>
                <a:spcPts val="500"/>
              </a:spcBef>
              <a:spcAft>
                <a:spcPts val="0"/>
              </a:spcAft>
              <a:buClr>
                <a:srgbClr val="BFBFBF"/>
              </a:buClr>
              <a:buSzPts val="1800"/>
              <a:buChar char="•"/>
              <a:defRPr>
                <a:solidFill>
                  <a:srgbClr val="BFBFBF"/>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spTree>
      <p:nvGrpSpPr>
        <p:cNvPr id="123" name="Shape 123"/>
        <p:cNvGrpSpPr/>
        <p:nvPr/>
      </p:nvGrpSpPr>
      <p:grpSpPr>
        <a:xfrm>
          <a:off x="0" y="0"/>
          <a:ext cx="0" cy="0"/>
          <a:chOff x="0" y="0"/>
          <a:chExt cx="0" cy="0"/>
        </a:xfrm>
      </p:grpSpPr>
      <p:sp>
        <p:nvSpPr>
          <p:cNvPr id="124" name="Google Shape;124;g28f7963fa17_1_185"/>
          <p:cNvSpPr txBox="1"/>
          <p:nvPr>
            <p:ph idx="1" type="body"/>
          </p:nvPr>
        </p:nvSpPr>
        <p:spPr>
          <a:xfrm>
            <a:off x="6096000" y="368300"/>
            <a:ext cx="5724600" cy="5760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2900" lvl="3" marL="1828800" rtl="0" algn="l">
              <a:lnSpc>
                <a:spcPct val="90000"/>
              </a:lnSpc>
              <a:spcBef>
                <a:spcPts val="500"/>
              </a:spcBef>
              <a:spcAft>
                <a:spcPts val="0"/>
              </a:spcAft>
              <a:buClr>
                <a:srgbClr val="BFBFBF"/>
              </a:buClr>
              <a:buSzPts val="1800"/>
              <a:buChar char="•"/>
              <a:defRPr>
                <a:solidFill>
                  <a:srgbClr val="BFBFBF"/>
                </a:solidFill>
              </a:defRPr>
            </a:lvl4pPr>
            <a:lvl5pPr indent="-342900" lvl="4" marL="2286000" rtl="0" algn="l">
              <a:lnSpc>
                <a:spcPct val="90000"/>
              </a:lnSpc>
              <a:spcBef>
                <a:spcPts val="500"/>
              </a:spcBef>
              <a:spcAft>
                <a:spcPts val="0"/>
              </a:spcAft>
              <a:buClr>
                <a:srgbClr val="BFBFBF"/>
              </a:buClr>
              <a:buSzPts val="1800"/>
              <a:buChar char="•"/>
              <a:defRPr>
                <a:solidFill>
                  <a:srgbClr val="BFBFBF"/>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5" name="Google Shape;125;g28f7963fa17_1_185"/>
          <p:cNvSpPr/>
          <p:nvPr/>
        </p:nvSpPr>
        <p:spPr>
          <a:xfrm rot="5400000">
            <a:off x="521671" y="218104"/>
            <a:ext cx="5759443"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26" name="Shape 126"/>
        <p:cNvGrpSpPr/>
        <p:nvPr/>
      </p:nvGrpSpPr>
      <p:grpSpPr>
        <a:xfrm>
          <a:off x="0" y="0"/>
          <a:ext cx="0" cy="0"/>
          <a:chOff x="0" y="0"/>
          <a:chExt cx="0" cy="0"/>
        </a:xfrm>
      </p:grpSpPr>
      <p:sp>
        <p:nvSpPr>
          <p:cNvPr id="127" name="Google Shape;127;g28f7963fa17_1_188"/>
          <p:cNvSpPr txBox="1"/>
          <p:nvPr>
            <p:ph type="title"/>
          </p:nvPr>
        </p:nvSpPr>
        <p:spPr>
          <a:xfrm>
            <a:off x="371475" y="365126"/>
            <a:ext cx="11449200" cy="698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8" name="Shape 128"/>
        <p:cNvGrpSpPr/>
        <p:nvPr/>
      </p:nvGrpSpPr>
      <p:grpSpPr>
        <a:xfrm>
          <a:off x="0" y="0"/>
          <a:ext cx="0" cy="0"/>
          <a:chOff x="0" y="0"/>
          <a:chExt cx="0" cy="0"/>
        </a:xfrm>
      </p:grpSpPr>
      <p:sp>
        <p:nvSpPr>
          <p:cNvPr id="129" name="Google Shape;129;g28f7963fa17_1_190"/>
          <p:cNvSpPr/>
          <p:nvPr>
            <p:ph idx="2" type="pic"/>
          </p:nvPr>
        </p:nvSpPr>
        <p:spPr>
          <a:xfrm>
            <a:off x="1019871" y="3008463"/>
            <a:ext cx="2897400" cy="2282100"/>
          </a:xfrm>
          <a:prstGeom prst="rect">
            <a:avLst/>
          </a:prstGeom>
          <a:solidFill>
            <a:srgbClr val="F2F2F2"/>
          </a:solidFill>
          <a:ln>
            <a:noFill/>
          </a:ln>
        </p:spPr>
      </p:sp>
      <p:sp>
        <p:nvSpPr>
          <p:cNvPr id="130" name="Google Shape;130;g28f7963fa17_1_190"/>
          <p:cNvSpPr/>
          <p:nvPr>
            <p:ph idx="3" type="pic"/>
          </p:nvPr>
        </p:nvSpPr>
        <p:spPr>
          <a:xfrm>
            <a:off x="4673613" y="3008461"/>
            <a:ext cx="2897400" cy="2282100"/>
          </a:xfrm>
          <a:prstGeom prst="rect">
            <a:avLst/>
          </a:prstGeom>
          <a:solidFill>
            <a:srgbClr val="F2F2F2"/>
          </a:solidFill>
          <a:ln>
            <a:noFill/>
          </a:ln>
        </p:spPr>
      </p:sp>
      <p:sp>
        <p:nvSpPr>
          <p:cNvPr id="131" name="Google Shape;131;g28f7963fa17_1_190"/>
          <p:cNvSpPr/>
          <p:nvPr>
            <p:ph idx="4" type="pic"/>
          </p:nvPr>
        </p:nvSpPr>
        <p:spPr>
          <a:xfrm>
            <a:off x="8258630" y="3008461"/>
            <a:ext cx="2904600" cy="2282100"/>
          </a:xfrm>
          <a:prstGeom prst="rect">
            <a:avLst/>
          </a:prstGeom>
          <a:solidFill>
            <a:srgbClr val="F2F2F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32" name="Shape 132"/>
        <p:cNvGrpSpPr/>
        <p:nvPr/>
      </p:nvGrpSpPr>
      <p:grpSpPr>
        <a:xfrm>
          <a:off x="0" y="0"/>
          <a:ext cx="0" cy="0"/>
          <a:chOff x="0" y="0"/>
          <a:chExt cx="0" cy="0"/>
        </a:xfrm>
      </p:grpSpPr>
      <p:sp>
        <p:nvSpPr>
          <p:cNvPr id="133" name="Google Shape;133;g28f7963fa17_1_194"/>
          <p:cNvSpPr/>
          <p:nvPr>
            <p:ph idx="2" type="pic"/>
          </p:nvPr>
        </p:nvSpPr>
        <p:spPr>
          <a:xfrm>
            <a:off x="0" y="0"/>
            <a:ext cx="5509500" cy="685800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spTree>
      <p:nvGrpSpPr>
        <p:cNvPr id="134" name="Shape 134"/>
        <p:cNvGrpSpPr/>
        <p:nvPr/>
      </p:nvGrpSpPr>
      <p:grpSpPr>
        <a:xfrm>
          <a:off x="0" y="0"/>
          <a:ext cx="0" cy="0"/>
          <a:chOff x="0" y="0"/>
          <a:chExt cx="0" cy="0"/>
        </a:xfrm>
      </p:grpSpPr>
      <p:sp>
        <p:nvSpPr>
          <p:cNvPr id="135" name="Google Shape;135;g28f7963fa17_1_196"/>
          <p:cNvSpPr txBox="1"/>
          <p:nvPr>
            <p:ph type="title"/>
          </p:nvPr>
        </p:nvSpPr>
        <p:spPr>
          <a:xfrm>
            <a:off x="392654" y="434874"/>
            <a:ext cx="9906000" cy="1478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3"/>
              </a:buClr>
              <a:buSzPts val="4400"/>
              <a:buFont typeface="Calibri"/>
              <a:buNone/>
              <a:defRPr b="0" i="0" sz="4400" u="none" cap="none" strike="noStrike">
                <a:solidFill>
                  <a:schemeClr val="accent3"/>
                </a:solidFill>
                <a:latin typeface="Ubuntu"/>
                <a:ea typeface="Ubuntu"/>
                <a:cs typeface="Ubuntu"/>
                <a:sym typeface="Ubuntu"/>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on Only">
  <p:cSld name="Illustration Only">
    <p:spTree>
      <p:nvGrpSpPr>
        <p:cNvPr id="25" name="Shape 25"/>
        <p:cNvGrpSpPr/>
        <p:nvPr/>
      </p:nvGrpSpPr>
      <p:grpSpPr>
        <a:xfrm>
          <a:off x="0" y="0"/>
          <a:ext cx="0" cy="0"/>
          <a:chOff x="0" y="0"/>
          <a:chExt cx="0" cy="0"/>
        </a:xfrm>
      </p:grpSpPr>
      <p:sp>
        <p:nvSpPr>
          <p:cNvPr id="26" name="Google Shape;26;p154"/>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54"/>
          <p:cNvSpPr/>
          <p:nvPr/>
        </p:nvSpPr>
        <p:spPr>
          <a:xfrm>
            <a:off x="558141" y="1086672"/>
            <a:ext cx="11102636"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g2786458f001_4_7"/>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g2786458f001_4_7"/>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g2786458f001_4_7"/>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p:cSld name="Command Only">
    <p:spTree>
      <p:nvGrpSpPr>
        <p:cNvPr id="147" name="Shape 147"/>
        <p:cNvGrpSpPr/>
        <p:nvPr/>
      </p:nvGrpSpPr>
      <p:grpSpPr>
        <a:xfrm>
          <a:off x="0" y="0"/>
          <a:ext cx="0" cy="0"/>
          <a:chOff x="0" y="0"/>
          <a:chExt cx="0" cy="0"/>
        </a:xfrm>
      </p:grpSpPr>
      <p:sp>
        <p:nvSpPr>
          <p:cNvPr id="148" name="Google Shape;148;g2786458f001_4_11"/>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g2786458f001_4_11"/>
          <p:cNvSpPr/>
          <p:nvPr/>
        </p:nvSpPr>
        <p:spPr>
          <a:xfrm>
            <a:off x="387727" y="1086671"/>
            <a:ext cx="11273048" cy="535807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0" name="Google Shape;150;g2786458f001_4_11"/>
          <p:cNvSpPr/>
          <p:nvPr/>
        </p:nvSpPr>
        <p:spPr>
          <a:xfrm>
            <a:off x="387727" y="1080336"/>
            <a:ext cx="11273048"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on Only">
  <p:cSld name="Illustration Only">
    <p:spTree>
      <p:nvGrpSpPr>
        <p:cNvPr id="151" name="Shape 151"/>
        <p:cNvGrpSpPr/>
        <p:nvPr/>
      </p:nvGrpSpPr>
      <p:grpSpPr>
        <a:xfrm>
          <a:off x="0" y="0"/>
          <a:ext cx="0" cy="0"/>
          <a:chOff x="0" y="0"/>
          <a:chExt cx="0" cy="0"/>
        </a:xfrm>
      </p:grpSpPr>
      <p:sp>
        <p:nvSpPr>
          <p:cNvPr id="152" name="Google Shape;152;g2786458f001_4_15"/>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g2786458f001_4_15"/>
          <p:cNvSpPr/>
          <p:nvPr/>
        </p:nvSpPr>
        <p:spPr>
          <a:xfrm>
            <a:off x="558141" y="1086672"/>
            <a:ext cx="11102636"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_2">
  <p:cSld name="Command and Illustration_2">
    <p:spTree>
      <p:nvGrpSpPr>
        <p:cNvPr id="154" name="Shape 154"/>
        <p:cNvGrpSpPr/>
        <p:nvPr/>
      </p:nvGrpSpPr>
      <p:grpSpPr>
        <a:xfrm>
          <a:off x="0" y="0"/>
          <a:ext cx="0" cy="0"/>
          <a:chOff x="0" y="0"/>
          <a:chExt cx="0" cy="0"/>
        </a:xfrm>
      </p:grpSpPr>
      <p:sp>
        <p:nvSpPr>
          <p:cNvPr id="155" name="Google Shape;155;g2786458f001_4_1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g2786458f001_4_18"/>
          <p:cNvSpPr/>
          <p:nvPr/>
        </p:nvSpPr>
        <p:spPr>
          <a:xfrm>
            <a:off x="5684109" y="1086672"/>
            <a:ext cx="597666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7" name="Google Shape;157;g2786458f001_4_18"/>
          <p:cNvSpPr/>
          <p:nvPr/>
        </p:nvSpPr>
        <p:spPr>
          <a:xfrm>
            <a:off x="387727" y="1086671"/>
            <a:ext cx="5057484"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8" name="Google Shape;158;g2786458f001_4_18"/>
          <p:cNvSpPr/>
          <p:nvPr/>
        </p:nvSpPr>
        <p:spPr>
          <a:xfrm>
            <a:off x="387727" y="1080336"/>
            <a:ext cx="5057482"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p:cSld name="Command and Illustration">
    <p:spTree>
      <p:nvGrpSpPr>
        <p:cNvPr id="159" name="Shape 159"/>
        <p:cNvGrpSpPr/>
        <p:nvPr/>
      </p:nvGrpSpPr>
      <p:grpSpPr>
        <a:xfrm>
          <a:off x="0" y="0"/>
          <a:ext cx="0" cy="0"/>
          <a:chOff x="0" y="0"/>
          <a:chExt cx="0" cy="0"/>
        </a:xfrm>
      </p:grpSpPr>
      <p:sp>
        <p:nvSpPr>
          <p:cNvPr id="160" name="Google Shape;160;g2786458f001_4_2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g2786458f001_4_23"/>
          <p:cNvSpPr/>
          <p:nvPr/>
        </p:nvSpPr>
        <p:spPr>
          <a:xfrm>
            <a:off x="7262949" y="1086672"/>
            <a:ext cx="4397827"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 name="Google Shape;162;g2786458f001_4_23"/>
          <p:cNvSpPr/>
          <p:nvPr/>
        </p:nvSpPr>
        <p:spPr>
          <a:xfrm>
            <a:off x="387727" y="1086671"/>
            <a:ext cx="6602618"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 name="Google Shape;163;g2786458f001_4_23"/>
          <p:cNvSpPr/>
          <p:nvPr/>
        </p:nvSpPr>
        <p:spPr>
          <a:xfrm>
            <a:off x="387727" y="1080336"/>
            <a:ext cx="6602616"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p:cSld name="Command &amp; Illustration Horizontal">
    <p:spTree>
      <p:nvGrpSpPr>
        <p:cNvPr id="164" name="Shape 164"/>
        <p:cNvGrpSpPr/>
        <p:nvPr/>
      </p:nvGrpSpPr>
      <p:grpSpPr>
        <a:xfrm>
          <a:off x="0" y="0"/>
          <a:ext cx="0" cy="0"/>
          <a:chOff x="0" y="0"/>
          <a:chExt cx="0" cy="0"/>
        </a:xfrm>
      </p:grpSpPr>
      <p:sp>
        <p:nvSpPr>
          <p:cNvPr id="165" name="Google Shape;165;g2786458f001_4_2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g2786458f001_4_28"/>
          <p:cNvSpPr/>
          <p:nvPr/>
        </p:nvSpPr>
        <p:spPr>
          <a:xfrm>
            <a:off x="387727" y="3657600"/>
            <a:ext cx="11273049" cy="2882537"/>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 name="Google Shape;167;g2786458f001_4_28"/>
          <p:cNvSpPr/>
          <p:nvPr/>
        </p:nvSpPr>
        <p:spPr>
          <a:xfrm>
            <a:off x="387727" y="1086671"/>
            <a:ext cx="11273048" cy="211221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 name="Google Shape;168;g2786458f001_4_28"/>
          <p:cNvSpPr/>
          <p:nvPr/>
        </p:nvSpPr>
        <p:spPr>
          <a:xfrm>
            <a:off x="387727" y="1080336"/>
            <a:ext cx="11273048"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6" name="Shape 176"/>
        <p:cNvGrpSpPr/>
        <p:nvPr/>
      </p:nvGrpSpPr>
      <p:grpSpPr>
        <a:xfrm>
          <a:off x="0" y="0"/>
          <a:ext cx="0" cy="0"/>
          <a:chOff x="0" y="0"/>
          <a:chExt cx="0" cy="0"/>
        </a:xfrm>
      </p:grpSpPr>
      <p:sp>
        <p:nvSpPr>
          <p:cNvPr id="177" name="Google Shape;177;g2ed02484f34_3_7"/>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g2ed02484f34_3_7"/>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g2ed02484f34_3_7"/>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ion Only">
  <p:cSld name="Illustration Only">
    <p:spTree>
      <p:nvGrpSpPr>
        <p:cNvPr id="180" name="Shape 180"/>
        <p:cNvGrpSpPr/>
        <p:nvPr/>
      </p:nvGrpSpPr>
      <p:grpSpPr>
        <a:xfrm>
          <a:off x="0" y="0"/>
          <a:ext cx="0" cy="0"/>
          <a:chOff x="0" y="0"/>
          <a:chExt cx="0" cy="0"/>
        </a:xfrm>
      </p:grpSpPr>
      <p:sp>
        <p:nvSpPr>
          <p:cNvPr id="181" name="Google Shape;181;g2ed02484f34_3_11"/>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g2ed02484f34_3_11"/>
          <p:cNvSpPr/>
          <p:nvPr/>
        </p:nvSpPr>
        <p:spPr>
          <a:xfrm>
            <a:off x="558141" y="1086672"/>
            <a:ext cx="11102636"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p:cSld name="Command Only">
    <p:spTree>
      <p:nvGrpSpPr>
        <p:cNvPr id="183" name="Shape 183"/>
        <p:cNvGrpSpPr/>
        <p:nvPr/>
      </p:nvGrpSpPr>
      <p:grpSpPr>
        <a:xfrm>
          <a:off x="0" y="0"/>
          <a:ext cx="0" cy="0"/>
          <a:chOff x="0" y="0"/>
          <a:chExt cx="0" cy="0"/>
        </a:xfrm>
      </p:grpSpPr>
      <p:sp>
        <p:nvSpPr>
          <p:cNvPr id="184" name="Google Shape;184;g2ed02484f34_3_14"/>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g2ed02484f34_3_14"/>
          <p:cNvSpPr/>
          <p:nvPr/>
        </p:nvSpPr>
        <p:spPr>
          <a:xfrm>
            <a:off x="387727" y="1086671"/>
            <a:ext cx="11273048" cy="535807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86" name="Google Shape;186;g2ed02484f34_3_14"/>
          <p:cNvSpPr/>
          <p:nvPr/>
        </p:nvSpPr>
        <p:spPr>
          <a:xfrm>
            <a:off x="387727" y="1080336"/>
            <a:ext cx="11273048"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_2">
  <p:cSld name="Command and Illustration_2">
    <p:spTree>
      <p:nvGrpSpPr>
        <p:cNvPr id="187" name="Shape 187"/>
        <p:cNvGrpSpPr/>
        <p:nvPr/>
      </p:nvGrpSpPr>
      <p:grpSpPr>
        <a:xfrm>
          <a:off x="0" y="0"/>
          <a:ext cx="0" cy="0"/>
          <a:chOff x="0" y="0"/>
          <a:chExt cx="0" cy="0"/>
        </a:xfrm>
      </p:grpSpPr>
      <p:sp>
        <p:nvSpPr>
          <p:cNvPr id="188" name="Google Shape;188;g2ed02484f34_3_1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g2ed02484f34_3_18"/>
          <p:cNvSpPr/>
          <p:nvPr/>
        </p:nvSpPr>
        <p:spPr>
          <a:xfrm>
            <a:off x="5684109" y="1086672"/>
            <a:ext cx="597666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90" name="Google Shape;190;g2ed02484f34_3_18"/>
          <p:cNvSpPr/>
          <p:nvPr/>
        </p:nvSpPr>
        <p:spPr>
          <a:xfrm>
            <a:off x="387727" y="1086671"/>
            <a:ext cx="5057484"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91" name="Google Shape;191;g2ed02484f34_3_18"/>
          <p:cNvSpPr/>
          <p:nvPr/>
        </p:nvSpPr>
        <p:spPr>
          <a:xfrm>
            <a:off x="387727" y="1080336"/>
            <a:ext cx="5057482"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_2">
  <p:cSld name="Command and Illustration_2">
    <p:spTree>
      <p:nvGrpSpPr>
        <p:cNvPr id="28" name="Shape 28"/>
        <p:cNvGrpSpPr/>
        <p:nvPr/>
      </p:nvGrpSpPr>
      <p:grpSpPr>
        <a:xfrm>
          <a:off x="0" y="0"/>
          <a:ext cx="0" cy="0"/>
          <a:chOff x="0" y="0"/>
          <a:chExt cx="0" cy="0"/>
        </a:xfrm>
      </p:grpSpPr>
      <p:sp>
        <p:nvSpPr>
          <p:cNvPr id="29" name="Google Shape;29;p155"/>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55"/>
          <p:cNvSpPr/>
          <p:nvPr/>
        </p:nvSpPr>
        <p:spPr>
          <a:xfrm>
            <a:off x="5684109" y="1086672"/>
            <a:ext cx="597666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1" name="Google Shape;31;p155"/>
          <p:cNvSpPr/>
          <p:nvPr/>
        </p:nvSpPr>
        <p:spPr>
          <a:xfrm>
            <a:off x="387727" y="1086671"/>
            <a:ext cx="5057484"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 name="Google Shape;32;p155"/>
          <p:cNvSpPr/>
          <p:nvPr/>
        </p:nvSpPr>
        <p:spPr>
          <a:xfrm>
            <a:off x="387727" y="1080336"/>
            <a:ext cx="5057482" cy="398655"/>
          </a:xfrm>
          <a:prstGeom prst="roundRect">
            <a:avLst>
              <a:gd fmla="val 0" name="adj"/>
            </a:avLst>
          </a:prstGeom>
          <a:solidFill>
            <a:srgbClr val="1B2634"/>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p:cSld name="Command and Illustration">
    <p:spTree>
      <p:nvGrpSpPr>
        <p:cNvPr id="192" name="Shape 192"/>
        <p:cNvGrpSpPr/>
        <p:nvPr/>
      </p:nvGrpSpPr>
      <p:grpSpPr>
        <a:xfrm>
          <a:off x="0" y="0"/>
          <a:ext cx="0" cy="0"/>
          <a:chOff x="0" y="0"/>
          <a:chExt cx="0" cy="0"/>
        </a:xfrm>
      </p:grpSpPr>
      <p:sp>
        <p:nvSpPr>
          <p:cNvPr id="193" name="Google Shape;193;g2ed02484f34_3_2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g2ed02484f34_3_23"/>
          <p:cNvSpPr/>
          <p:nvPr/>
        </p:nvSpPr>
        <p:spPr>
          <a:xfrm>
            <a:off x="7262949" y="1086672"/>
            <a:ext cx="4397827"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95" name="Google Shape;195;g2ed02484f34_3_23"/>
          <p:cNvSpPr/>
          <p:nvPr/>
        </p:nvSpPr>
        <p:spPr>
          <a:xfrm>
            <a:off x="387727" y="1086671"/>
            <a:ext cx="6602618"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96" name="Google Shape;196;g2ed02484f34_3_23"/>
          <p:cNvSpPr/>
          <p:nvPr/>
        </p:nvSpPr>
        <p:spPr>
          <a:xfrm>
            <a:off x="387727" y="1080336"/>
            <a:ext cx="6602616"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p:cSld name="Command &amp; Illustration Horizontal">
    <p:spTree>
      <p:nvGrpSpPr>
        <p:cNvPr id="197" name="Shape 197"/>
        <p:cNvGrpSpPr/>
        <p:nvPr/>
      </p:nvGrpSpPr>
      <p:grpSpPr>
        <a:xfrm>
          <a:off x="0" y="0"/>
          <a:ext cx="0" cy="0"/>
          <a:chOff x="0" y="0"/>
          <a:chExt cx="0" cy="0"/>
        </a:xfrm>
      </p:grpSpPr>
      <p:sp>
        <p:nvSpPr>
          <p:cNvPr id="198" name="Google Shape;198;g2ed02484f34_3_2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g2ed02484f34_3_28"/>
          <p:cNvSpPr/>
          <p:nvPr/>
        </p:nvSpPr>
        <p:spPr>
          <a:xfrm>
            <a:off x="387727" y="3657600"/>
            <a:ext cx="11273049" cy="2882537"/>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00" name="Google Shape;200;g2ed02484f34_3_28"/>
          <p:cNvSpPr/>
          <p:nvPr/>
        </p:nvSpPr>
        <p:spPr>
          <a:xfrm>
            <a:off x="387727" y="1086671"/>
            <a:ext cx="11273048" cy="211221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01" name="Google Shape;201;g2ed02484f34_3_28"/>
          <p:cNvSpPr/>
          <p:nvPr/>
        </p:nvSpPr>
        <p:spPr>
          <a:xfrm>
            <a:off x="387727" y="1080336"/>
            <a:ext cx="11273048"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206" name="Shape 206"/>
        <p:cNvGrpSpPr/>
        <p:nvPr/>
      </p:nvGrpSpPr>
      <p:grpSpPr>
        <a:xfrm>
          <a:off x="0" y="0"/>
          <a:ext cx="0" cy="0"/>
          <a:chOff x="0" y="0"/>
          <a:chExt cx="0" cy="0"/>
        </a:xfrm>
      </p:grpSpPr>
      <p:pic>
        <p:nvPicPr>
          <p:cNvPr descr="A logo with a cloud and text&#10;&#10;Description automatically generated" id="207" name="Google Shape;207;g2f1080695ac_2_4">
            <a:hlinkClick r:id="rId2"/>
          </p:cNvPr>
          <p:cNvPicPr preferRelativeResize="0"/>
          <p:nvPr/>
        </p:nvPicPr>
        <p:blipFill rotWithShape="1">
          <a:blip r:embed="rId3">
            <a:alphaModFix/>
          </a:blip>
          <a:srcRect b="0" l="0" r="0" t="0"/>
          <a:stretch/>
        </p:blipFill>
        <p:spPr>
          <a:xfrm>
            <a:off x="2256649" y="1564640"/>
            <a:ext cx="7333263" cy="412496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8" name="Shape 208"/>
        <p:cNvGrpSpPr/>
        <p:nvPr/>
      </p:nvGrpSpPr>
      <p:grpSpPr>
        <a:xfrm>
          <a:off x="0" y="0"/>
          <a:ext cx="0" cy="0"/>
          <a:chOff x="0" y="0"/>
          <a:chExt cx="0" cy="0"/>
        </a:xfrm>
      </p:grpSpPr>
      <p:sp>
        <p:nvSpPr>
          <p:cNvPr id="209" name="Google Shape;209;g2f1080695ac_2_6"/>
          <p:cNvSpPr txBox="1"/>
          <p:nvPr>
            <p:ph type="title"/>
          </p:nvPr>
        </p:nvSpPr>
        <p:spPr>
          <a:xfrm>
            <a:off x="371475" y="368300"/>
            <a:ext cx="11449200" cy="736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0" name="Google Shape;210;g2f1080695ac_2_6"/>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211" name="Shape 211"/>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212" name="Shape 212"/>
        <p:cNvGrpSpPr/>
        <p:nvPr/>
      </p:nvGrpSpPr>
      <p:grpSpPr>
        <a:xfrm>
          <a:off x="0" y="0"/>
          <a:ext cx="0" cy="0"/>
          <a:chOff x="0" y="0"/>
          <a:chExt cx="0" cy="0"/>
        </a:xfrm>
      </p:grpSpPr>
      <p:pic>
        <p:nvPicPr>
          <p:cNvPr descr="A blue and purple background&#10;&#10;Description automatically generated with low confidence" id="213" name="Google Shape;213;g2f1080695ac_2_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4" name="Google Shape;214;g2f1080695ac_2_10"/>
          <p:cNvSpPr txBox="1"/>
          <p:nvPr/>
        </p:nvSpPr>
        <p:spPr>
          <a:xfrm>
            <a:off x="166208" y="6422867"/>
            <a:ext cx="1578800" cy="420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Ubuntu"/>
              <a:buNone/>
            </a:pPr>
            <a:r>
              <a:rPr b="0" i="0" lang="en-US" sz="1100" u="none" cap="none" strike="noStrike">
                <a:solidFill>
                  <a:schemeClr val="lt1"/>
                </a:solidFill>
                <a:latin typeface="Ubuntu"/>
                <a:ea typeface="Ubuntu"/>
                <a:cs typeface="Ubuntu"/>
                <a:sym typeface="Ubuntu"/>
              </a:rPr>
              <a:t>© Copyright KodeKloud</a:t>
            </a:r>
            <a:endParaRPr b="0" i="0" sz="1100" u="none" cap="none" strike="noStrike">
              <a:solidFill>
                <a:schemeClr val="lt1"/>
              </a:solidFill>
              <a:latin typeface="Ubuntu"/>
              <a:ea typeface="Ubuntu"/>
              <a:cs typeface="Ubuntu"/>
              <a:sym typeface="Ubuntu"/>
            </a:endParaRPr>
          </a:p>
        </p:txBody>
      </p:sp>
      <p:sp>
        <p:nvSpPr>
          <p:cNvPr id="215" name="Google Shape;215;g2f1080695ac_2_10"/>
          <p:cNvSpPr txBox="1"/>
          <p:nvPr>
            <p:ph type="title"/>
          </p:nvPr>
        </p:nvSpPr>
        <p:spPr>
          <a:xfrm>
            <a:off x="6096000" y="2766219"/>
            <a:ext cx="5257600" cy="1325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Ubuntu"/>
              <a:buNone/>
              <a:defRPr>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216" name="Shape 216"/>
        <p:cNvGrpSpPr/>
        <p:nvPr/>
      </p:nvGrpSpPr>
      <p:grpSpPr>
        <a:xfrm>
          <a:off x="0" y="0"/>
          <a:ext cx="0" cy="0"/>
          <a:chOff x="0" y="0"/>
          <a:chExt cx="0" cy="0"/>
        </a:xfrm>
      </p:grpSpPr>
      <p:sp>
        <p:nvSpPr>
          <p:cNvPr id="217" name="Google Shape;217;g2f1080695ac_2_14"/>
          <p:cNvSpPr txBox="1"/>
          <p:nvPr>
            <p:ph type="title"/>
          </p:nvPr>
        </p:nvSpPr>
        <p:spPr>
          <a:xfrm>
            <a:off x="371475" y="368300"/>
            <a:ext cx="11449200" cy="736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8" name="Google Shape;218;g2f1080695ac_2_14"/>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219" name="Shape 219"/>
        <p:cNvGrpSpPr/>
        <p:nvPr/>
      </p:nvGrpSpPr>
      <p:grpSpPr>
        <a:xfrm>
          <a:off x="0" y="0"/>
          <a:ext cx="0" cy="0"/>
          <a:chOff x="0" y="0"/>
          <a:chExt cx="0" cy="0"/>
        </a:xfrm>
      </p:grpSpPr>
      <p:pic>
        <p:nvPicPr>
          <p:cNvPr descr="A blue and green gradient&#10;&#10;Description automatically generated" id="220" name="Google Shape;220;g2f1080695ac_2_1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21" name="Google Shape;221;g2f1080695ac_2_17"/>
          <p:cNvSpPr txBox="1"/>
          <p:nvPr/>
        </p:nvSpPr>
        <p:spPr>
          <a:xfrm>
            <a:off x="166208" y="6422867"/>
            <a:ext cx="1578800" cy="420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Ubuntu"/>
                <a:ea typeface="Ubuntu"/>
                <a:cs typeface="Ubuntu"/>
                <a:sym typeface="Ubuntu"/>
              </a:rPr>
              <a:t>© Copyright KodeKloud</a:t>
            </a:r>
            <a:endParaRPr b="0" i="0" sz="1100" u="none" cap="none" strike="noStrike">
              <a:solidFill>
                <a:schemeClr val="lt1"/>
              </a:solidFill>
              <a:latin typeface="Ubuntu"/>
              <a:ea typeface="Ubuntu"/>
              <a:cs typeface="Ubuntu"/>
              <a:sym typeface="Ubuntu"/>
            </a:endParaRPr>
          </a:p>
        </p:txBody>
      </p:sp>
      <p:sp>
        <p:nvSpPr>
          <p:cNvPr id="222" name="Google Shape;222;g2f1080695ac_2_17"/>
          <p:cNvSpPr txBox="1"/>
          <p:nvPr>
            <p:ph type="title"/>
          </p:nvPr>
        </p:nvSpPr>
        <p:spPr>
          <a:xfrm>
            <a:off x="1924051" y="2889000"/>
            <a:ext cx="8344000" cy="5400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2400"/>
              <a:buFont typeface="Ubuntu"/>
              <a:buNone/>
              <a:defRPr sz="24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3" name="Google Shape;223;g2f1080695ac_2_17"/>
          <p:cNvSpPr txBox="1"/>
          <p:nvPr>
            <p:ph idx="1" type="body"/>
          </p:nvPr>
        </p:nvSpPr>
        <p:spPr>
          <a:xfrm>
            <a:off x="1924051" y="3434699"/>
            <a:ext cx="8344000" cy="5396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100"/>
              </a:spcBef>
              <a:spcAft>
                <a:spcPts val="0"/>
              </a:spcAft>
              <a:buClr>
                <a:schemeClr val="lt1"/>
              </a:buClr>
              <a:buSzPts val="3200"/>
              <a:buNone/>
              <a:defRPr b="1" sz="3200">
                <a:solidFill>
                  <a:schemeClr val="lt1"/>
                </a:solidFill>
              </a:defRPr>
            </a:lvl1pPr>
            <a:lvl2pPr indent="-349250" lvl="1" marL="914400" algn="l">
              <a:lnSpc>
                <a:spcPct val="90000"/>
              </a:lnSpc>
              <a:spcBef>
                <a:spcPts val="500"/>
              </a:spcBef>
              <a:spcAft>
                <a:spcPts val="0"/>
              </a:spcAft>
              <a:buClr>
                <a:srgbClr val="7F7F7F"/>
              </a:buClr>
              <a:buSzPts val="1900"/>
              <a:buChar char="•"/>
              <a:defRPr/>
            </a:lvl2pPr>
            <a:lvl3pPr indent="-349250" lvl="2" marL="1371600" algn="l">
              <a:lnSpc>
                <a:spcPct val="90000"/>
              </a:lnSpc>
              <a:spcBef>
                <a:spcPts val="500"/>
              </a:spcBef>
              <a:spcAft>
                <a:spcPts val="0"/>
              </a:spcAft>
              <a:buClr>
                <a:srgbClr val="7F7F7F"/>
              </a:buClr>
              <a:buSzPts val="1900"/>
              <a:buChar char="•"/>
              <a:defRPr/>
            </a:lvl3pPr>
            <a:lvl4pPr indent="-349250" lvl="3" marL="1828800" algn="l">
              <a:lnSpc>
                <a:spcPct val="90000"/>
              </a:lnSpc>
              <a:spcBef>
                <a:spcPts val="500"/>
              </a:spcBef>
              <a:spcAft>
                <a:spcPts val="0"/>
              </a:spcAft>
              <a:buClr>
                <a:srgbClr val="7F7F7F"/>
              </a:buClr>
              <a:buSzPts val="1900"/>
              <a:buChar char="•"/>
              <a:defRPr/>
            </a:lvl4pPr>
            <a:lvl5pPr indent="-349250" lvl="4" marL="2286000" algn="l">
              <a:lnSpc>
                <a:spcPct val="90000"/>
              </a:lnSpc>
              <a:spcBef>
                <a:spcPts val="500"/>
              </a:spcBef>
              <a:spcAft>
                <a:spcPts val="0"/>
              </a:spcAft>
              <a:buClr>
                <a:srgbClr val="7F7F7F"/>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
        <p:nvSpPr>
          <p:cNvPr id="225" name="Google Shape;225;g2f1080695ac_2_2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9pPr>
          </a:lstStyle>
          <a:p/>
        </p:txBody>
      </p:sp>
      <p:sp>
        <p:nvSpPr>
          <p:cNvPr id="226" name="Google Shape;226;g2f1080695ac_2_2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9pPr>
          </a:lstStyle>
          <a:p/>
        </p:txBody>
      </p:sp>
      <p:sp>
        <p:nvSpPr>
          <p:cNvPr id="227" name="Google Shape;227;g2f1080695ac_2_2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228" name="Shape 228"/>
        <p:cNvGrpSpPr/>
        <p:nvPr/>
      </p:nvGrpSpPr>
      <p:grpSpPr>
        <a:xfrm>
          <a:off x="0" y="0"/>
          <a:ext cx="0" cy="0"/>
          <a:chOff x="0" y="0"/>
          <a:chExt cx="0" cy="0"/>
        </a:xfrm>
      </p:grpSpPr>
      <p:sp>
        <p:nvSpPr>
          <p:cNvPr id="229" name="Google Shape;229;g2f1080695ac_2_26"/>
          <p:cNvSpPr txBox="1"/>
          <p:nvPr>
            <p:ph type="title"/>
          </p:nvPr>
        </p:nvSpPr>
        <p:spPr>
          <a:xfrm>
            <a:off x="371475" y="368300"/>
            <a:ext cx="114492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0" name="Google Shape;230;g2f1080695ac_2_26"/>
          <p:cNvSpPr/>
          <p:nvPr>
            <p:ph idx="1" type="body"/>
          </p:nvPr>
        </p:nvSpPr>
        <p:spPr>
          <a:xfrm>
            <a:off x="6096000" y="1089025"/>
            <a:ext cx="5724800" cy="5040400"/>
          </a:xfrm>
          <a:prstGeom prst="roundRect">
            <a:avLst>
              <a:gd fmla="val 2683" name="adj"/>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rgbClr val="86868B"/>
              </a:buClr>
              <a:buSzPts val="1900"/>
              <a:buChar char="•"/>
              <a:defRPr sz="1900">
                <a:solidFill>
                  <a:srgbClr val="86868B"/>
                </a:solidFill>
              </a:defRPr>
            </a:lvl1pPr>
            <a:lvl2pPr indent="-349250" lvl="1" marL="914400" algn="l">
              <a:lnSpc>
                <a:spcPct val="90000"/>
              </a:lnSpc>
              <a:spcBef>
                <a:spcPts val="500"/>
              </a:spcBef>
              <a:spcAft>
                <a:spcPts val="0"/>
              </a:spcAft>
              <a:buClr>
                <a:srgbClr val="9CA3AF"/>
              </a:buClr>
              <a:buSzPts val="1900"/>
              <a:buChar char="•"/>
              <a:defRPr sz="1900">
                <a:solidFill>
                  <a:srgbClr val="9CA3AF"/>
                </a:solidFill>
              </a:defRPr>
            </a:lvl2pPr>
            <a:lvl3pPr indent="-349250" lvl="2" marL="1371600" algn="l">
              <a:lnSpc>
                <a:spcPct val="90000"/>
              </a:lnSpc>
              <a:spcBef>
                <a:spcPts val="500"/>
              </a:spcBef>
              <a:spcAft>
                <a:spcPts val="0"/>
              </a:spcAft>
              <a:buClr>
                <a:srgbClr val="BFBFBF"/>
              </a:buClr>
              <a:buSzPts val="1900"/>
              <a:buChar char="•"/>
              <a:defRPr sz="1900">
                <a:solidFill>
                  <a:srgbClr val="BFBFBF"/>
                </a:solidFill>
              </a:defRPr>
            </a:lvl3pPr>
            <a:lvl4pPr indent="-349250" lvl="3" marL="1828800" algn="l">
              <a:lnSpc>
                <a:spcPct val="90000"/>
              </a:lnSpc>
              <a:spcBef>
                <a:spcPts val="500"/>
              </a:spcBef>
              <a:spcAft>
                <a:spcPts val="0"/>
              </a:spcAft>
              <a:buClr>
                <a:srgbClr val="BFBFBF"/>
              </a:buClr>
              <a:buSzPts val="1900"/>
              <a:buChar char="•"/>
              <a:defRPr sz="1900">
                <a:solidFill>
                  <a:srgbClr val="BFBFBF"/>
                </a:solidFill>
              </a:defRPr>
            </a:lvl4pPr>
            <a:lvl5pPr indent="-349250" lvl="4" marL="2286000" algn="l">
              <a:lnSpc>
                <a:spcPct val="90000"/>
              </a:lnSpc>
              <a:spcBef>
                <a:spcPts val="500"/>
              </a:spcBef>
              <a:spcAft>
                <a:spcPts val="0"/>
              </a:spcAft>
              <a:buClr>
                <a:srgbClr val="BFBFBF"/>
              </a:buClr>
              <a:buSzPts val="1900"/>
              <a:buChar char="•"/>
              <a:defRPr sz="1900">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31" name="Google Shape;231;g2f1080695ac_2_26"/>
          <p:cNvSpPr/>
          <p:nvPr/>
        </p:nvSpPr>
        <p:spPr>
          <a:xfrm flipH="1" rot="10800000">
            <a:off x="371475" y="1403336"/>
            <a:ext cx="5724800" cy="47260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232" name="Google Shape;232;g2f1080695ac_2_26"/>
          <p:cNvSpPr/>
          <p:nvPr/>
        </p:nvSpPr>
        <p:spPr>
          <a:xfrm>
            <a:off x="371477" y="1105459"/>
            <a:ext cx="5724800" cy="2976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233" name="Google Shape;233;g2f1080695ac_2_26"/>
          <p:cNvSpPr/>
          <p:nvPr/>
        </p:nvSpPr>
        <p:spPr>
          <a:xfrm>
            <a:off x="518613" y="1191477"/>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34" name="Google Shape;234;g2f1080695ac_2_26"/>
          <p:cNvSpPr/>
          <p:nvPr/>
        </p:nvSpPr>
        <p:spPr>
          <a:xfrm>
            <a:off x="778111" y="1191477"/>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35" name="Google Shape;235;g2f1080695ac_2_26"/>
          <p:cNvSpPr/>
          <p:nvPr/>
        </p:nvSpPr>
        <p:spPr>
          <a:xfrm>
            <a:off x="1037609" y="1191477"/>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36" name="Google Shape;236;g2f1080695ac_2_26"/>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p:cSld name="Command and Illustration">
    <p:spTree>
      <p:nvGrpSpPr>
        <p:cNvPr id="33" name="Shape 33"/>
        <p:cNvGrpSpPr/>
        <p:nvPr/>
      </p:nvGrpSpPr>
      <p:grpSpPr>
        <a:xfrm>
          <a:off x="0" y="0"/>
          <a:ext cx="0" cy="0"/>
          <a:chOff x="0" y="0"/>
          <a:chExt cx="0" cy="0"/>
        </a:xfrm>
      </p:grpSpPr>
      <p:sp>
        <p:nvSpPr>
          <p:cNvPr id="34" name="Google Shape;34;p156"/>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56"/>
          <p:cNvSpPr/>
          <p:nvPr/>
        </p:nvSpPr>
        <p:spPr>
          <a:xfrm>
            <a:off x="7262949" y="1086672"/>
            <a:ext cx="4397827"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 name="Google Shape;36;p156"/>
          <p:cNvSpPr/>
          <p:nvPr/>
        </p:nvSpPr>
        <p:spPr>
          <a:xfrm>
            <a:off x="387727" y="1086671"/>
            <a:ext cx="6602618"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7" name="Google Shape;37;p156"/>
          <p:cNvSpPr/>
          <p:nvPr/>
        </p:nvSpPr>
        <p:spPr>
          <a:xfrm>
            <a:off x="387727" y="1080336"/>
            <a:ext cx="6602616" cy="398655"/>
          </a:xfrm>
          <a:prstGeom prst="roundRect">
            <a:avLst>
              <a:gd fmla="val 0" name="adj"/>
            </a:avLst>
          </a:prstGeom>
          <a:solidFill>
            <a:srgbClr val="1B2634"/>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237" name="Shape 237"/>
        <p:cNvGrpSpPr/>
        <p:nvPr/>
      </p:nvGrpSpPr>
      <p:grpSpPr>
        <a:xfrm>
          <a:off x="0" y="0"/>
          <a:ext cx="0" cy="0"/>
          <a:chOff x="0" y="0"/>
          <a:chExt cx="0" cy="0"/>
        </a:xfrm>
      </p:grpSpPr>
      <p:sp>
        <p:nvSpPr>
          <p:cNvPr id="238" name="Google Shape;238;g2f1080695ac_2_35"/>
          <p:cNvSpPr txBox="1"/>
          <p:nvPr>
            <p:ph type="title"/>
          </p:nvPr>
        </p:nvSpPr>
        <p:spPr>
          <a:xfrm>
            <a:off x="371475" y="368300"/>
            <a:ext cx="114488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9" name="Google Shape;239;g2f1080695ac_2_35"/>
          <p:cNvSpPr/>
          <p:nvPr/>
        </p:nvSpPr>
        <p:spPr>
          <a:xfrm flipH="1" rot="10800000">
            <a:off x="371475" y="1403336"/>
            <a:ext cx="11448800" cy="47260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240" name="Google Shape;240;g2f1080695ac_2_35"/>
          <p:cNvSpPr/>
          <p:nvPr/>
        </p:nvSpPr>
        <p:spPr>
          <a:xfrm>
            <a:off x="371476" y="1089025"/>
            <a:ext cx="11448800" cy="3140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241" name="Google Shape;241;g2f1080695ac_2_35"/>
          <p:cNvSpPr/>
          <p:nvPr/>
        </p:nvSpPr>
        <p:spPr>
          <a:xfrm>
            <a:off x="518613" y="1191477"/>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42" name="Google Shape;242;g2f1080695ac_2_35"/>
          <p:cNvSpPr/>
          <p:nvPr/>
        </p:nvSpPr>
        <p:spPr>
          <a:xfrm>
            <a:off x="778111" y="1191477"/>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43" name="Google Shape;243;g2f1080695ac_2_35"/>
          <p:cNvSpPr/>
          <p:nvPr/>
        </p:nvSpPr>
        <p:spPr>
          <a:xfrm>
            <a:off x="1037609" y="1191477"/>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44" name="Google Shape;244;g2f1080695ac_2_35"/>
          <p:cNvSpPr/>
          <p:nvPr/>
        </p:nvSpPr>
        <p:spPr>
          <a:xfrm rot="8168291">
            <a:off x="-256171" y="463913"/>
            <a:ext cx="512612" cy="52959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245" name="Shape 245"/>
        <p:cNvGrpSpPr/>
        <p:nvPr/>
      </p:nvGrpSpPr>
      <p:grpSpPr>
        <a:xfrm>
          <a:off x="0" y="0"/>
          <a:ext cx="0" cy="0"/>
          <a:chOff x="0" y="0"/>
          <a:chExt cx="0" cy="0"/>
        </a:xfrm>
      </p:grpSpPr>
      <p:grpSp>
        <p:nvGrpSpPr>
          <p:cNvPr id="246" name="Google Shape;246;g2f1080695ac_2_43"/>
          <p:cNvGrpSpPr/>
          <p:nvPr/>
        </p:nvGrpSpPr>
        <p:grpSpPr>
          <a:xfrm>
            <a:off x="371475" y="368299"/>
            <a:ext cx="11448901" cy="5761039"/>
            <a:chOff x="371475" y="368299"/>
            <a:chExt cx="11448901" cy="5761039"/>
          </a:xfrm>
        </p:grpSpPr>
        <p:sp>
          <p:nvSpPr>
            <p:cNvPr id="247" name="Google Shape;247;g2f1080695ac_2_43"/>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248" name="Google Shape;248;g2f1080695ac_2_43"/>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249" name="Google Shape;249;g2f1080695ac_2_43"/>
            <p:cNvSpPr/>
            <p:nvPr/>
          </p:nvSpPr>
          <p:spPr>
            <a:xfrm>
              <a:off x="518613" y="470752"/>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50" name="Google Shape;250;g2f1080695ac_2_43"/>
            <p:cNvSpPr/>
            <p:nvPr/>
          </p:nvSpPr>
          <p:spPr>
            <a:xfrm>
              <a:off x="778111" y="470752"/>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51" name="Google Shape;251;g2f1080695ac_2_43"/>
            <p:cNvSpPr/>
            <p:nvPr/>
          </p:nvSpPr>
          <p:spPr>
            <a:xfrm>
              <a:off x="1037609" y="470752"/>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252" name="Shape 252"/>
        <p:cNvGrpSpPr/>
        <p:nvPr/>
      </p:nvGrpSpPr>
      <p:grpSpPr>
        <a:xfrm>
          <a:off x="0" y="0"/>
          <a:ext cx="0" cy="0"/>
          <a:chOff x="0" y="0"/>
          <a:chExt cx="0" cy="0"/>
        </a:xfrm>
      </p:grpSpPr>
      <p:sp>
        <p:nvSpPr>
          <p:cNvPr id="253" name="Google Shape;253;g2f1080695ac_2_50"/>
          <p:cNvSpPr txBox="1"/>
          <p:nvPr>
            <p:ph type="title"/>
          </p:nvPr>
        </p:nvSpPr>
        <p:spPr>
          <a:xfrm>
            <a:off x="371475" y="368300"/>
            <a:ext cx="114492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54" name="Google Shape;254;g2f1080695ac_2_50"/>
          <p:cNvSpPr txBox="1"/>
          <p:nvPr>
            <p:ph idx="1" type="body"/>
          </p:nvPr>
        </p:nvSpPr>
        <p:spPr>
          <a:xfrm>
            <a:off x="371475" y="3429000"/>
            <a:ext cx="11449200" cy="23400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55" name="Google Shape;255;g2f1080695ac_2_50"/>
          <p:cNvSpPr/>
          <p:nvPr/>
        </p:nvSpPr>
        <p:spPr>
          <a:xfrm flipH="1" rot="10800000">
            <a:off x="371475" y="1403000"/>
            <a:ext cx="11448800" cy="20260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256" name="Google Shape;256;g2f1080695ac_2_50"/>
          <p:cNvSpPr/>
          <p:nvPr/>
        </p:nvSpPr>
        <p:spPr>
          <a:xfrm>
            <a:off x="371476" y="1089025"/>
            <a:ext cx="11448800" cy="3140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257" name="Google Shape;257;g2f1080695ac_2_50"/>
          <p:cNvSpPr/>
          <p:nvPr/>
        </p:nvSpPr>
        <p:spPr>
          <a:xfrm>
            <a:off x="518613" y="1191477"/>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58" name="Google Shape;258;g2f1080695ac_2_50"/>
          <p:cNvSpPr/>
          <p:nvPr/>
        </p:nvSpPr>
        <p:spPr>
          <a:xfrm>
            <a:off x="778111" y="1191477"/>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59" name="Google Shape;259;g2f1080695ac_2_50"/>
          <p:cNvSpPr/>
          <p:nvPr/>
        </p:nvSpPr>
        <p:spPr>
          <a:xfrm>
            <a:off x="1037609" y="1191477"/>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60" name="Google Shape;260;g2f1080695ac_2_50"/>
          <p:cNvSpPr/>
          <p:nvPr/>
        </p:nvSpPr>
        <p:spPr>
          <a:xfrm rot="8168291">
            <a:off x="-256171" y="463913"/>
            <a:ext cx="512612" cy="52959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261" name="Shape 261"/>
        <p:cNvGrpSpPr/>
        <p:nvPr/>
      </p:nvGrpSpPr>
      <p:grpSpPr>
        <a:xfrm>
          <a:off x="0" y="0"/>
          <a:ext cx="0" cy="0"/>
          <a:chOff x="0" y="0"/>
          <a:chExt cx="0" cy="0"/>
        </a:xfrm>
      </p:grpSpPr>
      <p:sp>
        <p:nvSpPr>
          <p:cNvPr id="262" name="Google Shape;262;g2f1080695ac_2_59"/>
          <p:cNvSpPr txBox="1"/>
          <p:nvPr>
            <p:ph type="title"/>
          </p:nvPr>
        </p:nvSpPr>
        <p:spPr>
          <a:xfrm>
            <a:off x="371475" y="368300"/>
            <a:ext cx="11449200" cy="737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3" name="Google Shape;263;g2f1080695ac_2_59"/>
          <p:cNvSpPr txBox="1"/>
          <p:nvPr>
            <p:ph idx="1" type="body"/>
          </p:nvPr>
        </p:nvSpPr>
        <p:spPr>
          <a:xfrm>
            <a:off x="6096000" y="1425296"/>
            <a:ext cx="5724800" cy="43280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64" name="Google Shape;264;g2f1080695ac_2_59"/>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265" name="Shape 265"/>
        <p:cNvGrpSpPr/>
        <p:nvPr/>
      </p:nvGrpSpPr>
      <p:grpSpPr>
        <a:xfrm>
          <a:off x="0" y="0"/>
          <a:ext cx="0" cy="0"/>
          <a:chOff x="0" y="0"/>
          <a:chExt cx="0" cy="0"/>
        </a:xfrm>
      </p:grpSpPr>
      <p:sp>
        <p:nvSpPr>
          <p:cNvPr id="266" name="Google Shape;266;g2f1080695ac_2_63"/>
          <p:cNvSpPr txBox="1"/>
          <p:nvPr>
            <p:ph type="title"/>
          </p:nvPr>
        </p:nvSpPr>
        <p:spPr>
          <a:xfrm>
            <a:off x="371475" y="368300"/>
            <a:ext cx="114492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7" name="Google Shape;267;g2f1080695ac_2_63"/>
          <p:cNvSpPr txBox="1"/>
          <p:nvPr>
            <p:ph idx="1" type="body"/>
          </p:nvPr>
        </p:nvSpPr>
        <p:spPr>
          <a:xfrm>
            <a:off x="371475" y="1096963"/>
            <a:ext cx="11449200" cy="46720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68" name="Google Shape;268;g2f1080695ac_2_63"/>
          <p:cNvSpPr/>
          <p:nvPr/>
        </p:nvSpPr>
        <p:spPr>
          <a:xfrm rot="8168291">
            <a:off x="-256171" y="463913"/>
            <a:ext cx="512612" cy="52959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269" name="Shape 269"/>
        <p:cNvGrpSpPr/>
        <p:nvPr/>
      </p:nvGrpSpPr>
      <p:grpSpPr>
        <a:xfrm>
          <a:off x="0" y="0"/>
          <a:ext cx="0" cy="0"/>
          <a:chOff x="0" y="0"/>
          <a:chExt cx="0" cy="0"/>
        </a:xfrm>
      </p:grpSpPr>
      <p:sp>
        <p:nvSpPr>
          <p:cNvPr id="270" name="Google Shape;270;g2f1080695ac_2_67"/>
          <p:cNvSpPr txBox="1"/>
          <p:nvPr>
            <p:ph type="title"/>
          </p:nvPr>
        </p:nvSpPr>
        <p:spPr>
          <a:xfrm>
            <a:off x="371475" y="368300"/>
            <a:ext cx="114492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71" name="Google Shape;271;g2f1080695ac_2_67"/>
          <p:cNvSpPr/>
          <p:nvPr/>
        </p:nvSpPr>
        <p:spPr>
          <a:xfrm>
            <a:off x="371475" y="1097243"/>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272" name="Google Shape;272;g2f1080695ac_2_67"/>
          <p:cNvSpPr/>
          <p:nvPr/>
        </p:nvSpPr>
        <p:spPr>
          <a:xfrm rot="8168291">
            <a:off x="-256171" y="463913"/>
            <a:ext cx="512612" cy="52959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273" name="Shape 273"/>
        <p:cNvGrpSpPr/>
        <p:nvPr/>
      </p:nvGrpSpPr>
      <p:grpSpPr>
        <a:xfrm>
          <a:off x="0" y="0"/>
          <a:ext cx="0" cy="0"/>
          <a:chOff x="0" y="0"/>
          <a:chExt cx="0" cy="0"/>
        </a:xfrm>
      </p:grpSpPr>
      <p:sp>
        <p:nvSpPr>
          <p:cNvPr id="274" name="Google Shape;274;g2f1080695ac_2_71"/>
          <p:cNvSpPr txBox="1"/>
          <p:nvPr>
            <p:ph type="title"/>
          </p:nvPr>
        </p:nvSpPr>
        <p:spPr>
          <a:xfrm>
            <a:off x="1092199" y="2766219"/>
            <a:ext cx="10007600" cy="1325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275" name="Shape 275"/>
        <p:cNvGrpSpPr/>
        <p:nvPr/>
      </p:nvGrpSpPr>
      <p:grpSpPr>
        <a:xfrm>
          <a:off x="0" y="0"/>
          <a:ext cx="0" cy="0"/>
          <a:chOff x="0" y="0"/>
          <a:chExt cx="0" cy="0"/>
        </a:xfrm>
      </p:grpSpPr>
      <p:sp>
        <p:nvSpPr>
          <p:cNvPr id="276" name="Google Shape;276;g2f1080695ac_2_73"/>
          <p:cNvSpPr txBox="1"/>
          <p:nvPr>
            <p:ph type="title"/>
          </p:nvPr>
        </p:nvSpPr>
        <p:spPr>
          <a:xfrm>
            <a:off x="1092199" y="2766219"/>
            <a:ext cx="10007600" cy="1325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277" name="Shape 277"/>
        <p:cNvGrpSpPr/>
        <p:nvPr/>
      </p:nvGrpSpPr>
      <p:grpSpPr>
        <a:xfrm>
          <a:off x="0" y="0"/>
          <a:ext cx="0" cy="0"/>
          <a:chOff x="0" y="0"/>
          <a:chExt cx="0" cy="0"/>
        </a:xfrm>
      </p:grpSpPr>
      <p:sp>
        <p:nvSpPr>
          <p:cNvPr id="278" name="Google Shape;278;g2f1080695ac_2_75"/>
          <p:cNvSpPr txBox="1"/>
          <p:nvPr>
            <p:ph idx="1" type="body"/>
          </p:nvPr>
        </p:nvSpPr>
        <p:spPr>
          <a:xfrm>
            <a:off x="371475" y="368300"/>
            <a:ext cx="11449200" cy="54008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279" name="Shape 279"/>
        <p:cNvGrpSpPr/>
        <p:nvPr/>
      </p:nvGrpSpPr>
      <p:grpSpPr>
        <a:xfrm>
          <a:off x="0" y="0"/>
          <a:ext cx="0" cy="0"/>
          <a:chOff x="0" y="0"/>
          <a:chExt cx="0" cy="0"/>
        </a:xfrm>
      </p:grpSpPr>
      <p:sp>
        <p:nvSpPr>
          <p:cNvPr id="280" name="Google Shape;280;g2f1080695ac_2_77"/>
          <p:cNvSpPr txBox="1"/>
          <p:nvPr>
            <p:ph idx="1" type="body"/>
          </p:nvPr>
        </p:nvSpPr>
        <p:spPr>
          <a:xfrm>
            <a:off x="6096000" y="368300"/>
            <a:ext cx="5724800" cy="57608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81" name="Google Shape;281;g2f1080695ac_2_77"/>
          <p:cNvSpPr/>
          <p:nvPr/>
        </p:nvSpPr>
        <p:spPr>
          <a:xfrm rot="5400000">
            <a:off x="517784" y="221991"/>
            <a:ext cx="5767216"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p:cSld name="Command &amp; Illustration Horizontal">
    <p:spTree>
      <p:nvGrpSpPr>
        <p:cNvPr id="38" name="Shape 38"/>
        <p:cNvGrpSpPr/>
        <p:nvPr/>
      </p:nvGrpSpPr>
      <p:grpSpPr>
        <a:xfrm>
          <a:off x="0" y="0"/>
          <a:ext cx="0" cy="0"/>
          <a:chOff x="0" y="0"/>
          <a:chExt cx="0" cy="0"/>
        </a:xfrm>
      </p:grpSpPr>
      <p:sp>
        <p:nvSpPr>
          <p:cNvPr id="39" name="Google Shape;39;p15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2F2F2"/>
              </a:buClr>
              <a:buSzPts val="1400"/>
              <a:buFont typeface="Consolas"/>
              <a:buNone/>
              <a:defRPr sz="1400">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57"/>
          <p:cNvSpPr/>
          <p:nvPr/>
        </p:nvSpPr>
        <p:spPr>
          <a:xfrm>
            <a:off x="387727" y="3657600"/>
            <a:ext cx="11273049" cy="2882537"/>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41" name="Google Shape;41;p157"/>
          <p:cNvSpPr/>
          <p:nvPr/>
        </p:nvSpPr>
        <p:spPr>
          <a:xfrm>
            <a:off x="387727" y="1086671"/>
            <a:ext cx="11273048" cy="211221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42" name="Google Shape;42;p157"/>
          <p:cNvSpPr/>
          <p:nvPr/>
        </p:nvSpPr>
        <p:spPr>
          <a:xfrm>
            <a:off x="387727" y="1080336"/>
            <a:ext cx="11273048" cy="398655"/>
          </a:xfrm>
          <a:prstGeom prst="roundRect">
            <a:avLst>
              <a:gd fmla="val 0" name="adj"/>
            </a:avLst>
          </a:prstGeom>
          <a:solidFill>
            <a:srgbClr val="1B2634"/>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82" name="Shape 282"/>
        <p:cNvGrpSpPr/>
        <p:nvPr/>
      </p:nvGrpSpPr>
      <p:grpSpPr>
        <a:xfrm>
          <a:off x="0" y="0"/>
          <a:ext cx="0" cy="0"/>
          <a:chOff x="0" y="0"/>
          <a:chExt cx="0" cy="0"/>
        </a:xfrm>
      </p:grpSpPr>
      <p:sp>
        <p:nvSpPr>
          <p:cNvPr id="283" name="Google Shape;283;g2f1080695ac_2_80"/>
          <p:cNvSpPr txBox="1"/>
          <p:nvPr>
            <p:ph type="title"/>
          </p:nvPr>
        </p:nvSpPr>
        <p:spPr>
          <a:xfrm>
            <a:off x="371475" y="365125"/>
            <a:ext cx="11449200" cy="698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4" name="Shape 284"/>
        <p:cNvGrpSpPr/>
        <p:nvPr/>
      </p:nvGrpSpPr>
      <p:grpSpPr>
        <a:xfrm>
          <a:off x="0" y="0"/>
          <a:ext cx="0" cy="0"/>
          <a:chOff x="0" y="0"/>
          <a:chExt cx="0" cy="0"/>
        </a:xfrm>
      </p:grpSpPr>
      <p:sp>
        <p:nvSpPr>
          <p:cNvPr id="285" name="Google Shape;285;g2f1080695ac_2_82"/>
          <p:cNvSpPr/>
          <p:nvPr>
            <p:ph idx="2" type="pic"/>
          </p:nvPr>
        </p:nvSpPr>
        <p:spPr>
          <a:xfrm>
            <a:off x="1019871" y="3008463"/>
            <a:ext cx="2897600" cy="2282000"/>
          </a:xfrm>
          <a:prstGeom prst="rect">
            <a:avLst/>
          </a:prstGeom>
          <a:solidFill>
            <a:srgbClr val="F2F2F2"/>
          </a:solidFill>
          <a:ln>
            <a:noFill/>
          </a:ln>
        </p:spPr>
      </p:sp>
      <p:sp>
        <p:nvSpPr>
          <p:cNvPr id="286" name="Google Shape;286;g2f1080695ac_2_82"/>
          <p:cNvSpPr/>
          <p:nvPr>
            <p:ph idx="3" type="pic"/>
          </p:nvPr>
        </p:nvSpPr>
        <p:spPr>
          <a:xfrm>
            <a:off x="4673613" y="3008461"/>
            <a:ext cx="2897600" cy="2282000"/>
          </a:xfrm>
          <a:prstGeom prst="rect">
            <a:avLst/>
          </a:prstGeom>
          <a:solidFill>
            <a:srgbClr val="F2F2F2"/>
          </a:solidFill>
          <a:ln>
            <a:noFill/>
          </a:ln>
        </p:spPr>
      </p:sp>
      <p:sp>
        <p:nvSpPr>
          <p:cNvPr id="287" name="Google Shape;287;g2f1080695ac_2_82"/>
          <p:cNvSpPr/>
          <p:nvPr>
            <p:ph idx="4" type="pic"/>
          </p:nvPr>
        </p:nvSpPr>
        <p:spPr>
          <a:xfrm>
            <a:off x="8258631" y="3008461"/>
            <a:ext cx="2904800" cy="2282000"/>
          </a:xfrm>
          <a:prstGeom prst="rect">
            <a:avLst/>
          </a:prstGeom>
          <a:solidFill>
            <a:srgbClr val="F2F2F2"/>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88" name="Shape 288"/>
        <p:cNvGrpSpPr/>
        <p:nvPr/>
      </p:nvGrpSpPr>
      <p:grpSpPr>
        <a:xfrm>
          <a:off x="0" y="0"/>
          <a:ext cx="0" cy="0"/>
          <a:chOff x="0" y="0"/>
          <a:chExt cx="0" cy="0"/>
        </a:xfrm>
      </p:grpSpPr>
      <p:sp>
        <p:nvSpPr>
          <p:cNvPr id="289" name="Google Shape;289;g2f1080695ac_2_86"/>
          <p:cNvSpPr/>
          <p:nvPr>
            <p:ph idx="2" type="pic"/>
          </p:nvPr>
        </p:nvSpPr>
        <p:spPr>
          <a:xfrm>
            <a:off x="0" y="0"/>
            <a:ext cx="5509600" cy="6858000"/>
          </a:xfrm>
          <a:prstGeom prst="rect">
            <a:avLst/>
          </a:prstGeom>
          <a:solidFill>
            <a:srgbClr val="F2F2F2"/>
          </a:soli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290" name="Shape 290"/>
        <p:cNvGrpSpPr/>
        <p:nvPr/>
      </p:nvGrpSpPr>
      <p:grpSpPr>
        <a:xfrm>
          <a:off x="0" y="0"/>
          <a:ext cx="0" cy="0"/>
          <a:chOff x="0" y="0"/>
          <a:chExt cx="0" cy="0"/>
        </a:xfrm>
      </p:grpSpPr>
      <p:sp>
        <p:nvSpPr>
          <p:cNvPr id="291" name="Google Shape;291;g2f1080695ac_2_88"/>
          <p:cNvSpPr txBox="1"/>
          <p:nvPr>
            <p:ph type="title"/>
          </p:nvPr>
        </p:nvSpPr>
        <p:spPr>
          <a:xfrm>
            <a:off x="392653" y="434875"/>
            <a:ext cx="9906000" cy="14788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accent3"/>
              </a:buClr>
              <a:buSzPts val="4400"/>
              <a:buFont typeface="Calibri"/>
              <a:buNone/>
              <a:defRPr b="0" i="0" sz="4400" u="none" cap="none" strike="noStrike">
                <a:solidFill>
                  <a:schemeClr val="accent3"/>
                </a:solidFill>
                <a:latin typeface="Ubuntu"/>
                <a:ea typeface="Ubuntu"/>
                <a:cs typeface="Ubuntu"/>
                <a:sym typeface="Ubuntu"/>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296" name="Shape 296"/>
        <p:cNvGrpSpPr/>
        <p:nvPr/>
      </p:nvGrpSpPr>
      <p:grpSpPr>
        <a:xfrm>
          <a:off x="0" y="0"/>
          <a:ext cx="0" cy="0"/>
          <a:chOff x="0" y="0"/>
          <a:chExt cx="0" cy="0"/>
        </a:xfrm>
      </p:grpSpPr>
      <p:pic>
        <p:nvPicPr>
          <p:cNvPr descr="A logo with a cloud and text&#10;&#10;Description automatically generated" id="297" name="Google Shape;297;g2f10db52427_0_226">
            <a:hlinkClick r:id="rId2"/>
          </p:cNvPr>
          <p:cNvPicPr preferRelativeResize="0"/>
          <p:nvPr/>
        </p:nvPicPr>
        <p:blipFill rotWithShape="1">
          <a:blip r:embed="rId3">
            <a:alphaModFix/>
          </a:blip>
          <a:srcRect b="0" l="0" r="0" t="0"/>
          <a:stretch/>
        </p:blipFill>
        <p:spPr>
          <a:xfrm>
            <a:off x="2256649" y="1564640"/>
            <a:ext cx="7333262" cy="412496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8" name="Shape 298"/>
        <p:cNvGrpSpPr/>
        <p:nvPr/>
      </p:nvGrpSpPr>
      <p:grpSpPr>
        <a:xfrm>
          <a:off x="0" y="0"/>
          <a:ext cx="0" cy="0"/>
          <a:chOff x="0" y="0"/>
          <a:chExt cx="0" cy="0"/>
        </a:xfrm>
      </p:grpSpPr>
      <p:sp>
        <p:nvSpPr>
          <p:cNvPr id="299" name="Google Shape;299;g2f10db52427_0_228"/>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00" name="Google Shape;300;g2f10db52427_0_228"/>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301" name="Shape 301"/>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302" name="Shape 302"/>
        <p:cNvGrpSpPr/>
        <p:nvPr/>
      </p:nvGrpSpPr>
      <p:grpSpPr>
        <a:xfrm>
          <a:off x="0" y="0"/>
          <a:ext cx="0" cy="0"/>
          <a:chOff x="0" y="0"/>
          <a:chExt cx="0" cy="0"/>
        </a:xfrm>
      </p:grpSpPr>
      <p:pic>
        <p:nvPicPr>
          <p:cNvPr descr="A blue and purple background&#10;&#10;Description automatically generated with low confidence" id="303" name="Google Shape;303;g2f10db52427_0_2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04" name="Google Shape;304;g2f10db52427_0_232"/>
          <p:cNvSpPr txBox="1"/>
          <p:nvPr/>
        </p:nvSpPr>
        <p:spPr>
          <a:xfrm>
            <a:off x="166208" y="6422867"/>
            <a:ext cx="1578900" cy="430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Ubuntu"/>
              <a:buNone/>
            </a:pPr>
            <a:r>
              <a:rPr b="0" i="0" lang="en-US" sz="1100" u="none" cap="none" strike="noStrike">
                <a:solidFill>
                  <a:schemeClr val="lt1"/>
                </a:solidFill>
                <a:latin typeface="Ubuntu"/>
                <a:ea typeface="Ubuntu"/>
                <a:cs typeface="Ubuntu"/>
                <a:sym typeface="Ubuntu"/>
              </a:rPr>
              <a:t>© Copyright KodeKloud</a:t>
            </a:r>
            <a:endParaRPr b="0" i="0" sz="1100" u="none" cap="none" strike="noStrike">
              <a:solidFill>
                <a:schemeClr val="lt1"/>
              </a:solidFill>
              <a:latin typeface="Ubuntu"/>
              <a:ea typeface="Ubuntu"/>
              <a:cs typeface="Ubuntu"/>
              <a:sym typeface="Ubuntu"/>
            </a:endParaRPr>
          </a:p>
        </p:txBody>
      </p:sp>
      <p:sp>
        <p:nvSpPr>
          <p:cNvPr id="305" name="Google Shape;305;g2f10db52427_0_232"/>
          <p:cNvSpPr txBox="1"/>
          <p:nvPr>
            <p:ph type="title"/>
          </p:nvPr>
        </p:nvSpPr>
        <p:spPr>
          <a:xfrm>
            <a:off x="6096000" y="2766219"/>
            <a:ext cx="52575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Ubuntu"/>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306" name="Shape 306"/>
        <p:cNvGrpSpPr/>
        <p:nvPr/>
      </p:nvGrpSpPr>
      <p:grpSpPr>
        <a:xfrm>
          <a:off x="0" y="0"/>
          <a:ext cx="0" cy="0"/>
          <a:chOff x="0" y="0"/>
          <a:chExt cx="0" cy="0"/>
        </a:xfrm>
      </p:grpSpPr>
      <p:sp>
        <p:nvSpPr>
          <p:cNvPr id="307" name="Google Shape;307;g2f10db52427_0_236"/>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08" name="Google Shape;308;g2f10db52427_0_236"/>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309" name="Shape 309"/>
        <p:cNvGrpSpPr/>
        <p:nvPr/>
      </p:nvGrpSpPr>
      <p:grpSpPr>
        <a:xfrm>
          <a:off x="0" y="0"/>
          <a:ext cx="0" cy="0"/>
          <a:chOff x="0" y="0"/>
          <a:chExt cx="0" cy="0"/>
        </a:xfrm>
      </p:grpSpPr>
      <p:pic>
        <p:nvPicPr>
          <p:cNvPr descr="A blue and green gradient&#10;&#10;Description automatically generated" id="310" name="Google Shape;310;g2f10db52427_0_2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11" name="Google Shape;311;g2f10db52427_0_239"/>
          <p:cNvSpPr txBox="1"/>
          <p:nvPr/>
        </p:nvSpPr>
        <p:spPr>
          <a:xfrm>
            <a:off x="166208" y="6422867"/>
            <a:ext cx="1578900" cy="430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Ubuntu"/>
                <a:ea typeface="Ubuntu"/>
                <a:cs typeface="Ubuntu"/>
                <a:sym typeface="Ubuntu"/>
              </a:rPr>
              <a:t>© Copyright KodeKloud</a:t>
            </a:r>
            <a:endParaRPr b="0" i="0" sz="1100" u="none" cap="none" strike="noStrike">
              <a:solidFill>
                <a:schemeClr val="lt1"/>
              </a:solidFill>
              <a:latin typeface="Ubuntu"/>
              <a:ea typeface="Ubuntu"/>
              <a:cs typeface="Ubuntu"/>
              <a:sym typeface="Ubuntu"/>
            </a:endParaRPr>
          </a:p>
        </p:txBody>
      </p:sp>
      <p:sp>
        <p:nvSpPr>
          <p:cNvPr id="312" name="Google Shape;312;g2f10db52427_0_239"/>
          <p:cNvSpPr txBox="1"/>
          <p:nvPr>
            <p:ph type="title"/>
          </p:nvPr>
        </p:nvSpPr>
        <p:spPr>
          <a:xfrm>
            <a:off x="1924051" y="2889000"/>
            <a:ext cx="8343900" cy="540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2400"/>
              <a:buFont typeface="Ubuntu"/>
              <a:buNone/>
              <a:defRPr sz="24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13" name="Google Shape;313;g2f10db52427_0_239"/>
          <p:cNvSpPr txBox="1"/>
          <p:nvPr>
            <p:ph idx="1" type="body"/>
          </p:nvPr>
        </p:nvSpPr>
        <p:spPr>
          <a:xfrm>
            <a:off x="1924051" y="3434699"/>
            <a:ext cx="8343900" cy="5397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100"/>
              </a:spcBef>
              <a:spcAft>
                <a:spcPts val="0"/>
              </a:spcAft>
              <a:buClr>
                <a:schemeClr val="lt1"/>
              </a:buClr>
              <a:buSzPts val="3200"/>
              <a:buNone/>
              <a:defRPr b="1" sz="3200">
                <a:solidFill>
                  <a:schemeClr val="lt1"/>
                </a:solidFill>
              </a:defRPr>
            </a:lvl1pPr>
            <a:lvl2pPr indent="-349250" lvl="1" marL="914400" rtl="0" algn="l">
              <a:lnSpc>
                <a:spcPct val="90000"/>
              </a:lnSpc>
              <a:spcBef>
                <a:spcPts val="500"/>
              </a:spcBef>
              <a:spcAft>
                <a:spcPts val="0"/>
              </a:spcAft>
              <a:buClr>
                <a:srgbClr val="7F7F7F"/>
              </a:buClr>
              <a:buSzPts val="1900"/>
              <a:buChar char="•"/>
              <a:defRPr/>
            </a:lvl2pPr>
            <a:lvl3pPr indent="-349250" lvl="2" marL="1371600" rtl="0" algn="l">
              <a:lnSpc>
                <a:spcPct val="90000"/>
              </a:lnSpc>
              <a:spcBef>
                <a:spcPts val="500"/>
              </a:spcBef>
              <a:spcAft>
                <a:spcPts val="0"/>
              </a:spcAft>
              <a:buClr>
                <a:srgbClr val="7F7F7F"/>
              </a:buClr>
              <a:buSzPts val="1900"/>
              <a:buChar char="•"/>
              <a:defRPr/>
            </a:lvl3pPr>
            <a:lvl4pPr indent="-349250" lvl="3" marL="1828800" rtl="0" algn="l">
              <a:lnSpc>
                <a:spcPct val="90000"/>
              </a:lnSpc>
              <a:spcBef>
                <a:spcPts val="500"/>
              </a:spcBef>
              <a:spcAft>
                <a:spcPts val="0"/>
              </a:spcAft>
              <a:buClr>
                <a:srgbClr val="7F7F7F"/>
              </a:buClr>
              <a:buSzPts val="1900"/>
              <a:buChar char="•"/>
              <a:defRPr/>
            </a:lvl4pPr>
            <a:lvl5pPr indent="-349250" lvl="4" marL="2286000" rtl="0" algn="l">
              <a:lnSpc>
                <a:spcPct val="90000"/>
              </a:lnSpc>
              <a:spcBef>
                <a:spcPts val="500"/>
              </a:spcBef>
              <a:spcAft>
                <a:spcPts val="0"/>
              </a:spcAft>
              <a:buClr>
                <a:srgbClr val="7F7F7F"/>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 name="Shape 43"/>
        <p:cNvGrpSpPr/>
        <p:nvPr/>
      </p:nvGrpSpPr>
      <p:grpSpPr>
        <a:xfrm>
          <a:off x="0" y="0"/>
          <a:ext cx="0" cy="0"/>
          <a:chOff x="0" y="0"/>
          <a:chExt cx="0" cy="0"/>
        </a:xfrm>
      </p:grpSpPr>
      <p:sp>
        <p:nvSpPr>
          <p:cNvPr id="44" name="Google Shape;44;g2f10db52427_0_103"/>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5" name="Google Shape;45;g2f10db52427_0_103"/>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4" name="Shape 314"/>
        <p:cNvGrpSpPr/>
        <p:nvPr/>
      </p:nvGrpSpPr>
      <p:grpSpPr>
        <a:xfrm>
          <a:off x="0" y="0"/>
          <a:ext cx="0" cy="0"/>
          <a:chOff x="0" y="0"/>
          <a:chExt cx="0" cy="0"/>
        </a:xfrm>
      </p:grpSpPr>
      <p:sp>
        <p:nvSpPr>
          <p:cNvPr id="315" name="Google Shape;315;g2f10db52427_0_24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9pPr>
          </a:lstStyle>
          <a:p/>
        </p:txBody>
      </p:sp>
      <p:sp>
        <p:nvSpPr>
          <p:cNvPr id="316" name="Google Shape;316;g2f10db52427_0_24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9pPr>
          </a:lstStyle>
          <a:p/>
        </p:txBody>
      </p:sp>
      <p:sp>
        <p:nvSpPr>
          <p:cNvPr id="317" name="Google Shape;317;g2f10db52427_0_24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318" name="Shape 318"/>
        <p:cNvGrpSpPr/>
        <p:nvPr/>
      </p:nvGrpSpPr>
      <p:grpSpPr>
        <a:xfrm>
          <a:off x="0" y="0"/>
          <a:ext cx="0" cy="0"/>
          <a:chOff x="0" y="0"/>
          <a:chExt cx="0" cy="0"/>
        </a:xfrm>
      </p:grpSpPr>
      <p:sp>
        <p:nvSpPr>
          <p:cNvPr id="319" name="Google Shape;319;g2f10db52427_0_248"/>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20" name="Google Shape;320;g2f10db52427_0_248"/>
          <p:cNvSpPr/>
          <p:nvPr>
            <p:ph idx="1" type="body"/>
          </p:nvPr>
        </p:nvSpPr>
        <p:spPr>
          <a:xfrm>
            <a:off x="6096000" y="1089025"/>
            <a:ext cx="5724900" cy="5040300"/>
          </a:xfrm>
          <a:prstGeom prst="roundRect">
            <a:avLst>
              <a:gd fmla="val 2683" name="adj"/>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rgbClr val="86868B"/>
              </a:buClr>
              <a:buSzPts val="1900"/>
              <a:buChar char="•"/>
              <a:defRPr sz="1900">
                <a:solidFill>
                  <a:srgbClr val="86868B"/>
                </a:solidFill>
              </a:defRPr>
            </a:lvl1pPr>
            <a:lvl2pPr indent="-349250" lvl="1" marL="914400" rtl="0" algn="l">
              <a:lnSpc>
                <a:spcPct val="90000"/>
              </a:lnSpc>
              <a:spcBef>
                <a:spcPts val="500"/>
              </a:spcBef>
              <a:spcAft>
                <a:spcPts val="0"/>
              </a:spcAft>
              <a:buClr>
                <a:srgbClr val="9CA3AF"/>
              </a:buClr>
              <a:buSzPts val="1900"/>
              <a:buChar char="•"/>
              <a:defRPr sz="1900">
                <a:solidFill>
                  <a:srgbClr val="9CA3AF"/>
                </a:solidFill>
              </a:defRPr>
            </a:lvl2pPr>
            <a:lvl3pPr indent="-349250" lvl="2" marL="1371600" rtl="0" algn="l">
              <a:lnSpc>
                <a:spcPct val="90000"/>
              </a:lnSpc>
              <a:spcBef>
                <a:spcPts val="500"/>
              </a:spcBef>
              <a:spcAft>
                <a:spcPts val="0"/>
              </a:spcAft>
              <a:buClr>
                <a:srgbClr val="BFBFBF"/>
              </a:buClr>
              <a:buSzPts val="1900"/>
              <a:buChar char="•"/>
              <a:defRPr sz="1900">
                <a:solidFill>
                  <a:srgbClr val="BFBFBF"/>
                </a:solidFill>
              </a:defRPr>
            </a:lvl3pPr>
            <a:lvl4pPr indent="-349250" lvl="3" marL="1828800" rtl="0" algn="l">
              <a:lnSpc>
                <a:spcPct val="90000"/>
              </a:lnSpc>
              <a:spcBef>
                <a:spcPts val="500"/>
              </a:spcBef>
              <a:spcAft>
                <a:spcPts val="0"/>
              </a:spcAft>
              <a:buClr>
                <a:srgbClr val="BFBFBF"/>
              </a:buClr>
              <a:buSzPts val="1900"/>
              <a:buChar char="•"/>
              <a:defRPr sz="1900">
                <a:solidFill>
                  <a:srgbClr val="BFBFBF"/>
                </a:solidFill>
              </a:defRPr>
            </a:lvl4pPr>
            <a:lvl5pPr indent="-349250" lvl="4" marL="2286000" rtl="0" algn="l">
              <a:lnSpc>
                <a:spcPct val="90000"/>
              </a:lnSpc>
              <a:spcBef>
                <a:spcPts val="500"/>
              </a:spcBef>
              <a:spcAft>
                <a:spcPts val="0"/>
              </a:spcAft>
              <a:buClr>
                <a:srgbClr val="BFBFBF"/>
              </a:buClr>
              <a:buSzPts val="1900"/>
              <a:buChar char="•"/>
              <a:defRPr sz="1900">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21" name="Google Shape;321;g2f10db52427_0_248"/>
          <p:cNvSpPr/>
          <p:nvPr/>
        </p:nvSpPr>
        <p:spPr>
          <a:xfrm flipH="1" rot="10800000">
            <a:off x="371475" y="1403436"/>
            <a:ext cx="5724900" cy="47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322" name="Google Shape;322;g2f10db52427_0_248"/>
          <p:cNvSpPr/>
          <p:nvPr/>
        </p:nvSpPr>
        <p:spPr>
          <a:xfrm>
            <a:off x="371477" y="1105459"/>
            <a:ext cx="5724900" cy="2976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323" name="Google Shape;323;g2f10db52427_0_248"/>
          <p:cNvSpPr/>
          <p:nvPr/>
        </p:nvSpPr>
        <p:spPr>
          <a:xfrm>
            <a:off x="518613" y="1191477"/>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24" name="Google Shape;324;g2f10db52427_0_248"/>
          <p:cNvSpPr/>
          <p:nvPr/>
        </p:nvSpPr>
        <p:spPr>
          <a:xfrm>
            <a:off x="778111" y="1191477"/>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25" name="Google Shape;325;g2f10db52427_0_248"/>
          <p:cNvSpPr/>
          <p:nvPr/>
        </p:nvSpPr>
        <p:spPr>
          <a:xfrm>
            <a:off x="1037609" y="1191477"/>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26" name="Google Shape;326;g2f10db52427_0_248"/>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327" name="Shape 327"/>
        <p:cNvGrpSpPr/>
        <p:nvPr/>
      </p:nvGrpSpPr>
      <p:grpSpPr>
        <a:xfrm>
          <a:off x="0" y="0"/>
          <a:ext cx="0" cy="0"/>
          <a:chOff x="0" y="0"/>
          <a:chExt cx="0" cy="0"/>
        </a:xfrm>
      </p:grpSpPr>
      <p:sp>
        <p:nvSpPr>
          <p:cNvPr id="328" name="Google Shape;328;g2f10db52427_0_257"/>
          <p:cNvSpPr txBox="1"/>
          <p:nvPr>
            <p:ph type="title"/>
          </p:nvPr>
        </p:nvSpPr>
        <p:spPr>
          <a:xfrm>
            <a:off x="371475" y="368300"/>
            <a:ext cx="114489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29" name="Google Shape;329;g2f10db52427_0_257"/>
          <p:cNvSpPr/>
          <p:nvPr/>
        </p:nvSpPr>
        <p:spPr>
          <a:xfrm flipH="1" rot="10800000">
            <a:off x="371475" y="1403436"/>
            <a:ext cx="11448900" cy="47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330" name="Google Shape;330;g2f10db52427_0_257"/>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331" name="Google Shape;331;g2f10db52427_0_257"/>
          <p:cNvSpPr/>
          <p:nvPr/>
        </p:nvSpPr>
        <p:spPr>
          <a:xfrm>
            <a:off x="518613" y="1191477"/>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32" name="Google Shape;332;g2f10db52427_0_257"/>
          <p:cNvSpPr/>
          <p:nvPr/>
        </p:nvSpPr>
        <p:spPr>
          <a:xfrm>
            <a:off x="778111" y="1191477"/>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33" name="Google Shape;333;g2f10db52427_0_257"/>
          <p:cNvSpPr/>
          <p:nvPr/>
        </p:nvSpPr>
        <p:spPr>
          <a:xfrm>
            <a:off x="1037609" y="1191477"/>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34" name="Google Shape;334;g2f10db52427_0_257"/>
          <p:cNvSpPr/>
          <p:nvPr/>
        </p:nvSpPr>
        <p:spPr>
          <a:xfrm rot="8168291">
            <a:off x="-256138" y="463886"/>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335" name="Shape 335"/>
        <p:cNvGrpSpPr/>
        <p:nvPr/>
      </p:nvGrpSpPr>
      <p:grpSpPr>
        <a:xfrm>
          <a:off x="0" y="0"/>
          <a:ext cx="0" cy="0"/>
          <a:chOff x="0" y="0"/>
          <a:chExt cx="0" cy="0"/>
        </a:xfrm>
      </p:grpSpPr>
      <p:grpSp>
        <p:nvGrpSpPr>
          <p:cNvPr id="336" name="Google Shape;336;g2f10db52427_0_265"/>
          <p:cNvGrpSpPr/>
          <p:nvPr/>
        </p:nvGrpSpPr>
        <p:grpSpPr>
          <a:xfrm>
            <a:off x="371475" y="368299"/>
            <a:ext cx="11448901" cy="5761039"/>
            <a:chOff x="371475" y="368299"/>
            <a:chExt cx="11448901" cy="5761039"/>
          </a:xfrm>
        </p:grpSpPr>
        <p:sp>
          <p:nvSpPr>
            <p:cNvPr id="337" name="Google Shape;337;g2f10db52427_0_265"/>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338" name="Google Shape;338;g2f10db52427_0_265"/>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339" name="Google Shape;339;g2f10db52427_0_265"/>
            <p:cNvSpPr/>
            <p:nvPr/>
          </p:nvSpPr>
          <p:spPr>
            <a:xfrm>
              <a:off x="518613" y="470752"/>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40" name="Google Shape;340;g2f10db52427_0_265"/>
            <p:cNvSpPr/>
            <p:nvPr/>
          </p:nvSpPr>
          <p:spPr>
            <a:xfrm>
              <a:off x="778111" y="470752"/>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41" name="Google Shape;341;g2f10db52427_0_265"/>
            <p:cNvSpPr/>
            <p:nvPr/>
          </p:nvSpPr>
          <p:spPr>
            <a:xfrm>
              <a:off x="1037609" y="470752"/>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342" name="Shape 342"/>
        <p:cNvGrpSpPr/>
        <p:nvPr/>
      </p:nvGrpSpPr>
      <p:grpSpPr>
        <a:xfrm>
          <a:off x="0" y="0"/>
          <a:ext cx="0" cy="0"/>
          <a:chOff x="0" y="0"/>
          <a:chExt cx="0" cy="0"/>
        </a:xfrm>
      </p:grpSpPr>
      <p:sp>
        <p:nvSpPr>
          <p:cNvPr id="343" name="Google Shape;343;g2f10db52427_0_272"/>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44" name="Google Shape;344;g2f10db52427_0_272"/>
          <p:cNvSpPr txBox="1"/>
          <p:nvPr>
            <p:ph idx="1" type="body"/>
          </p:nvPr>
        </p:nvSpPr>
        <p:spPr>
          <a:xfrm>
            <a:off x="371475" y="3429000"/>
            <a:ext cx="11449200" cy="23400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45" name="Google Shape;345;g2f10db52427_0_272"/>
          <p:cNvSpPr/>
          <p:nvPr/>
        </p:nvSpPr>
        <p:spPr>
          <a:xfrm flipH="1" rot="10800000">
            <a:off x="371475" y="1403100"/>
            <a:ext cx="11448900" cy="20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346" name="Google Shape;346;g2f10db52427_0_272"/>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347" name="Google Shape;347;g2f10db52427_0_272"/>
          <p:cNvSpPr/>
          <p:nvPr/>
        </p:nvSpPr>
        <p:spPr>
          <a:xfrm>
            <a:off x="518613" y="1191477"/>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48" name="Google Shape;348;g2f10db52427_0_272"/>
          <p:cNvSpPr/>
          <p:nvPr/>
        </p:nvSpPr>
        <p:spPr>
          <a:xfrm>
            <a:off x="778111" y="1191477"/>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49" name="Google Shape;349;g2f10db52427_0_272"/>
          <p:cNvSpPr/>
          <p:nvPr/>
        </p:nvSpPr>
        <p:spPr>
          <a:xfrm>
            <a:off x="1037609" y="1191477"/>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50" name="Google Shape;350;g2f10db52427_0_272"/>
          <p:cNvSpPr/>
          <p:nvPr/>
        </p:nvSpPr>
        <p:spPr>
          <a:xfrm rot="8168291">
            <a:off x="-256138" y="463886"/>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351" name="Shape 351"/>
        <p:cNvGrpSpPr/>
        <p:nvPr/>
      </p:nvGrpSpPr>
      <p:grpSpPr>
        <a:xfrm>
          <a:off x="0" y="0"/>
          <a:ext cx="0" cy="0"/>
          <a:chOff x="0" y="0"/>
          <a:chExt cx="0" cy="0"/>
        </a:xfrm>
      </p:grpSpPr>
      <p:sp>
        <p:nvSpPr>
          <p:cNvPr id="352" name="Google Shape;352;g2f10db52427_0_281"/>
          <p:cNvSpPr txBox="1"/>
          <p:nvPr>
            <p:ph type="title"/>
          </p:nvPr>
        </p:nvSpPr>
        <p:spPr>
          <a:xfrm>
            <a:off x="371475" y="368300"/>
            <a:ext cx="11449200" cy="737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53" name="Google Shape;353;g2f10db52427_0_281"/>
          <p:cNvSpPr txBox="1"/>
          <p:nvPr>
            <p:ph idx="1" type="body"/>
          </p:nvPr>
        </p:nvSpPr>
        <p:spPr>
          <a:xfrm>
            <a:off x="6096000" y="1425296"/>
            <a:ext cx="5724900" cy="43281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54" name="Google Shape;354;g2f10db52427_0_281"/>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355" name="Shape 355"/>
        <p:cNvGrpSpPr/>
        <p:nvPr/>
      </p:nvGrpSpPr>
      <p:grpSpPr>
        <a:xfrm>
          <a:off x="0" y="0"/>
          <a:ext cx="0" cy="0"/>
          <a:chOff x="0" y="0"/>
          <a:chExt cx="0" cy="0"/>
        </a:xfrm>
      </p:grpSpPr>
      <p:sp>
        <p:nvSpPr>
          <p:cNvPr id="356" name="Google Shape;356;g2f10db52427_0_285"/>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57" name="Google Shape;357;g2f10db52427_0_285"/>
          <p:cNvSpPr txBox="1"/>
          <p:nvPr>
            <p:ph idx="1" type="body"/>
          </p:nvPr>
        </p:nvSpPr>
        <p:spPr>
          <a:xfrm>
            <a:off x="371475" y="1096963"/>
            <a:ext cx="11449200" cy="4671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58" name="Google Shape;358;g2f10db52427_0_285"/>
          <p:cNvSpPr/>
          <p:nvPr/>
        </p:nvSpPr>
        <p:spPr>
          <a:xfrm rot="8168291">
            <a:off x="-256138" y="463886"/>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359" name="Shape 359"/>
        <p:cNvGrpSpPr/>
        <p:nvPr/>
      </p:nvGrpSpPr>
      <p:grpSpPr>
        <a:xfrm>
          <a:off x="0" y="0"/>
          <a:ext cx="0" cy="0"/>
          <a:chOff x="0" y="0"/>
          <a:chExt cx="0" cy="0"/>
        </a:xfrm>
      </p:grpSpPr>
      <p:sp>
        <p:nvSpPr>
          <p:cNvPr id="360" name="Google Shape;360;g2f10db52427_0_289"/>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61" name="Google Shape;361;g2f10db52427_0_289"/>
          <p:cNvSpPr/>
          <p:nvPr/>
        </p:nvSpPr>
        <p:spPr>
          <a:xfrm>
            <a:off x="371475" y="1097243"/>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62" name="Google Shape;362;g2f10db52427_0_289"/>
          <p:cNvSpPr/>
          <p:nvPr/>
        </p:nvSpPr>
        <p:spPr>
          <a:xfrm rot="8168291">
            <a:off x="-256138" y="463886"/>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363" name="Shape 363"/>
        <p:cNvGrpSpPr/>
        <p:nvPr/>
      </p:nvGrpSpPr>
      <p:grpSpPr>
        <a:xfrm>
          <a:off x="0" y="0"/>
          <a:ext cx="0" cy="0"/>
          <a:chOff x="0" y="0"/>
          <a:chExt cx="0" cy="0"/>
        </a:xfrm>
      </p:grpSpPr>
      <p:sp>
        <p:nvSpPr>
          <p:cNvPr id="364" name="Google Shape;364;g2f10db52427_0_293"/>
          <p:cNvSpPr txBox="1"/>
          <p:nvPr>
            <p:ph type="title"/>
          </p:nvPr>
        </p:nvSpPr>
        <p:spPr>
          <a:xfrm>
            <a:off x="1092199" y="2766219"/>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365" name="Shape 365"/>
        <p:cNvGrpSpPr/>
        <p:nvPr/>
      </p:nvGrpSpPr>
      <p:grpSpPr>
        <a:xfrm>
          <a:off x="0" y="0"/>
          <a:ext cx="0" cy="0"/>
          <a:chOff x="0" y="0"/>
          <a:chExt cx="0" cy="0"/>
        </a:xfrm>
      </p:grpSpPr>
      <p:sp>
        <p:nvSpPr>
          <p:cNvPr id="366" name="Google Shape;366;g2f10db52427_0_295"/>
          <p:cNvSpPr txBox="1"/>
          <p:nvPr>
            <p:ph type="title"/>
          </p:nvPr>
        </p:nvSpPr>
        <p:spPr>
          <a:xfrm>
            <a:off x="1092199" y="2766219"/>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50" name="Shape 50"/>
        <p:cNvGrpSpPr/>
        <p:nvPr/>
      </p:nvGrpSpPr>
      <p:grpSpPr>
        <a:xfrm>
          <a:off x="0" y="0"/>
          <a:ext cx="0" cy="0"/>
          <a:chOff x="0" y="0"/>
          <a:chExt cx="0" cy="0"/>
        </a:xfrm>
      </p:grpSpPr>
      <p:pic>
        <p:nvPicPr>
          <p:cNvPr descr="A logo with a cloud and text&#10;&#10;Description automatically generated" id="51" name="Google Shape;51;g28f7963fa17_1_112">
            <a:hlinkClick r:id="rId2"/>
          </p:cNvPr>
          <p:cNvPicPr preferRelativeResize="0"/>
          <p:nvPr/>
        </p:nvPicPr>
        <p:blipFill rotWithShape="1">
          <a:blip r:embed="rId3">
            <a:alphaModFix/>
          </a:blip>
          <a:srcRect b="0" l="0" r="0" t="0"/>
          <a:stretch/>
        </p:blipFill>
        <p:spPr>
          <a:xfrm>
            <a:off x="2256649" y="1564640"/>
            <a:ext cx="7333262" cy="412496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367" name="Shape 367"/>
        <p:cNvGrpSpPr/>
        <p:nvPr/>
      </p:nvGrpSpPr>
      <p:grpSpPr>
        <a:xfrm>
          <a:off x="0" y="0"/>
          <a:ext cx="0" cy="0"/>
          <a:chOff x="0" y="0"/>
          <a:chExt cx="0" cy="0"/>
        </a:xfrm>
      </p:grpSpPr>
      <p:sp>
        <p:nvSpPr>
          <p:cNvPr id="368" name="Google Shape;368;g2f10db52427_0_297"/>
          <p:cNvSpPr txBox="1"/>
          <p:nvPr>
            <p:ph idx="1" type="body"/>
          </p:nvPr>
        </p:nvSpPr>
        <p:spPr>
          <a:xfrm>
            <a:off x="371475" y="368300"/>
            <a:ext cx="11449200" cy="5400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369" name="Shape 369"/>
        <p:cNvGrpSpPr/>
        <p:nvPr/>
      </p:nvGrpSpPr>
      <p:grpSpPr>
        <a:xfrm>
          <a:off x="0" y="0"/>
          <a:ext cx="0" cy="0"/>
          <a:chOff x="0" y="0"/>
          <a:chExt cx="0" cy="0"/>
        </a:xfrm>
      </p:grpSpPr>
      <p:sp>
        <p:nvSpPr>
          <p:cNvPr id="370" name="Google Shape;370;g2f10db52427_0_299"/>
          <p:cNvSpPr txBox="1"/>
          <p:nvPr>
            <p:ph idx="1" type="body"/>
          </p:nvPr>
        </p:nvSpPr>
        <p:spPr>
          <a:xfrm>
            <a:off x="6096000" y="368300"/>
            <a:ext cx="5724900" cy="5760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71" name="Google Shape;371;g2f10db52427_0_299"/>
          <p:cNvSpPr/>
          <p:nvPr/>
        </p:nvSpPr>
        <p:spPr>
          <a:xfrm rot="5400000">
            <a:off x="515841" y="223934"/>
            <a:ext cx="5771102"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72" name="Shape 372"/>
        <p:cNvGrpSpPr/>
        <p:nvPr/>
      </p:nvGrpSpPr>
      <p:grpSpPr>
        <a:xfrm>
          <a:off x="0" y="0"/>
          <a:ext cx="0" cy="0"/>
          <a:chOff x="0" y="0"/>
          <a:chExt cx="0" cy="0"/>
        </a:xfrm>
      </p:grpSpPr>
      <p:sp>
        <p:nvSpPr>
          <p:cNvPr id="373" name="Google Shape;373;g2f10db52427_0_302"/>
          <p:cNvSpPr txBox="1"/>
          <p:nvPr>
            <p:ph type="title"/>
          </p:nvPr>
        </p:nvSpPr>
        <p:spPr>
          <a:xfrm>
            <a:off x="371475" y="365125"/>
            <a:ext cx="11449200" cy="698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4" name="Shape 374"/>
        <p:cNvGrpSpPr/>
        <p:nvPr/>
      </p:nvGrpSpPr>
      <p:grpSpPr>
        <a:xfrm>
          <a:off x="0" y="0"/>
          <a:ext cx="0" cy="0"/>
          <a:chOff x="0" y="0"/>
          <a:chExt cx="0" cy="0"/>
        </a:xfrm>
      </p:grpSpPr>
      <p:sp>
        <p:nvSpPr>
          <p:cNvPr id="375" name="Google Shape;375;g2f10db52427_0_304"/>
          <p:cNvSpPr/>
          <p:nvPr>
            <p:ph idx="2" type="pic"/>
          </p:nvPr>
        </p:nvSpPr>
        <p:spPr>
          <a:xfrm>
            <a:off x="1019871" y="3008463"/>
            <a:ext cx="2897700" cy="2282100"/>
          </a:xfrm>
          <a:prstGeom prst="rect">
            <a:avLst/>
          </a:prstGeom>
          <a:solidFill>
            <a:srgbClr val="F2F2F2"/>
          </a:solidFill>
          <a:ln>
            <a:noFill/>
          </a:ln>
        </p:spPr>
      </p:sp>
      <p:sp>
        <p:nvSpPr>
          <p:cNvPr id="376" name="Google Shape;376;g2f10db52427_0_304"/>
          <p:cNvSpPr/>
          <p:nvPr>
            <p:ph idx="3" type="pic"/>
          </p:nvPr>
        </p:nvSpPr>
        <p:spPr>
          <a:xfrm>
            <a:off x="4673613" y="3008461"/>
            <a:ext cx="2897700" cy="2282100"/>
          </a:xfrm>
          <a:prstGeom prst="rect">
            <a:avLst/>
          </a:prstGeom>
          <a:solidFill>
            <a:srgbClr val="F2F2F2"/>
          </a:solidFill>
          <a:ln>
            <a:noFill/>
          </a:ln>
        </p:spPr>
      </p:sp>
      <p:sp>
        <p:nvSpPr>
          <p:cNvPr id="377" name="Google Shape;377;g2f10db52427_0_304"/>
          <p:cNvSpPr/>
          <p:nvPr>
            <p:ph idx="4" type="pic"/>
          </p:nvPr>
        </p:nvSpPr>
        <p:spPr>
          <a:xfrm>
            <a:off x="8258631" y="3008461"/>
            <a:ext cx="2904900" cy="2282100"/>
          </a:xfrm>
          <a:prstGeom prst="rect">
            <a:avLst/>
          </a:prstGeom>
          <a:solidFill>
            <a:srgbClr val="F2F2F2"/>
          </a:solid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78" name="Shape 378"/>
        <p:cNvGrpSpPr/>
        <p:nvPr/>
      </p:nvGrpSpPr>
      <p:grpSpPr>
        <a:xfrm>
          <a:off x="0" y="0"/>
          <a:ext cx="0" cy="0"/>
          <a:chOff x="0" y="0"/>
          <a:chExt cx="0" cy="0"/>
        </a:xfrm>
      </p:grpSpPr>
      <p:sp>
        <p:nvSpPr>
          <p:cNvPr id="379" name="Google Shape;379;g2f10db52427_0_308"/>
          <p:cNvSpPr/>
          <p:nvPr>
            <p:ph idx="2" type="pic"/>
          </p:nvPr>
        </p:nvSpPr>
        <p:spPr>
          <a:xfrm>
            <a:off x="0" y="0"/>
            <a:ext cx="5509500" cy="6858000"/>
          </a:xfrm>
          <a:prstGeom prst="rect">
            <a:avLst/>
          </a:prstGeom>
          <a:solidFill>
            <a:srgbClr val="F2F2F2"/>
          </a:solid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380" name="Shape 380"/>
        <p:cNvGrpSpPr/>
        <p:nvPr/>
      </p:nvGrpSpPr>
      <p:grpSpPr>
        <a:xfrm>
          <a:off x="0" y="0"/>
          <a:ext cx="0" cy="0"/>
          <a:chOff x="0" y="0"/>
          <a:chExt cx="0" cy="0"/>
        </a:xfrm>
      </p:grpSpPr>
      <p:sp>
        <p:nvSpPr>
          <p:cNvPr id="381" name="Google Shape;381;g2f10db52427_0_310"/>
          <p:cNvSpPr txBox="1"/>
          <p:nvPr>
            <p:ph type="title"/>
          </p:nvPr>
        </p:nvSpPr>
        <p:spPr>
          <a:xfrm>
            <a:off x="392653" y="434875"/>
            <a:ext cx="9906000" cy="1478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3"/>
              </a:buClr>
              <a:buSzPts val="4400"/>
              <a:buFont typeface="Calibri"/>
              <a:buNone/>
              <a:defRPr b="0" i="0" sz="4400" u="none" cap="none" strike="noStrike">
                <a:solidFill>
                  <a:schemeClr val="accent3"/>
                </a:solidFill>
                <a:latin typeface="Ubuntu"/>
                <a:ea typeface="Ubuntu"/>
                <a:cs typeface="Ubuntu"/>
                <a:sym typeface="Ubuntu"/>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386" name="Shape 386"/>
        <p:cNvGrpSpPr/>
        <p:nvPr/>
      </p:nvGrpSpPr>
      <p:grpSpPr>
        <a:xfrm>
          <a:off x="0" y="0"/>
          <a:ext cx="0" cy="0"/>
          <a:chOff x="0" y="0"/>
          <a:chExt cx="0" cy="0"/>
        </a:xfrm>
      </p:grpSpPr>
      <p:pic>
        <p:nvPicPr>
          <p:cNvPr descr="A logo with a cloud and text&#10;&#10;Description automatically generated" id="387" name="Google Shape;387;g2f10db52427_0_634">
            <a:hlinkClick r:id="rId2"/>
          </p:cNvPr>
          <p:cNvPicPr preferRelativeResize="0"/>
          <p:nvPr/>
        </p:nvPicPr>
        <p:blipFill rotWithShape="1">
          <a:blip r:embed="rId3">
            <a:alphaModFix/>
          </a:blip>
          <a:srcRect b="0" l="0" r="0" t="0"/>
          <a:stretch/>
        </p:blipFill>
        <p:spPr>
          <a:xfrm>
            <a:off x="2256649" y="1564640"/>
            <a:ext cx="7333262" cy="412496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388" name="Shape 388"/>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389" name="Shape 389"/>
        <p:cNvGrpSpPr/>
        <p:nvPr/>
      </p:nvGrpSpPr>
      <p:grpSpPr>
        <a:xfrm>
          <a:off x="0" y="0"/>
          <a:ext cx="0" cy="0"/>
          <a:chOff x="0" y="0"/>
          <a:chExt cx="0" cy="0"/>
        </a:xfrm>
      </p:grpSpPr>
      <p:pic>
        <p:nvPicPr>
          <p:cNvPr descr="A blue and purple background&#10;&#10;Description automatically generated with low confidence" id="390" name="Google Shape;390;g2f10db52427_0_6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91" name="Google Shape;391;g2f10db52427_0_637"/>
          <p:cNvSpPr txBox="1"/>
          <p:nvPr/>
        </p:nvSpPr>
        <p:spPr>
          <a:xfrm>
            <a:off x="166208" y="6422867"/>
            <a:ext cx="1578900" cy="430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lt1"/>
              </a:buClr>
              <a:buSzPts val="1100"/>
              <a:buFont typeface="Ubuntu"/>
              <a:buNone/>
            </a:pPr>
            <a:r>
              <a:rPr b="0" i="0" lang="en-US" sz="1100" u="none" cap="none" strike="noStrike">
                <a:solidFill>
                  <a:schemeClr val="lt1"/>
                </a:solidFill>
                <a:latin typeface="Ubuntu"/>
                <a:ea typeface="Ubuntu"/>
                <a:cs typeface="Ubuntu"/>
                <a:sym typeface="Ubuntu"/>
              </a:rPr>
              <a:t>© Copyright KodeKloud</a:t>
            </a:r>
            <a:endParaRPr b="0" i="0" sz="1100" u="none" cap="none" strike="noStrike">
              <a:solidFill>
                <a:schemeClr val="lt1"/>
              </a:solidFill>
              <a:latin typeface="Ubuntu"/>
              <a:ea typeface="Ubuntu"/>
              <a:cs typeface="Ubuntu"/>
              <a:sym typeface="Ubuntu"/>
            </a:endParaRPr>
          </a:p>
        </p:txBody>
      </p:sp>
      <p:sp>
        <p:nvSpPr>
          <p:cNvPr id="392" name="Google Shape;392;g2f10db52427_0_637"/>
          <p:cNvSpPr txBox="1"/>
          <p:nvPr>
            <p:ph type="title"/>
          </p:nvPr>
        </p:nvSpPr>
        <p:spPr>
          <a:xfrm>
            <a:off x="6096000" y="2766218"/>
            <a:ext cx="52575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Ubuntu"/>
              <a:buNone/>
              <a:defRPr>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393" name="Shape 393"/>
        <p:cNvGrpSpPr/>
        <p:nvPr/>
      </p:nvGrpSpPr>
      <p:grpSpPr>
        <a:xfrm>
          <a:off x="0" y="0"/>
          <a:ext cx="0" cy="0"/>
          <a:chOff x="0" y="0"/>
          <a:chExt cx="0" cy="0"/>
        </a:xfrm>
      </p:grpSpPr>
      <p:sp>
        <p:nvSpPr>
          <p:cNvPr id="394" name="Google Shape;394;g2f10db52427_0_641"/>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95" name="Google Shape;395;g2f10db52427_0_641"/>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52" name="Shape 52"/>
        <p:cNvGrpSpPr/>
        <p:nvPr/>
      </p:nvGrpSpPr>
      <p:grpSpPr>
        <a:xfrm>
          <a:off x="0" y="0"/>
          <a:ext cx="0" cy="0"/>
          <a:chOff x="0" y="0"/>
          <a:chExt cx="0" cy="0"/>
        </a:xfrm>
      </p:grpSpPr>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6" name="Shape 396"/>
        <p:cNvGrpSpPr/>
        <p:nvPr/>
      </p:nvGrpSpPr>
      <p:grpSpPr>
        <a:xfrm>
          <a:off x="0" y="0"/>
          <a:ext cx="0" cy="0"/>
          <a:chOff x="0" y="0"/>
          <a:chExt cx="0" cy="0"/>
        </a:xfrm>
      </p:grpSpPr>
      <p:sp>
        <p:nvSpPr>
          <p:cNvPr id="397" name="Google Shape;397;g2f10db52427_0_644"/>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98" name="Google Shape;398;g2f10db52427_0_644"/>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399" name="Shape 399"/>
        <p:cNvGrpSpPr/>
        <p:nvPr/>
      </p:nvGrpSpPr>
      <p:grpSpPr>
        <a:xfrm>
          <a:off x="0" y="0"/>
          <a:ext cx="0" cy="0"/>
          <a:chOff x="0" y="0"/>
          <a:chExt cx="0" cy="0"/>
        </a:xfrm>
      </p:grpSpPr>
      <p:pic>
        <p:nvPicPr>
          <p:cNvPr descr="A blue and green gradient&#10;&#10;Description automatically generated" id="400" name="Google Shape;400;g2f10db52427_0_64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01" name="Google Shape;401;g2f10db52427_0_647"/>
          <p:cNvSpPr txBox="1"/>
          <p:nvPr/>
        </p:nvSpPr>
        <p:spPr>
          <a:xfrm>
            <a:off x="166208" y="6422867"/>
            <a:ext cx="1578900" cy="430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100">
                <a:solidFill>
                  <a:schemeClr val="lt1"/>
                </a:solidFill>
                <a:latin typeface="Ubuntu"/>
                <a:ea typeface="Ubuntu"/>
                <a:cs typeface="Ubuntu"/>
                <a:sym typeface="Ubuntu"/>
              </a:rPr>
              <a:t>© </a:t>
            </a:r>
            <a:r>
              <a:rPr lang="en-US" sz="1100">
                <a:solidFill>
                  <a:schemeClr val="lt1"/>
                </a:solidFill>
                <a:latin typeface="Ubuntu"/>
                <a:ea typeface="Ubuntu"/>
                <a:cs typeface="Ubuntu"/>
                <a:sym typeface="Ubuntu"/>
              </a:rPr>
              <a:t>Copyright KodeKloud</a:t>
            </a:r>
            <a:endParaRPr sz="1100">
              <a:solidFill>
                <a:schemeClr val="lt1"/>
              </a:solidFill>
              <a:latin typeface="Ubuntu"/>
              <a:ea typeface="Ubuntu"/>
              <a:cs typeface="Ubuntu"/>
              <a:sym typeface="Ubuntu"/>
            </a:endParaRPr>
          </a:p>
        </p:txBody>
      </p:sp>
      <p:sp>
        <p:nvSpPr>
          <p:cNvPr id="402" name="Google Shape;402;g2f10db52427_0_647"/>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2400"/>
              <a:buFont typeface="Ubuntu"/>
              <a:buNone/>
              <a:defRPr sz="24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03" name="Google Shape;403;g2f10db52427_0_647"/>
          <p:cNvSpPr txBox="1"/>
          <p:nvPr>
            <p:ph idx="1" type="body"/>
          </p:nvPr>
        </p:nvSpPr>
        <p:spPr>
          <a:xfrm>
            <a:off x="1924050" y="3434699"/>
            <a:ext cx="8343900" cy="5397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100"/>
              </a:spcBef>
              <a:spcAft>
                <a:spcPts val="0"/>
              </a:spcAft>
              <a:buClr>
                <a:schemeClr val="lt1"/>
              </a:buClr>
              <a:buSzPts val="3200"/>
              <a:buNone/>
              <a:defRPr b="1" sz="3200">
                <a:solidFill>
                  <a:schemeClr val="lt1"/>
                </a:solidFill>
              </a:defRPr>
            </a:lvl1pPr>
            <a:lvl2pPr indent="-349250" lvl="1" marL="914400" rtl="0" algn="l">
              <a:lnSpc>
                <a:spcPct val="90000"/>
              </a:lnSpc>
              <a:spcBef>
                <a:spcPts val="500"/>
              </a:spcBef>
              <a:spcAft>
                <a:spcPts val="0"/>
              </a:spcAft>
              <a:buClr>
                <a:srgbClr val="7F7F7F"/>
              </a:buClr>
              <a:buSzPts val="1900"/>
              <a:buChar char="•"/>
              <a:defRPr/>
            </a:lvl2pPr>
            <a:lvl3pPr indent="-349250" lvl="2" marL="1371600" rtl="0" algn="l">
              <a:lnSpc>
                <a:spcPct val="90000"/>
              </a:lnSpc>
              <a:spcBef>
                <a:spcPts val="500"/>
              </a:spcBef>
              <a:spcAft>
                <a:spcPts val="0"/>
              </a:spcAft>
              <a:buClr>
                <a:srgbClr val="7F7F7F"/>
              </a:buClr>
              <a:buSzPts val="1900"/>
              <a:buChar char="•"/>
              <a:defRPr/>
            </a:lvl3pPr>
            <a:lvl4pPr indent="-349250" lvl="3" marL="1828800" rtl="0" algn="l">
              <a:lnSpc>
                <a:spcPct val="90000"/>
              </a:lnSpc>
              <a:spcBef>
                <a:spcPts val="500"/>
              </a:spcBef>
              <a:spcAft>
                <a:spcPts val="0"/>
              </a:spcAft>
              <a:buClr>
                <a:srgbClr val="7F7F7F"/>
              </a:buClr>
              <a:buSzPts val="1900"/>
              <a:buChar char="•"/>
              <a:defRPr/>
            </a:lvl4pPr>
            <a:lvl5pPr indent="-349250" lvl="4" marL="2286000" rtl="0" algn="l">
              <a:lnSpc>
                <a:spcPct val="90000"/>
              </a:lnSpc>
              <a:spcBef>
                <a:spcPts val="500"/>
              </a:spcBef>
              <a:spcAft>
                <a:spcPts val="0"/>
              </a:spcAft>
              <a:buClr>
                <a:srgbClr val="7F7F7F"/>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4" name="Shape 404"/>
        <p:cNvGrpSpPr/>
        <p:nvPr/>
      </p:nvGrpSpPr>
      <p:grpSpPr>
        <a:xfrm>
          <a:off x="0" y="0"/>
          <a:ext cx="0" cy="0"/>
          <a:chOff x="0" y="0"/>
          <a:chExt cx="0" cy="0"/>
        </a:xfrm>
      </p:grpSpPr>
      <p:sp>
        <p:nvSpPr>
          <p:cNvPr id="405" name="Google Shape;405;g2f10db52427_0_65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500"/>
              <a:buNone/>
              <a:defRPr sz="1900">
                <a:solidFill>
                  <a:schemeClr val="dk1"/>
                </a:solidFill>
                <a:latin typeface="Ubuntu"/>
                <a:ea typeface="Ubuntu"/>
                <a:cs typeface="Ubuntu"/>
                <a:sym typeface="Ubuntu"/>
              </a:defRPr>
            </a:lvl1pPr>
            <a:lvl2pPr lvl="1"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2pPr>
            <a:lvl3pPr lvl="2"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3pPr>
            <a:lvl4pPr lvl="3"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4pPr>
            <a:lvl5pPr lvl="4"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5pPr>
            <a:lvl6pPr lvl="5"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6pPr>
            <a:lvl7pPr lvl="6"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7pPr>
            <a:lvl8pPr lvl="7"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8pPr>
            <a:lvl9pPr lvl="8"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9pPr>
          </a:lstStyle>
          <a:p/>
        </p:txBody>
      </p:sp>
      <p:sp>
        <p:nvSpPr>
          <p:cNvPr id="406" name="Google Shape;406;g2f10db52427_0_65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500"/>
              <a:buNone/>
              <a:defRPr sz="1900">
                <a:solidFill>
                  <a:schemeClr val="dk1"/>
                </a:solidFill>
                <a:latin typeface="Ubuntu"/>
                <a:ea typeface="Ubuntu"/>
                <a:cs typeface="Ubuntu"/>
                <a:sym typeface="Ubuntu"/>
              </a:defRPr>
            </a:lvl1pPr>
            <a:lvl2pPr lvl="1"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2pPr>
            <a:lvl3pPr lvl="2"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3pPr>
            <a:lvl4pPr lvl="3"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4pPr>
            <a:lvl5pPr lvl="4"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5pPr>
            <a:lvl6pPr lvl="5"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6pPr>
            <a:lvl7pPr lvl="6"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7pPr>
            <a:lvl8pPr lvl="7"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8pPr>
            <a:lvl9pPr lvl="8"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9pPr>
          </a:lstStyle>
          <a:p/>
        </p:txBody>
      </p:sp>
      <p:sp>
        <p:nvSpPr>
          <p:cNvPr id="407" name="Google Shape;407;g2f10db52427_0_65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900">
                <a:solidFill>
                  <a:schemeClr val="dk1"/>
                </a:solidFill>
                <a:latin typeface="Ubuntu"/>
                <a:ea typeface="Ubuntu"/>
                <a:cs typeface="Ubuntu"/>
                <a:sym typeface="Ubuntu"/>
              </a:defRPr>
            </a:lvl1pPr>
            <a:lvl2pPr indent="0" lvl="1" marL="0" marR="0" rtl="0" algn="l">
              <a:spcBef>
                <a:spcPts val="0"/>
              </a:spcBef>
              <a:buNone/>
              <a:defRPr sz="1900">
                <a:solidFill>
                  <a:schemeClr val="dk1"/>
                </a:solidFill>
                <a:latin typeface="Ubuntu"/>
                <a:ea typeface="Ubuntu"/>
                <a:cs typeface="Ubuntu"/>
                <a:sym typeface="Ubuntu"/>
              </a:defRPr>
            </a:lvl2pPr>
            <a:lvl3pPr indent="0" lvl="2" marL="0" marR="0" rtl="0" algn="l">
              <a:spcBef>
                <a:spcPts val="0"/>
              </a:spcBef>
              <a:buNone/>
              <a:defRPr sz="1900">
                <a:solidFill>
                  <a:schemeClr val="dk1"/>
                </a:solidFill>
                <a:latin typeface="Ubuntu"/>
                <a:ea typeface="Ubuntu"/>
                <a:cs typeface="Ubuntu"/>
                <a:sym typeface="Ubuntu"/>
              </a:defRPr>
            </a:lvl3pPr>
            <a:lvl4pPr indent="0" lvl="3" marL="0" marR="0" rtl="0" algn="l">
              <a:spcBef>
                <a:spcPts val="0"/>
              </a:spcBef>
              <a:buNone/>
              <a:defRPr sz="1900">
                <a:solidFill>
                  <a:schemeClr val="dk1"/>
                </a:solidFill>
                <a:latin typeface="Ubuntu"/>
                <a:ea typeface="Ubuntu"/>
                <a:cs typeface="Ubuntu"/>
                <a:sym typeface="Ubuntu"/>
              </a:defRPr>
            </a:lvl4pPr>
            <a:lvl5pPr indent="0" lvl="4" marL="0" marR="0" rtl="0" algn="l">
              <a:spcBef>
                <a:spcPts val="0"/>
              </a:spcBef>
              <a:buNone/>
              <a:defRPr sz="1900">
                <a:solidFill>
                  <a:schemeClr val="dk1"/>
                </a:solidFill>
                <a:latin typeface="Ubuntu"/>
                <a:ea typeface="Ubuntu"/>
                <a:cs typeface="Ubuntu"/>
                <a:sym typeface="Ubuntu"/>
              </a:defRPr>
            </a:lvl5pPr>
            <a:lvl6pPr indent="0" lvl="5" marL="0" marR="0" rtl="0" algn="l">
              <a:spcBef>
                <a:spcPts val="0"/>
              </a:spcBef>
              <a:buNone/>
              <a:defRPr sz="1900">
                <a:solidFill>
                  <a:schemeClr val="dk1"/>
                </a:solidFill>
                <a:latin typeface="Ubuntu"/>
                <a:ea typeface="Ubuntu"/>
                <a:cs typeface="Ubuntu"/>
                <a:sym typeface="Ubuntu"/>
              </a:defRPr>
            </a:lvl6pPr>
            <a:lvl7pPr indent="0" lvl="6" marL="0" marR="0" rtl="0" algn="l">
              <a:spcBef>
                <a:spcPts val="0"/>
              </a:spcBef>
              <a:buNone/>
              <a:defRPr sz="1900">
                <a:solidFill>
                  <a:schemeClr val="dk1"/>
                </a:solidFill>
                <a:latin typeface="Ubuntu"/>
                <a:ea typeface="Ubuntu"/>
                <a:cs typeface="Ubuntu"/>
                <a:sym typeface="Ubuntu"/>
              </a:defRPr>
            </a:lvl7pPr>
            <a:lvl8pPr indent="0" lvl="7" marL="0" marR="0" rtl="0" algn="l">
              <a:spcBef>
                <a:spcPts val="0"/>
              </a:spcBef>
              <a:buNone/>
              <a:defRPr sz="1900">
                <a:solidFill>
                  <a:schemeClr val="dk1"/>
                </a:solidFill>
                <a:latin typeface="Ubuntu"/>
                <a:ea typeface="Ubuntu"/>
                <a:cs typeface="Ubuntu"/>
                <a:sym typeface="Ubuntu"/>
              </a:defRPr>
            </a:lvl8pPr>
            <a:lvl9pPr indent="0" lvl="8" marL="0" marR="0" rtl="0" algn="l">
              <a:spcBef>
                <a:spcPts val="0"/>
              </a:spcBef>
              <a:buNone/>
              <a:defRPr sz="1900">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408" name="Shape 408"/>
        <p:cNvGrpSpPr/>
        <p:nvPr/>
      </p:nvGrpSpPr>
      <p:grpSpPr>
        <a:xfrm>
          <a:off x="0" y="0"/>
          <a:ext cx="0" cy="0"/>
          <a:chOff x="0" y="0"/>
          <a:chExt cx="0" cy="0"/>
        </a:xfrm>
      </p:grpSpPr>
      <p:sp>
        <p:nvSpPr>
          <p:cNvPr id="409" name="Google Shape;409;g2f10db52427_0_656"/>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10" name="Google Shape;410;g2f10db52427_0_656"/>
          <p:cNvSpPr/>
          <p:nvPr>
            <p:ph idx="1" type="body"/>
          </p:nvPr>
        </p:nvSpPr>
        <p:spPr>
          <a:xfrm>
            <a:off x="6096000" y="1089025"/>
            <a:ext cx="5724900" cy="5040300"/>
          </a:xfrm>
          <a:prstGeom prst="roundRect">
            <a:avLst>
              <a:gd fmla="val 2683" name="adj"/>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rgbClr val="86868B"/>
              </a:buClr>
              <a:buSzPts val="1900"/>
              <a:buChar char="•"/>
              <a:defRPr sz="1900">
                <a:solidFill>
                  <a:srgbClr val="86868B"/>
                </a:solidFill>
              </a:defRPr>
            </a:lvl1pPr>
            <a:lvl2pPr indent="-349250" lvl="1" marL="914400" rtl="0" algn="l">
              <a:lnSpc>
                <a:spcPct val="90000"/>
              </a:lnSpc>
              <a:spcBef>
                <a:spcPts val="500"/>
              </a:spcBef>
              <a:spcAft>
                <a:spcPts val="0"/>
              </a:spcAft>
              <a:buClr>
                <a:srgbClr val="9CA3AF"/>
              </a:buClr>
              <a:buSzPts val="1900"/>
              <a:buChar char="•"/>
              <a:defRPr sz="1900">
                <a:solidFill>
                  <a:srgbClr val="9CA3AF"/>
                </a:solidFill>
              </a:defRPr>
            </a:lvl2pPr>
            <a:lvl3pPr indent="-349250" lvl="2" marL="1371600" rtl="0" algn="l">
              <a:lnSpc>
                <a:spcPct val="90000"/>
              </a:lnSpc>
              <a:spcBef>
                <a:spcPts val="500"/>
              </a:spcBef>
              <a:spcAft>
                <a:spcPts val="0"/>
              </a:spcAft>
              <a:buClr>
                <a:srgbClr val="BFBFBF"/>
              </a:buClr>
              <a:buSzPts val="1900"/>
              <a:buChar char="•"/>
              <a:defRPr sz="1900">
                <a:solidFill>
                  <a:srgbClr val="BFBFBF"/>
                </a:solidFill>
              </a:defRPr>
            </a:lvl3pPr>
            <a:lvl4pPr indent="-349250" lvl="3" marL="1828800" rtl="0" algn="l">
              <a:lnSpc>
                <a:spcPct val="90000"/>
              </a:lnSpc>
              <a:spcBef>
                <a:spcPts val="500"/>
              </a:spcBef>
              <a:spcAft>
                <a:spcPts val="0"/>
              </a:spcAft>
              <a:buClr>
                <a:srgbClr val="BFBFBF"/>
              </a:buClr>
              <a:buSzPts val="1900"/>
              <a:buChar char="•"/>
              <a:defRPr sz="1900">
                <a:solidFill>
                  <a:srgbClr val="BFBFBF"/>
                </a:solidFill>
              </a:defRPr>
            </a:lvl4pPr>
            <a:lvl5pPr indent="-349250" lvl="4" marL="2286000" rtl="0" algn="l">
              <a:lnSpc>
                <a:spcPct val="90000"/>
              </a:lnSpc>
              <a:spcBef>
                <a:spcPts val="500"/>
              </a:spcBef>
              <a:spcAft>
                <a:spcPts val="0"/>
              </a:spcAft>
              <a:buClr>
                <a:srgbClr val="BFBFBF"/>
              </a:buClr>
              <a:buSzPts val="1900"/>
              <a:buChar char="•"/>
              <a:defRPr sz="1900">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11" name="Google Shape;411;g2f10db52427_0_656"/>
          <p:cNvSpPr/>
          <p:nvPr/>
        </p:nvSpPr>
        <p:spPr>
          <a:xfrm flipH="1" rot="10800000">
            <a:off x="371475" y="1403436"/>
            <a:ext cx="5724900" cy="47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412" name="Google Shape;412;g2f10db52427_0_656"/>
          <p:cNvSpPr/>
          <p:nvPr/>
        </p:nvSpPr>
        <p:spPr>
          <a:xfrm>
            <a:off x="371477" y="1105458"/>
            <a:ext cx="5724900" cy="2976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413" name="Google Shape;413;g2f10db52427_0_656"/>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14" name="Google Shape;414;g2f10db52427_0_656"/>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15" name="Google Shape;415;g2f10db52427_0_656"/>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16" name="Google Shape;416;g2f10db52427_0_656"/>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417" name="Shape 417"/>
        <p:cNvGrpSpPr/>
        <p:nvPr/>
      </p:nvGrpSpPr>
      <p:grpSpPr>
        <a:xfrm>
          <a:off x="0" y="0"/>
          <a:ext cx="0" cy="0"/>
          <a:chOff x="0" y="0"/>
          <a:chExt cx="0" cy="0"/>
        </a:xfrm>
      </p:grpSpPr>
      <p:sp>
        <p:nvSpPr>
          <p:cNvPr id="418" name="Google Shape;418;g2f10db52427_0_665"/>
          <p:cNvSpPr txBox="1"/>
          <p:nvPr>
            <p:ph type="title"/>
          </p:nvPr>
        </p:nvSpPr>
        <p:spPr>
          <a:xfrm>
            <a:off x="371474" y="368300"/>
            <a:ext cx="114489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19" name="Google Shape;419;g2f10db52427_0_665"/>
          <p:cNvSpPr/>
          <p:nvPr/>
        </p:nvSpPr>
        <p:spPr>
          <a:xfrm flipH="1" rot="10800000">
            <a:off x="371475" y="1403436"/>
            <a:ext cx="11448900" cy="47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420" name="Google Shape;420;g2f10db52427_0_665"/>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421" name="Google Shape;421;g2f10db52427_0_665"/>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22" name="Google Shape;422;g2f10db52427_0_665"/>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23" name="Google Shape;423;g2f10db52427_0_665"/>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24" name="Google Shape;424;g2f10db52427_0_665"/>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425" name="Shape 425"/>
        <p:cNvGrpSpPr/>
        <p:nvPr/>
      </p:nvGrpSpPr>
      <p:grpSpPr>
        <a:xfrm>
          <a:off x="0" y="0"/>
          <a:ext cx="0" cy="0"/>
          <a:chOff x="0" y="0"/>
          <a:chExt cx="0" cy="0"/>
        </a:xfrm>
      </p:grpSpPr>
      <p:grpSp>
        <p:nvGrpSpPr>
          <p:cNvPr id="426" name="Google Shape;426;g2f10db52427_0_673"/>
          <p:cNvGrpSpPr/>
          <p:nvPr/>
        </p:nvGrpSpPr>
        <p:grpSpPr>
          <a:xfrm>
            <a:off x="371475" y="368299"/>
            <a:ext cx="11448901" cy="5761039"/>
            <a:chOff x="371475" y="368299"/>
            <a:chExt cx="11448901" cy="5761039"/>
          </a:xfrm>
        </p:grpSpPr>
        <p:sp>
          <p:nvSpPr>
            <p:cNvPr id="427" name="Google Shape;427;g2f10db52427_0_673"/>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428" name="Google Shape;428;g2f10db52427_0_673"/>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429" name="Google Shape;429;g2f10db52427_0_673"/>
            <p:cNvSpPr/>
            <p:nvPr/>
          </p:nvSpPr>
          <p:spPr>
            <a:xfrm>
              <a:off x="518613" y="470752"/>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30" name="Google Shape;430;g2f10db52427_0_673"/>
            <p:cNvSpPr/>
            <p:nvPr/>
          </p:nvSpPr>
          <p:spPr>
            <a:xfrm>
              <a:off x="778111" y="470752"/>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31" name="Google Shape;431;g2f10db52427_0_673"/>
            <p:cNvSpPr/>
            <p:nvPr/>
          </p:nvSpPr>
          <p:spPr>
            <a:xfrm>
              <a:off x="1037609" y="470752"/>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432" name="Shape 432"/>
        <p:cNvGrpSpPr/>
        <p:nvPr/>
      </p:nvGrpSpPr>
      <p:grpSpPr>
        <a:xfrm>
          <a:off x="0" y="0"/>
          <a:ext cx="0" cy="0"/>
          <a:chOff x="0" y="0"/>
          <a:chExt cx="0" cy="0"/>
        </a:xfrm>
      </p:grpSpPr>
      <p:sp>
        <p:nvSpPr>
          <p:cNvPr id="433" name="Google Shape;433;g2f10db52427_0_680"/>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34" name="Google Shape;434;g2f10db52427_0_680"/>
          <p:cNvSpPr txBox="1"/>
          <p:nvPr>
            <p:ph idx="1" type="body"/>
          </p:nvPr>
        </p:nvSpPr>
        <p:spPr>
          <a:xfrm>
            <a:off x="371475" y="3429000"/>
            <a:ext cx="11449200" cy="23400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35" name="Google Shape;435;g2f10db52427_0_680"/>
          <p:cNvSpPr/>
          <p:nvPr/>
        </p:nvSpPr>
        <p:spPr>
          <a:xfrm flipH="1" rot="10800000">
            <a:off x="371475" y="1403100"/>
            <a:ext cx="11448900" cy="20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436" name="Google Shape;436;g2f10db52427_0_680"/>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437" name="Google Shape;437;g2f10db52427_0_680"/>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38" name="Google Shape;438;g2f10db52427_0_680"/>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39" name="Google Shape;439;g2f10db52427_0_680"/>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40" name="Google Shape;440;g2f10db52427_0_680"/>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441" name="Shape 441"/>
        <p:cNvGrpSpPr/>
        <p:nvPr/>
      </p:nvGrpSpPr>
      <p:grpSpPr>
        <a:xfrm>
          <a:off x="0" y="0"/>
          <a:ext cx="0" cy="0"/>
          <a:chOff x="0" y="0"/>
          <a:chExt cx="0" cy="0"/>
        </a:xfrm>
      </p:grpSpPr>
      <p:sp>
        <p:nvSpPr>
          <p:cNvPr id="442" name="Google Shape;442;g2f10db52427_0_689"/>
          <p:cNvSpPr txBox="1"/>
          <p:nvPr>
            <p:ph type="title"/>
          </p:nvPr>
        </p:nvSpPr>
        <p:spPr>
          <a:xfrm>
            <a:off x="371475" y="368300"/>
            <a:ext cx="11449200" cy="737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3" name="Google Shape;443;g2f10db52427_0_689"/>
          <p:cNvSpPr txBox="1"/>
          <p:nvPr>
            <p:ph idx="1" type="body"/>
          </p:nvPr>
        </p:nvSpPr>
        <p:spPr>
          <a:xfrm>
            <a:off x="6096000" y="1425296"/>
            <a:ext cx="5724900" cy="43281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44" name="Google Shape;444;g2f10db52427_0_689"/>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445" name="Shape 445"/>
        <p:cNvGrpSpPr/>
        <p:nvPr/>
      </p:nvGrpSpPr>
      <p:grpSpPr>
        <a:xfrm>
          <a:off x="0" y="0"/>
          <a:ext cx="0" cy="0"/>
          <a:chOff x="0" y="0"/>
          <a:chExt cx="0" cy="0"/>
        </a:xfrm>
      </p:grpSpPr>
      <p:sp>
        <p:nvSpPr>
          <p:cNvPr id="446" name="Google Shape;446;g2f10db52427_0_693"/>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7" name="Google Shape;447;g2f10db52427_0_693"/>
          <p:cNvSpPr txBox="1"/>
          <p:nvPr>
            <p:ph idx="1" type="body"/>
          </p:nvPr>
        </p:nvSpPr>
        <p:spPr>
          <a:xfrm>
            <a:off x="371475" y="1096963"/>
            <a:ext cx="11449200" cy="4671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48" name="Google Shape;448;g2f10db52427_0_693"/>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449" name="Shape 449"/>
        <p:cNvGrpSpPr/>
        <p:nvPr/>
      </p:nvGrpSpPr>
      <p:grpSpPr>
        <a:xfrm>
          <a:off x="0" y="0"/>
          <a:ext cx="0" cy="0"/>
          <a:chOff x="0" y="0"/>
          <a:chExt cx="0" cy="0"/>
        </a:xfrm>
      </p:grpSpPr>
      <p:sp>
        <p:nvSpPr>
          <p:cNvPr id="450" name="Google Shape;450;g2f10db52427_0_697"/>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51" name="Google Shape;451;g2f10db52427_0_697"/>
          <p:cNvSpPr/>
          <p:nvPr/>
        </p:nvSpPr>
        <p:spPr>
          <a:xfrm>
            <a:off x="371475" y="1097242"/>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52" name="Google Shape;452;g2f10db52427_0_697"/>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7.xml"/><Relationship Id="rId11" Type="http://schemas.openxmlformats.org/officeDocument/2006/relationships/slideLayout" Target="../slideLayouts/slideLayout18.xml"/><Relationship Id="rId22" Type="http://schemas.openxmlformats.org/officeDocument/2006/relationships/slideLayout" Target="../slideLayouts/slideLayout29.xml"/><Relationship Id="rId10" Type="http://schemas.openxmlformats.org/officeDocument/2006/relationships/slideLayout" Target="../slideLayouts/slideLayout17.xml"/><Relationship Id="rId21" Type="http://schemas.openxmlformats.org/officeDocument/2006/relationships/slideLayout" Target="../slideLayouts/slideLayout28.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23"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61.xml"/><Relationship Id="rId11" Type="http://schemas.openxmlformats.org/officeDocument/2006/relationships/slideLayout" Target="../slideLayouts/slideLayout52.xml"/><Relationship Id="rId22" Type="http://schemas.openxmlformats.org/officeDocument/2006/relationships/slideLayout" Target="../slideLayouts/slideLayout63.xml"/><Relationship Id="rId10" Type="http://schemas.openxmlformats.org/officeDocument/2006/relationships/slideLayout" Target="../slideLayouts/slideLayout51.xml"/><Relationship Id="rId21" Type="http://schemas.openxmlformats.org/officeDocument/2006/relationships/slideLayout" Target="../slideLayouts/slideLayout62.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23" Type="http://schemas.openxmlformats.org/officeDocument/2006/relationships/theme" Target="../theme/theme6.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5" Type="http://schemas.openxmlformats.org/officeDocument/2006/relationships/slideLayout" Target="../slideLayouts/slideLayout46.xml"/><Relationship Id="rId19" Type="http://schemas.openxmlformats.org/officeDocument/2006/relationships/slideLayout" Target="../slideLayouts/slideLayout60.xml"/><Relationship Id="rId6" Type="http://schemas.openxmlformats.org/officeDocument/2006/relationships/slideLayout" Target="../slideLayouts/slideLayout47.xml"/><Relationship Id="rId18" Type="http://schemas.openxmlformats.org/officeDocument/2006/relationships/slideLayout" Target="../slideLayouts/slideLayout59.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83.xml"/><Relationship Id="rId11" Type="http://schemas.openxmlformats.org/officeDocument/2006/relationships/slideLayout" Target="../slideLayouts/slideLayout74.xml"/><Relationship Id="rId22" Type="http://schemas.openxmlformats.org/officeDocument/2006/relationships/slideLayout" Target="../slideLayouts/slideLayout85.xml"/><Relationship Id="rId10" Type="http://schemas.openxmlformats.org/officeDocument/2006/relationships/slideLayout" Target="../slideLayouts/slideLayout73.xml"/><Relationship Id="rId21" Type="http://schemas.openxmlformats.org/officeDocument/2006/relationships/slideLayout" Target="../slideLayouts/slideLayout84.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23" Type="http://schemas.openxmlformats.org/officeDocument/2006/relationships/theme" Target="../theme/theme4.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5" Type="http://schemas.openxmlformats.org/officeDocument/2006/relationships/slideLayout" Target="../slideLayouts/slideLayout68.xml"/><Relationship Id="rId19" Type="http://schemas.openxmlformats.org/officeDocument/2006/relationships/slideLayout" Target="../slideLayouts/slideLayout82.xml"/><Relationship Id="rId6" Type="http://schemas.openxmlformats.org/officeDocument/2006/relationships/slideLayout" Target="../slideLayouts/slideLayout69.xml"/><Relationship Id="rId18" Type="http://schemas.openxmlformats.org/officeDocument/2006/relationships/slideLayout" Target="../slideLayouts/slideLayout81.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05.xml"/><Relationship Id="rId11" Type="http://schemas.openxmlformats.org/officeDocument/2006/relationships/slideLayout" Target="../slideLayouts/slideLayout96.xml"/><Relationship Id="rId22" Type="http://schemas.openxmlformats.org/officeDocument/2006/relationships/slideLayout" Target="../slideLayouts/slideLayout107.xml"/><Relationship Id="rId10" Type="http://schemas.openxmlformats.org/officeDocument/2006/relationships/slideLayout" Target="../slideLayouts/slideLayout95.xml"/><Relationship Id="rId21" Type="http://schemas.openxmlformats.org/officeDocument/2006/relationships/slideLayout" Target="../slideLayouts/slideLayout106.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23" Type="http://schemas.openxmlformats.org/officeDocument/2006/relationships/theme" Target="../theme/theme8.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5" Type="http://schemas.openxmlformats.org/officeDocument/2006/relationships/slideLayout" Target="../slideLayouts/slideLayout90.xml"/><Relationship Id="rId19" Type="http://schemas.openxmlformats.org/officeDocument/2006/relationships/slideLayout" Target="../slideLayouts/slideLayout104.xml"/><Relationship Id="rId6" Type="http://schemas.openxmlformats.org/officeDocument/2006/relationships/slideLayout" Target="../slideLayouts/slideLayout91.xml"/><Relationship Id="rId18" Type="http://schemas.openxmlformats.org/officeDocument/2006/relationships/slideLayout" Target="../slideLayouts/slideLayout103.xml"/><Relationship Id="rId7" Type="http://schemas.openxmlformats.org/officeDocument/2006/relationships/slideLayout" Target="../slideLayouts/slideLayout92.xml"/><Relationship Id="rId8"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27.xml"/><Relationship Id="rId11" Type="http://schemas.openxmlformats.org/officeDocument/2006/relationships/slideLayout" Target="../slideLayouts/slideLayout118.xml"/><Relationship Id="rId22" Type="http://schemas.openxmlformats.org/officeDocument/2006/relationships/slideLayout" Target="../slideLayouts/slideLayout129.xml"/><Relationship Id="rId10" Type="http://schemas.openxmlformats.org/officeDocument/2006/relationships/slideLayout" Target="../slideLayouts/slideLayout117.xml"/><Relationship Id="rId21" Type="http://schemas.openxmlformats.org/officeDocument/2006/relationships/slideLayout" Target="../slideLayouts/slideLayout128.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23" Type="http://schemas.openxmlformats.org/officeDocument/2006/relationships/theme" Target="../theme/theme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5" Type="http://schemas.openxmlformats.org/officeDocument/2006/relationships/slideLayout" Target="../slideLayouts/slideLayout112.xml"/><Relationship Id="rId19" Type="http://schemas.openxmlformats.org/officeDocument/2006/relationships/slideLayout" Target="../slideLayouts/slideLayout126.xml"/><Relationship Id="rId6" Type="http://schemas.openxmlformats.org/officeDocument/2006/relationships/slideLayout" Target="../slideLayouts/slideLayout113.xml"/><Relationship Id="rId18" Type="http://schemas.openxmlformats.org/officeDocument/2006/relationships/slideLayout" Target="../slideLayouts/slideLayout125.xml"/><Relationship Id="rId7" Type="http://schemas.openxmlformats.org/officeDocument/2006/relationships/slideLayout" Target="../slideLayouts/slideLayout114.xml"/><Relationship Id="rId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51"/>
          <p:cNvSpPr txBox="1"/>
          <p:nvPr>
            <p:ph type="title"/>
          </p:nvPr>
        </p:nvSpPr>
        <p:spPr>
          <a:xfrm>
            <a:off x="838202"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nsolas"/>
              <a:buNone/>
              <a:defRPr b="0" i="0" sz="4400" u="none" cap="none" strike="noStrike">
                <a:solidFill>
                  <a:schemeClr val="dk1"/>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1"/>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Ubuntu"/>
                <a:ea typeface="Ubuntu"/>
                <a:cs typeface="Ubuntu"/>
                <a:sym typeface="Ubuntu"/>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Ubuntu"/>
                <a:ea typeface="Ubuntu"/>
                <a:cs typeface="Ubuntu"/>
                <a:sym typeface="Ubuntu"/>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Ubuntu"/>
                <a:ea typeface="Ubuntu"/>
                <a:cs typeface="Ubuntu"/>
                <a:sym typeface="Ubuntu"/>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2" name="Google Shape;12;p151"/>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88B"/>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3" name="Google Shape;13;p151"/>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88B"/>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4" name="Google Shape;14;p151"/>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9888B"/>
                </a:solidFill>
                <a:latin typeface="Ubuntu"/>
                <a:ea typeface="Ubuntu"/>
                <a:cs typeface="Ubuntu"/>
                <a:sym typeface="Ubuntu"/>
              </a:defRPr>
            </a:lvl1pPr>
            <a:lvl2pPr indent="0" lvl="1" marL="0" marR="0" rtl="0" algn="r">
              <a:spcBef>
                <a:spcPts val="0"/>
              </a:spcBef>
              <a:buNone/>
              <a:defRPr b="0" i="0" sz="1200" u="none" cap="none" strike="noStrike">
                <a:solidFill>
                  <a:srgbClr val="89888B"/>
                </a:solidFill>
                <a:latin typeface="Ubuntu"/>
                <a:ea typeface="Ubuntu"/>
                <a:cs typeface="Ubuntu"/>
                <a:sym typeface="Ubuntu"/>
              </a:defRPr>
            </a:lvl2pPr>
            <a:lvl3pPr indent="0" lvl="2" marL="0" marR="0" rtl="0" algn="r">
              <a:spcBef>
                <a:spcPts val="0"/>
              </a:spcBef>
              <a:buNone/>
              <a:defRPr b="0" i="0" sz="1200" u="none" cap="none" strike="noStrike">
                <a:solidFill>
                  <a:srgbClr val="89888B"/>
                </a:solidFill>
                <a:latin typeface="Ubuntu"/>
                <a:ea typeface="Ubuntu"/>
                <a:cs typeface="Ubuntu"/>
                <a:sym typeface="Ubuntu"/>
              </a:defRPr>
            </a:lvl3pPr>
            <a:lvl4pPr indent="0" lvl="3" marL="0" marR="0" rtl="0" algn="r">
              <a:spcBef>
                <a:spcPts val="0"/>
              </a:spcBef>
              <a:buNone/>
              <a:defRPr b="0" i="0" sz="1200" u="none" cap="none" strike="noStrike">
                <a:solidFill>
                  <a:srgbClr val="89888B"/>
                </a:solidFill>
                <a:latin typeface="Ubuntu"/>
                <a:ea typeface="Ubuntu"/>
                <a:cs typeface="Ubuntu"/>
                <a:sym typeface="Ubuntu"/>
              </a:defRPr>
            </a:lvl4pPr>
            <a:lvl5pPr indent="0" lvl="4" marL="0" marR="0" rtl="0" algn="r">
              <a:spcBef>
                <a:spcPts val="0"/>
              </a:spcBef>
              <a:buNone/>
              <a:defRPr b="0" i="0" sz="1200" u="none" cap="none" strike="noStrike">
                <a:solidFill>
                  <a:srgbClr val="89888B"/>
                </a:solidFill>
                <a:latin typeface="Ubuntu"/>
                <a:ea typeface="Ubuntu"/>
                <a:cs typeface="Ubuntu"/>
                <a:sym typeface="Ubuntu"/>
              </a:defRPr>
            </a:lvl5pPr>
            <a:lvl6pPr indent="0" lvl="5" marL="0" marR="0" rtl="0" algn="r">
              <a:spcBef>
                <a:spcPts val="0"/>
              </a:spcBef>
              <a:buNone/>
              <a:defRPr b="0" i="0" sz="1200" u="none" cap="none" strike="noStrike">
                <a:solidFill>
                  <a:srgbClr val="89888B"/>
                </a:solidFill>
                <a:latin typeface="Ubuntu"/>
                <a:ea typeface="Ubuntu"/>
                <a:cs typeface="Ubuntu"/>
                <a:sym typeface="Ubuntu"/>
              </a:defRPr>
            </a:lvl6pPr>
            <a:lvl7pPr indent="0" lvl="6" marL="0" marR="0" rtl="0" algn="r">
              <a:spcBef>
                <a:spcPts val="0"/>
              </a:spcBef>
              <a:buNone/>
              <a:defRPr b="0" i="0" sz="1200" u="none" cap="none" strike="noStrike">
                <a:solidFill>
                  <a:srgbClr val="89888B"/>
                </a:solidFill>
                <a:latin typeface="Ubuntu"/>
                <a:ea typeface="Ubuntu"/>
                <a:cs typeface="Ubuntu"/>
                <a:sym typeface="Ubuntu"/>
              </a:defRPr>
            </a:lvl7pPr>
            <a:lvl8pPr indent="0" lvl="7" marL="0" marR="0" rtl="0" algn="r">
              <a:spcBef>
                <a:spcPts val="0"/>
              </a:spcBef>
              <a:buNone/>
              <a:defRPr b="0" i="0" sz="1200" u="none" cap="none" strike="noStrike">
                <a:solidFill>
                  <a:srgbClr val="89888B"/>
                </a:solidFill>
                <a:latin typeface="Ubuntu"/>
                <a:ea typeface="Ubuntu"/>
                <a:cs typeface="Ubuntu"/>
                <a:sym typeface="Ubuntu"/>
              </a:defRPr>
            </a:lvl8pPr>
            <a:lvl9pPr indent="0" lvl="8" marL="0" marR="0" rtl="0" algn="r">
              <a:spcBef>
                <a:spcPts val="0"/>
              </a:spcBef>
              <a:buNone/>
              <a:defRPr b="0" i="0" sz="1200" u="none" cap="none" strike="noStrike">
                <a:solidFill>
                  <a:srgbClr val="89888B"/>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US"/>
              <a:t>‹#›</a:t>
            </a:fld>
            <a:endParaRPr/>
          </a:p>
        </p:txBody>
      </p:sp>
      <p:pic>
        <p:nvPicPr>
          <p:cNvPr descr="A black background with white text&#10;&#10;Description automatically generated" id="15" name="Google Shape;15;p151"/>
          <p:cNvPicPr preferRelativeResize="0"/>
          <p:nvPr/>
        </p:nvPicPr>
        <p:blipFill rotWithShape="1">
          <a:blip r:embed="rId1">
            <a:alphaModFix/>
          </a:blip>
          <a:srcRect b="0" l="0" r="0" t="0"/>
          <a:stretch/>
        </p:blipFill>
        <p:spPr>
          <a:xfrm>
            <a:off x="10927080" y="0"/>
            <a:ext cx="1264920" cy="373299"/>
          </a:xfrm>
          <a:prstGeom prst="rect">
            <a:avLst/>
          </a:prstGeom>
          <a:noFill/>
          <a:ln>
            <a:noFill/>
          </a:ln>
        </p:spPr>
      </p:pic>
      <p:sp>
        <p:nvSpPr>
          <p:cNvPr id="16" name="Google Shape;16;p151"/>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 name="Shape 46"/>
        <p:cNvGrpSpPr/>
        <p:nvPr/>
      </p:nvGrpSpPr>
      <p:grpSpPr>
        <a:xfrm>
          <a:off x="0" y="0"/>
          <a:ext cx="0" cy="0"/>
          <a:chOff x="0" y="0"/>
          <a:chExt cx="0" cy="0"/>
        </a:xfrm>
      </p:grpSpPr>
      <p:sp>
        <p:nvSpPr>
          <p:cNvPr id="47" name="Google Shape;47;g28f7963fa17_1_108"/>
          <p:cNvSpPr txBox="1"/>
          <p:nvPr>
            <p:ph type="title"/>
          </p:nvPr>
        </p:nvSpPr>
        <p:spPr>
          <a:xfrm>
            <a:off x="385123" y="365126"/>
            <a:ext cx="11435400"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8" name="Google Shape;48;g28f7963fa17_1_108"/>
          <p:cNvSpPr txBox="1"/>
          <p:nvPr>
            <p:ph idx="1" type="body"/>
          </p:nvPr>
        </p:nvSpPr>
        <p:spPr>
          <a:xfrm>
            <a:off x="385123" y="1213538"/>
            <a:ext cx="11435400" cy="45555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2900" lvl="3" marL="18288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4pPr>
            <a:lvl5pPr indent="-342900" lvl="4" marL="22860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9pPr>
          </a:lstStyle>
          <a:p/>
        </p:txBody>
      </p:sp>
      <p:sp>
        <p:nvSpPr>
          <p:cNvPr id="49" name="Google Shape;49;g28f7963fa17_1_108"/>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8">
          <p15:clr>
            <a:srgbClr val="F26B43"/>
          </p15:clr>
        </p15:guide>
        <p15:guide id="2" pos="7582">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6" name="Shape 136"/>
        <p:cNvGrpSpPr/>
        <p:nvPr/>
      </p:nvGrpSpPr>
      <p:grpSpPr>
        <a:xfrm>
          <a:off x="0" y="0"/>
          <a:ext cx="0" cy="0"/>
          <a:chOff x="0" y="0"/>
          <a:chExt cx="0" cy="0"/>
        </a:xfrm>
      </p:grpSpPr>
      <p:sp>
        <p:nvSpPr>
          <p:cNvPr id="137" name="Google Shape;137;g2786458f001_4_0"/>
          <p:cNvSpPr txBox="1"/>
          <p:nvPr>
            <p:ph type="title"/>
          </p:nvPr>
        </p:nvSpPr>
        <p:spPr>
          <a:xfrm>
            <a:off x="838202"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nsolas"/>
              <a:buNone/>
              <a:defRPr b="0" i="0" sz="4400" u="none" cap="none" strike="noStrike">
                <a:solidFill>
                  <a:schemeClr val="dk1"/>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8" name="Google Shape;138;g2786458f001_4_0"/>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Ubuntu"/>
                <a:ea typeface="Ubuntu"/>
                <a:cs typeface="Ubuntu"/>
                <a:sym typeface="Ubuntu"/>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Ubuntu"/>
                <a:ea typeface="Ubuntu"/>
                <a:cs typeface="Ubuntu"/>
                <a:sym typeface="Ubuntu"/>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Ubuntu"/>
                <a:ea typeface="Ubuntu"/>
                <a:cs typeface="Ubuntu"/>
                <a:sym typeface="Ubuntu"/>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39" name="Google Shape;139;g2786458f001_4_0"/>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88B"/>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40" name="Google Shape;140;g2786458f001_4_0"/>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88B"/>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41" name="Google Shape;141;g2786458f001_4_0"/>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9888B"/>
                </a:solidFill>
                <a:latin typeface="Ubuntu"/>
                <a:ea typeface="Ubuntu"/>
                <a:cs typeface="Ubuntu"/>
                <a:sym typeface="Ubuntu"/>
              </a:defRPr>
            </a:lvl1pPr>
            <a:lvl2pPr indent="0" lvl="1" marL="0" marR="0" rtl="0" algn="r">
              <a:spcBef>
                <a:spcPts val="0"/>
              </a:spcBef>
              <a:buNone/>
              <a:defRPr b="0" i="0" sz="1200" u="none" cap="none" strike="noStrike">
                <a:solidFill>
                  <a:srgbClr val="89888B"/>
                </a:solidFill>
                <a:latin typeface="Ubuntu"/>
                <a:ea typeface="Ubuntu"/>
                <a:cs typeface="Ubuntu"/>
                <a:sym typeface="Ubuntu"/>
              </a:defRPr>
            </a:lvl2pPr>
            <a:lvl3pPr indent="0" lvl="2" marL="0" marR="0" rtl="0" algn="r">
              <a:spcBef>
                <a:spcPts val="0"/>
              </a:spcBef>
              <a:buNone/>
              <a:defRPr b="0" i="0" sz="1200" u="none" cap="none" strike="noStrike">
                <a:solidFill>
                  <a:srgbClr val="89888B"/>
                </a:solidFill>
                <a:latin typeface="Ubuntu"/>
                <a:ea typeface="Ubuntu"/>
                <a:cs typeface="Ubuntu"/>
                <a:sym typeface="Ubuntu"/>
              </a:defRPr>
            </a:lvl3pPr>
            <a:lvl4pPr indent="0" lvl="3" marL="0" marR="0" rtl="0" algn="r">
              <a:spcBef>
                <a:spcPts val="0"/>
              </a:spcBef>
              <a:buNone/>
              <a:defRPr b="0" i="0" sz="1200" u="none" cap="none" strike="noStrike">
                <a:solidFill>
                  <a:srgbClr val="89888B"/>
                </a:solidFill>
                <a:latin typeface="Ubuntu"/>
                <a:ea typeface="Ubuntu"/>
                <a:cs typeface="Ubuntu"/>
                <a:sym typeface="Ubuntu"/>
              </a:defRPr>
            </a:lvl4pPr>
            <a:lvl5pPr indent="0" lvl="4" marL="0" marR="0" rtl="0" algn="r">
              <a:spcBef>
                <a:spcPts val="0"/>
              </a:spcBef>
              <a:buNone/>
              <a:defRPr b="0" i="0" sz="1200" u="none" cap="none" strike="noStrike">
                <a:solidFill>
                  <a:srgbClr val="89888B"/>
                </a:solidFill>
                <a:latin typeface="Ubuntu"/>
                <a:ea typeface="Ubuntu"/>
                <a:cs typeface="Ubuntu"/>
                <a:sym typeface="Ubuntu"/>
              </a:defRPr>
            </a:lvl5pPr>
            <a:lvl6pPr indent="0" lvl="5" marL="0" marR="0" rtl="0" algn="r">
              <a:spcBef>
                <a:spcPts val="0"/>
              </a:spcBef>
              <a:buNone/>
              <a:defRPr b="0" i="0" sz="1200" u="none" cap="none" strike="noStrike">
                <a:solidFill>
                  <a:srgbClr val="89888B"/>
                </a:solidFill>
                <a:latin typeface="Ubuntu"/>
                <a:ea typeface="Ubuntu"/>
                <a:cs typeface="Ubuntu"/>
                <a:sym typeface="Ubuntu"/>
              </a:defRPr>
            </a:lvl6pPr>
            <a:lvl7pPr indent="0" lvl="6" marL="0" marR="0" rtl="0" algn="r">
              <a:spcBef>
                <a:spcPts val="0"/>
              </a:spcBef>
              <a:buNone/>
              <a:defRPr b="0" i="0" sz="1200" u="none" cap="none" strike="noStrike">
                <a:solidFill>
                  <a:srgbClr val="89888B"/>
                </a:solidFill>
                <a:latin typeface="Ubuntu"/>
                <a:ea typeface="Ubuntu"/>
                <a:cs typeface="Ubuntu"/>
                <a:sym typeface="Ubuntu"/>
              </a:defRPr>
            </a:lvl7pPr>
            <a:lvl8pPr indent="0" lvl="7" marL="0" marR="0" rtl="0" algn="r">
              <a:spcBef>
                <a:spcPts val="0"/>
              </a:spcBef>
              <a:buNone/>
              <a:defRPr b="0" i="0" sz="1200" u="none" cap="none" strike="noStrike">
                <a:solidFill>
                  <a:srgbClr val="89888B"/>
                </a:solidFill>
                <a:latin typeface="Ubuntu"/>
                <a:ea typeface="Ubuntu"/>
                <a:cs typeface="Ubuntu"/>
                <a:sym typeface="Ubuntu"/>
              </a:defRPr>
            </a:lvl8pPr>
            <a:lvl9pPr indent="0" lvl="8" marL="0" marR="0" rtl="0" algn="r">
              <a:spcBef>
                <a:spcPts val="0"/>
              </a:spcBef>
              <a:buNone/>
              <a:defRPr b="0" i="0" sz="1200" u="none" cap="none" strike="noStrike">
                <a:solidFill>
                  <a:srgbClr val="89888B"/>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US"/>
              <a:t>‹#›</a:t>
            </a:fld>
            <a:endParaRPr/>
          </a:p>
        </p:txBody>
      </p:sp>
      <p:pic>
        <p:nvPicPr>
          <p:cNvPr descr="A black background with white text&#10;&#10;Description automatically generated" id="142" name="Google Shape;142;g2786458f001_4_0"/>
          <p:cNvPicPr preferRelativeResize="0"/>
          <p:nvPr/>
        </p:nvPicPr>
        <p:blipFill rotWithShape="1">
          <a:blip r:embed="rId1">
            <a:alphaModFix/>
          </a:blip>
          <a:srcRect b="0" l="0" r="0" t="0"/>
          <a:stretch/>
        </p:blipFill>
        <p:spPr>
          <a:xfrm>
            <a:off x="10927080" y="0"/>
            <a:ext cx="1264920" cy="3732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9" name="Shape 169"/>
        <p:cNvGrpSpPr/>
        <p:nvPr/>
      </p:nvGrpSpPr>
      <p:grpSpPr>
        <a:xfrm>
          <a:off x="0" y="0"/>
          <a:ext cx="0" cy="0"/>
          <a:chOff x="0" y="0"/>
          <a:chExt cx="0" cy="0"/>
        </a:xfrm>
      </p:grpSpPr>
      <p:sp>
        <p:nvSpPr>
          <p:cNvPr id="170" name="Google Shape;170;g2ed02484f34_3_0"/>
          <p:cNvSpPr txBox="1"/>
          <p:nvPr>
            <p:ph type="title"/>
          </p:nvPr>
        </p:nvSpPr>
        <p:spPr>
          <a:xfrm>
            <a:off x="838202"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nsolas"/>
              <a:buNone/>
              <a:defRPr b="0" i="0" sz="4400" u="none" cap="none" strike="noStrike">
                <a:solidFill>
                  <a:schemeClr val="dk1"/>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1" name="Google Shape;171;g2ed02484f34_3_0"/>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72" name="Google Shape;172;g2ed02484f34_3_0"/>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88B"/>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3" name="Google Shape;173;g2ed02484f34_3_0"/>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88B"/>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4" name="Google Shape;174;g2ed02484f34_3_0"/>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9888B"/>
                </a:solidFill>
                <a:latin typeface="Verdana"/>
                <a:ea typeface="Verdana"/>
                <a:cs typeface="Verdana"/>
                <a:sym typeface="Verdana"/>
              </a:defRPr>
            </a:lvl1pPr>
            <a:lvl2pPr indent="0" lvl="1" marL="0" marR="0" rtl="0" algn="r">
              <a:spcBef>
                <a:spcPts val="0"/>
              </a:spcBef>
              <a:buNone/>
              <a:defRPr b="0" i="0" sz="1200" u="none" cap="none" strike="noStrike">
                <a:solidFill>
                  <a:srgbClr val="89888B"/>
                </a:solidFill>
                <a:latin typeface="Verdana"/>
                <a:ea typeface="Verdana"/>
                <a:cs typeface="Verdana"/>
                <a:sym typeface="Verdana"/>
              </a:defRPr>
            </a:lvl2pPr>
            <a:lvl3pPr indent="0" lvl="2" marL="0" marR="0" rtl="0" algn="r">
              <a:spcBef>
                <a:spcPts val="0"/>
              </a:spcBef>
              <a:buNone/>
              <a:defRPr b="0" i="0" sz="1200" u="none" cap="none" strike="noStrike">
                <a:solidFill>
                  <a:srgbClr val="89888B"/>
                </a:solidFill>
                <a:latin typeface="Verdana"/>
                <a:ea typeface="Verdana"/>
                <a:cs typeface="Verdana"/>
                <a:sym typeface="Verdana"/>
              </a:defRPr>
            </a:lvl3pPr>
            <a:lvl4pPr indent="0" lvl="3" marL="0" marR="0" rtl="0" algn="r">
              <a:spcBef>
                <a:spcPts val="0"/>
              </a:spcBef>
              <a:buNone/>
              <a:defRPr b="0" i="0" sz="1200" u="none" cap="none" strike="noStrike">
                <a:solidFill>
                  <a:srgbClr val="89888B"/>
                </a:solidFill>
                <a:latin typeface="Verdana"/>
                <a:ea typeface="Verdana"/>
                <a:cs typeface="Verdana"/>
                <a:sym typeface="Verdana"/>
              </a:defRPr>
            </a:lvl4pPr>
            <a:lvl5pPr indent="0" lvl="4" marL="0" marR="0" rtl="0" algn="r">
              <a:spcBef>
                <a:spcPts val="0"/>
              </a:spcBef>
              <a:buNone/>
              <a:defRPr b="0" i="0" sz="1200" u="none" cap="none" strike="noStrike">
                <a:solidFill>
                  <a:srgbClr val="89888B"/>
                </a:solidFill>
                <a:latin typeface="Verdana"/>
                <a:ea typeface="Verdana"/>
                <a:cs typeface="Verdana"/>
                <a:sym typeface="Verdana"/>
              </a:defRPr>
            </a:lvl5pPr>
            <a:lvl6pPr indent="0" lvl="5" marL="0" marR="0" rtl="0" algn="r">
              <a:spcBef>
                <a:spcPts val="0"/>
              </a:spcBef>
              <a:buNone/>
              <a:defRPr b="0" i="0" sz="1200" u="none" cap="none" strike="noStrike">
                <a:solidFill>
                  <a:srgbClr val="89888B"/>
                </a:solidFill>
                <a:latin typeface="Verdana"/>
                <a:ea typeface="Verdana"/>
                <a:cs typeface="Verdana"/>
                <a:sym typeface="Verdana"/>
              </a:defRPr>
            </a:lvl6pPr>
            <a:lvl7pPr indent="0" lvl="6" marL="0" marR="0" rtl="0" algn="r">
              <a:spcBef>
                <a:spcPts val="0"/>
              </a:spcBef>
              <a:buNone/>
              <a:defRPr b="0" i="0" sz="1200" u="none" cap="none" strike="noStrike">
                <a:solidFill>
                  <a:srgbClr val="89888B"/>
                </a:solidFill>
                <a:latin typeface="Verdana"/>
                <a:ea typeface="Verdana"/>
                <a:cs typeface="Verdana"/>
                <a:sym typeface="Verdana"/>
              </a:defRPr>
            </a:lvl7pPr>
            <a:lvl8pPr indent="0" lvl="7" marL="0" marR="0" rtl="0" algn="r">
              <a:spcBef>
                <a:spcPts val="0"/>
              </a:spcBef>
              <a:buNone/>
              <a:defRPr b="0" i="0" sz="1200" u="none" cap="none" strike="noStrike">
                <a:solidFill>
                  <a:srgbClr val="89888B"/>
                </a:solidFill>
                <a:latin typeface="Verdana"/>
                <a:ea typeface="Verdana"/>
                <a:cs typeface="Verdana"/>
                <a:sym typeface="Verdana"/>
              </a:defRPr>
            </a:lvl8pPr>
            <a:lvl9pPr indent="0" lvl="8" marL="0" marR="0" rtl="0" algn="r">
              <a:spcBef>
                <a:spcPts val="0"/>
              </a:spcBef>
              <a:buNone/>
              <a:defRPr b="0" i="0" sz="1200" u="none" cap="none" strike="noStrike">
                <a:solidFill>
                  <a:srgbClr val="89888B"/>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pic>
        <p:nvPicPr>
          <p:cNvPr descr="A black background with white text&#10;&#10;Description automatically generated" id="175" name="Google Shape;175;g2ed02484f34_3_0"/>
          <p:cNvPicPr preferRelativeResize="0"/>
          <p:nvPr/>
        </p:nvPicPr>
        <p:blipFill rotWithShape="1">
          <a:blip r:embed="rId1">
            <a:alphaModFix/>
          </a:blip>
          <a:srcRect b="0" l="0" r="0" t="0"/>
          <a:stretch/>
        </p:blipFill>
        <p:spPr>
          <a:xfrm>
            <a:off x="10927080" y="0"/>
            <a:ext cx="1264920" cy="3732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g2f1080695ac_2_0"/>
          <p:cNvSpPr txBox="1"/>
          <p:nvPr>
            <p:ph type="title"/>
          </p:nvPr>
        </p:nvSpPr>
        <p:spPr>
          <a:xfrm>
            <a:off x="385123" y="365125"/>
            <a:ext cx="11435600" cy="7240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04" name="Google Shape;204;g2f1080695ac_2_0"/>
          <p:cNvSpPr txBox="1"/>
          <p:nvPr>
            <p:ph idx="1" type="body"/>
          </p:nvPr>
        </p:nvSpPr>
        <p:spPr>
          <a:xfrm>
            <a:off x="385123" y="1213539"/>
            <a:ext cx="11435600" cy="45556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9250" lvl="3" marL="18288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4pPr>
            <a:lvl5pPr indent="-349250" lvl="4" marL="22860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9pPr>
          </a:lstStyle>
          <a:p/>
        </p:txBody>
      </p:sp>
      <p:sp>
        <p:nvSpPr>
          <p:cNvPr id="205" name="Google Shape;205;g2f1080695ac_2_0"/>
          <p:cNvSpPr txBox="1"/>
          <p:nvPr/>
        </p:nvSpPr>
        <p:spPr>
          <a:xfrm>
            <a:off x="166199" y="6422867"/>
            <a:ext cx="1727200" cy="256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100"/>
              <a:buFont typeface="Arial"/>
              <a:buNone/>
            </a:pPr>
            <a:r>
              <a:rPr b="0" i="0" lang="en-US" sz="1100" u="none" cap="none" strike="noStrike">
                <a:solidFill>
                  <a:srgbClr val="595959"/>
                </a:solidFill>
                <a:latin typeface="Ubuntu"/>
                <a:ea typeface="Ubuntu"/>
                <a:cs typeface="Ubuntu"/>
                <a:sym typeface="Ubuntu"/>
              </a:rPr>
              <a:t>© Copyright KodeKloud</a:t>
            </a:r>
            <a:endParaRPr b="0" i="0" sz="11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7">
          <p15:clr>
            <a:srgbClr val="F26B43"/>
          </p15:clr>
        </p15:guide>
        <p15:guide id="2" pos="7583">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g2f10db52427_0_222"/>
          <p:cNvSpPr txBox="1"/>
          <p:nvPr>
            <p:ph type="title"/>
          </p:nvPr>
        </p:nvSpPr>
        <p:spPr>
          <a:xfrm>
            <a:off x="385123" y="365125"/>
            <a:ext cx="11435700"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94" name="Google Shape;294;g2f10db52427_0_222"/>
          <p:cNvSpPr txBox="1"/>
          <p:nvPr>
            <p:ph idx="1" type="body"/>
          </p:nvPr>
        </p:nvSpPr>
        <p:spPr>
          <a:xfrm>
            <a:off x="385123" y="1213539"/>
            <a:ext cx="11435700" cy="45555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9250" lvl="3" marL="18288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4pPr>
            <a:lvl5pPr indent="-349250" lvl="4" marL="22860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9pPr>
          </a:lstStyle>
          <a:p/>
        </p:txBody>
      </p:sp>
      <p:sp>
        <p:nvSpPr>
          <p:cNvPr id="295" name="Google Shape;295;g2f10db52427_0_222"/>
          <p:cNvSpPr txBox="1"/>
          <p:nvPr/>
        </p:nvSpPr>
        <p:spPr>
          <a:xfrm>
            <a:off x="166199" y="6422867"/>
            <a:ext cx="1727100" cy="2616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100"/>
              <a:buFont typeface="Arial"/>
              <a:buNone/>
            </a:pPr>
            <a:r>
              <a:rPr b="0" i="0" lang="en-US" sz="1100" u="none" cap="none" strike="noStrike">
                <a:solidFill>
                  <a:srgbClr val="595959"/>
                </a:solidFill>
                <a:latin typeface="Ubuntu"/>
                <a:ea typeface="Ubuntu"/>
                <a:cs typeface="Ubuntu"/>
                <a:sym typeface="Ubuntu"/>
              </a:rPr>
              <a:t>© Copyright KodeKloud</a:t>
            </a:r>
            <a:endParaRPr b="0" i="0" sz="11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7">
          <p15:clr>
            <a:srgbClr val="F26B43"/>
          </p15:clr>
        </p15:guide>
        <p15:guide id="2" pos="7583">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g2f10db52427_0_630"/>
          <p:cNvSpPr txBox="1"/>
          <p:nvPr>
            <p:ph type="title"/>
          </p:nvPr>
        </p:nvSpPr>
        <p:spPr>
          <a:xfrm>
            <a:off x="385123" y="365126"/>
            <a:ext cx="11435700"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84" name="Google Shape;384;g2f10db52427_0_630"/>
          <p:cNvSpPr txBox="1"/>
          <p:nvPr>
            <p:ph idx="1" type="body"/>
          </p:nvPr>
        </p:nvSpPr>
        <p:spPr>
          <a:xfrm>
            <a:off x="385123" y="1213538"/>
            <a:ext cx="11435700" cy="45555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9250" lvl="3" marL="18288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4pPr>
            <a:lvl5pPr indent="-349250" lvl="4" marL="22860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9pPr>
          </a:lstStyle>
          <a:p/>
        </p:txBody>
      </p:sp>
      <p:sp>
        <p:nvSpPr>
          <p:cNvPr id="385" name="Google Shape;385;g2f10db52427_0_630"/>
          <p:cNvSpPr txBox="1"/>
          <p:nvPr/>
        </p:nvSpPr>
        <p:spPr>
          <a:xfrm>
            <a:off x="166198" y="6422867"/>
            <a:ext cx="2005500" cy="261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595959"/>
              </a:buClr>
              <a:buSzPts val="1100"/>
              <a:buFont typeface="Ubuntu"/>
              <a:buNone/>
            </a:pPr>
            <a:r>
              <a:rPr b="0" i="0" lang="en-US" sz="1100" u="none" cap="none" strike="noStrike">
                <a:solidFill>
                  <a:srgbClr val="595959"/>
                </a:solidFill>
                <a:latin typeface="Ubuntu"/>
                <a:ea typeface="Ubuntu"/>
                <a:cs typeface="Ubuntu"/>
                <a:sym typeface="Ubuntu"/>
              </a:rPr>
              <a:t>© Copyright KodeKloud</a:t>
            </a:r>
            <a:endParaRPr b="0" i="0" sz="11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8">
          <p15:clr>
            <a:srgbClr val="F26B43"/>
          </p15:clr>
        </p15:guide>
        <p15:guide id="2" pos="7582">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2" name="Shape 472"/>
        <p:cNvGrpSpPr/>
        <p:nvPr/>
      </p:nvGrpSpPr>
      <p:grpSpPr>
        <a:xfrm>
          <a:off x="0" y="0"/>
          <a:ext cx="0" cy="0"/>
          <a:chOff x="0" y="0"/>
          <a:chExt cx="0" cy="0"/>
        </a:xfrm>
      </p:grpSpPr>
      <p:sp>
        <p:nvSpPr>
          <p:cNvPr id="473" name="Google Shape;473;g2f10db52427_0_830"/>
          <p:cNvSpPr txBox="1"/>
          <p:nvPr>
            <p:ph type="title"/>
          </p:nvPr>
        </p:nvSpPr>
        <p:spPr>
          <a:xfrm>
            <a:off x="385123" y="365126"/>
            <a:ext cx="11435700"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74" name="Google Shape;474;g2f10db52427_0_830"/>
          <p:cNvSpPr txBox="1"/>
          <p:nvPr>
            <p:ph idx="1" type="body"/>
          </p:nvPr>
        </p:nvSpPr>
        <p:spPr>
          <a:xfrm>
            <a:off x="385123" y="1213538"/>
            <a:ext cx="11435700" cy="45555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9250" lvl="3" marL="18288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4pPr>
            <a:lvl5pPr indent="-349250" lvl="4" marL="22860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9pPr>
          </a:lstStyle>
          <a:p/>
        </p:txBody>
      </p:sp>
      <p:sp>
        <p:nvSpPr>
          <p:cNvPr id="475" name="Google Shape;475;g2f10db52427_0_830"/>
          <p:cNvSpPr txBox="1"/>
          <p:nvPr/>
        </p:nvSpPr>
        <p:spPr>
          <a:xfrm>
            <a:off x="166198" y="6422867"/>
            <a:ext cx="2005500" cy="261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595959"/>
              </a:buClr>
              <a:buSzPts val="1100"/>
              <a:buFont typeface="Ubuntu"/>
              <a:buNone/>
            </a:pPr>
            <a:r>
              <a:rPr b="0" i="0" lang="en-US" sz="1100" u="none" cap="none" strike="noStrike">
                <a:solidFill>
                  <a:srgbClr val="595959"/>
                </a:solidFill>
                <a:latin typeface="Ubuntu"/>
                <a:ea typeface="Ubuntu"/>
                <a:cs typeface="Ubuntu"/>
                <a:sym typeface="Ubuntu"/>
              </a:rPr>
              <a:t>© Copyright KodeKloud</a:t>
            </a:r>
            <a:endParaRPr b="0" i="0" sz="11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8">
          <p15:clr>
            <a:srgbClr val="F26B43"/>
          </p15:clr>
        </p15:guide>
        <p15:guide id="2" pos="7582">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29.png"/><Relationship Id="rId5" Type="http://schemas.openxmlformats.org/officeDocument/2006/relationships/image" Target="../media/image3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33.png"/><Relationship Id="rId4" Type="http://schemas.openxmlformats.org/officeDocument/2006/relationships/hyperlink" Target="https://learn.kodekloud.com/user/courses/free-labs-linux/module/8225a03e-108a-48e7-b479-219f6d02fc09/lesson/80dfb239-96f2-4fce-8a4b-3da0156e91c9" TargetMode="External"/><Relationship Id="rId5" Type="http://schemas.openxmlformats.org/officeDocument/2006/relationships/hyperlink" Target="https://learn.kodekloud.com/user/courses/labs-docker-for-the-absolute-beginner/module/49a2ebba-69b7-4234-af41-95212df8faa0/lesson/a26847a6-954f-493a-aab7-da758d9ad874" TargetMode="External"/><Relationship Id="rId6" Type="http://schemas.openxmlformats.org/officeDocument/2006/relationships/image" Target="../media/image5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2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77.png"/><Relationship Id="rId6" Type="http://schemas.openxmlformats.org/officeDocument/2006/relationships/image" Target="../media/image23.png"/><Relationship Id="rId7" Type="http://schemas.openxmlformats.org/officeDocument/2006/relationships/image" Target="../media/image9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29.png"/><Relationship Id="rId6" Type="http://schemas.openxmlformats.org/officeDocument/2006/relationships/image" Target="../media/image3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33.png"/><Relationship Id="rId4" Type="http://schemas.openxmlformats.org/officeDocument/2006/relationships/hyperlink" Target="https://learn.kodekloud.com/user/courses/free-labs-linux/module/8225a03e-108a-48e7-b479-219f6d02fc09/lesson/33d61eed-41fe-4e58-9e6d-7f78b08a9d8c" TargetMode="External"/><Relationship Id="rId5" Type="http://schemas.openxmlformats.org/officeDocument/2006/relationships/hyperlink" Target="https://learn.kodekloud.com/user/courses/labs-docker-for-the-absolute-beginner/module/49a2ebba-69b7-4234-af41-95212df8faa0/lesson/a26847a6-954f-493a-aab7-da758d9ad874" TargetMode="External"/><Relationship Id="rId6" Type="http://schemas.openxmlformats.org/officeDocument/2006/relationships/image" Target="../media/image5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3.xml"/><Relationship Id="rId3" Type="http://schemas.openxmlformats.org/officeDocument/2006/relationships/image" Target="../media/image9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9.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29.png"/><Relationship Id="rId7" Type="http://schemas.openxmlformats.org/officeDocument/2006/relationships/image" Target="../media/image3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9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29.png"/><Relationship Id="rId4" Type="http://schemas.openxmlformats.org/officeDocument/2006/relationships/image" Target="../media/image2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33.png"/><Relationship Id="rId4" Type="http://schemas.openxmlformats.org/officeDocument/2006/relationships/hyperlink" Target="https://learn.kodekloud.com/user/courses/free-labs-linux/module/8225a03e-108a-48e7-b479-219f6d02fc09/lesson/3dcaca87-ddaf-4de8-b0d9-7a82f102fe4d" TargetMode="External"/><Relationship Id="rId5" Type="http://schemas.openxmlformats.org/officeDocument/2006/relationships/hyperlink" Target="https://learn.kodekloud.com/user/courses/labs-docker-for-the-absolute-beginner/module/49a2ebba-69b7-4234-af41-95212df8faa0/lesson/a26847a6-954f-493a-aab7-da758d9ad874" TargetMode="External"/><Relationship Id="rId6" Type="http://schemas.openxmlformats.org/officeDocument/2006/relationships/image" Target="../media/image5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9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9.png"/><Relationship Id="rId4" Type="http://schemas.openxmlformats.org/officeDocument/2006/relationships/image" Target="../media/image29.png"/><Relationship Id="rId5" Type="http://schemas.openxmlformats.org/officeDocument/2006/relationships/image" Target="../media/image2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0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0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00.png"/><Relationship Id="rId4" Type="http://schemas.openxmlformats.org/officeDocument/2006/relationships/image" Target="../media/image10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03.png"/><Relationship Id="rId4" Type="http://schemas.openxmlformats.org/officeDocument/2006/relationships/image" Target="../media/image10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64.xml"/><Relationship Id="rId3" Type="http://schemas.openxmlformats.org/officeDocument/2006/relationships/image" Target="../media/image36.png"/><Relationship Id="rId4" Type="http://schemas.openxmlformats.org/officeDocument/2006/relationships/image" Target="../media/image109.png"/><Relationship Id="rId5" Type="http://schemas.openxmlformats.org/officeDocument/2006/relationships/image" Target="../media/image111.png"/><Relationship Id="rId6" Type="http://schemas.openxmlformats.org/officeDocument/2006/relationships/image" Target="../media/image11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65.xml"/><Relationship Id="rId3" Type="http://schemas.openxmlformats.org/officeDocument/2006/relationships/image" Target="../media/image114.png"/><Relationship Id="rId4" Type="http://schemas.openxmlformats.org/officeDocument/2006/relationships/image" Target="../media/image108.png"/><Relationship Id="rId5" Type="http://schemas.openxmlformats.org/officeDocument/2006/relationships/image" Target="../media/image112.png"/><Relationship Id="rId6" Type="http://schemas.openxmlformats.org/officeDocument/2006/relationships/hyperlink" Target="https://share.hsforms.com/1r7l-ZvY4SGmfm3eTAa0p4g41ej3"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29.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66.png"/><Relationship Id="rId6"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68.png"/><Relationship Id="rId5" Type="http://schemas.openxmlformats.org/officeDocument/2006/relationships/image" Target="../media/image44.png"/><Relationship Id="rId6"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5.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6.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0.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hyperlink" Target="https://kodekloud.com" TargetMode="External"/><Relationship Id="rId4" Type="http://schemas.openxmlformats.org/officeDocument/2006/relationships/image" Target="../media/image36.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hyperlink" Target="https://learn.kodekloud.com/user/courses/free-labs-linux/module/8225a03e-108a-48e7-b479-219f6d02fc09/lesson/0cedd136-5feb-47ab-ac75-45697d32cf8b" TargetMode="External"/><Relationship Id="rId5" Type="http://schemas.openxmlformats.org/officeDocument/2006/relationships/hyperlink" Target="https://learn.kodekloud.com/user/courses/labs-docker-for-the-absolute-beginner/module/49a2ebba-69b7-4234-af41-95212df8faa0/lesson/a26847a6-954f-493a-aab7-da758d9ad874" TargetMode="External"/><Relationship Id="rId6"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37.png"/><Relationship Id="rId13" Type="http://schemas.openxmlformats.org/officeDocument/2006/relationships/image" Target="../media/image31.png"/><Relationship Id="rId12" Type="http://schemas.openxmlformats.org/officeDocument/2006/relationships/image" Target="../media/image28.png"/><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hyperlink" Target="https://learn.kodekloud.com/user/courses/free-labs-linux"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88.png"/><Relationship Id="rId6"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4.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88.png"/><Relationship Id="rId6" Type="http://schemas.openxmlformats.org/officeDocument/2006/relationships/image" Target="../media/image8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3.png"/><Relationship Id="rId4" Type="http://schemas.openxmlformats.org/officeDocument/2006/relationships/hyperlink" Target="https://learn.kodekloud.com/user/courses/free-labs-linux/module/8225a03e-108a-48e7-b479-219f6d02fc09/lesson/3e166726-098f-4bba-9706-15470b44add4" TargetMode="External"/><Relationship Id="rId5" Type="http://schemas.openxmlformats.org/officeDocument/2006/relationships/hyperlink" Target="https://learn.kodekloud.com/user/courses/free-labs-linux/module/8225a03e-108a-48e7-b479-219f6d02fc09/lesson/3e166726-098f-4bba-9706-15470b44add4" TargetMode="External"/><Relationship Id="rId6" Type="http://schemas.openxmlformats.org/officeDocument/2006/relationships/hyperlink" Target="https://learn.kodekloud.com/user/courses/labs-docker-for-the-absolute-beginner/module/49a2ebba-69b7-4234-af41-95212df8faa0/lesson/a26847a6-954f-493a-aab7-da758d9ad874" TargetMode="External"/><Relationship Id="rId7"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29.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29.png"/><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29.png"/><Relationship Id="rId4"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4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3.png"/><Relationship Id="rId4" Type="http://schemas.openxmlformats.org/officeDocument/2006/relationships/image" Target="../media/image105.png"/><Relationship Id="rId5" Type="http://schemas.openxmlformats.org/officeDocument/2006/relationships/hyperlink" Target="https://kodekloud.com/" TargetMode="External"/><Relationship Id="rId6" Type="http://schemas.openxmlformats.org/officeDocument/2006/relationships/image" Target="../media/image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9"/>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568" name="Google Shape;568;p19"/>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569" name="Google Shape;569;p19"/>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570" name="Google Shape;570;p19"/>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571" name="Google Shape;571;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572" name="Google Shape;572;p19">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
          <p:cNvSpPr/>
          <p:nvPr/>
        </p:nvSpPr>
        <p:spPr>
          <a:xfrm>
            <a:off x="672018" y="1193583"/>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46" name="Google Shape;746;p5"/>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Consoles</a:t>
            </a:r>
            <a:endParaRPr sz="1800">
              <a:solidFill>
                <a:srgbClr val="F0F0F0"/>
              </a:solidFill>
              <a:latin typeface="Consolas"/>
              <a:ea typeface="Consolas"/>
              <a:cs typeface="Consolas"/>
              <a:sym typeface="Consolas"/>
            </a:endParaRPr>
          </a:p>
        </p:txBody>
      </p:sp>
      <p:sp>
        <p:nvSpPr>
          <p:cNvPr id="747" name="Google Shape;747;p5"/>
          <p:cNvSpPr/>
          <p:nvPr/>
        </p:nvSpPr>
        <p:spPr>
          <a:xfrm>
            <a:off x="3488125" y="1770319"/>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748" name="Google Shape;748;p5"/>
          <p:cNvPicPr preferRelativeResize="0"/>
          <p:nvPr/>
        </p:nvPicPr>
        <p:blipFill rotWithShape="1">
          <a:blip r:embed="rId3">
            <a:alphaModFix/>
          </a:blip>
          <a:srcRect b="0" l="0" r="0" t="0"/>
          <a:stretch/>
        </p:blipFill>
        <p:spPr>
          <a:xfrm>
            <a:off x="3674493" y="1845326"/>
            <a:ext cx="699952" cy="699952"/>
          </a:xfrm>
          <a:prstGeom prst="rect">
            <a:avLst/>
          </a:prstGeom>
          <a:noFill/>
          <a:ln>
            <a:noFill/>
          </a:ln>
        </p:spPr>
      </p:pic>
      <p:sp>
        <p:nvSpPr>
          <p:cNvPr id="749" name="Google Shape;749;p5"/>
          <p:cNvSpPr/>
          <p:nvPr/>
        </p:nvSpPr>
        <p:spPr>
          <a:xfrm>
            <a:off x="5542782" y="1776674"/>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Computer with solid fill" id="750" name="Google Shape;750;p5"/>
          <p:cNvPicPr preferRelativeResize="0"/>
          <p:nvPr/>
        </p:nvPicPr>
        <p:blipFill rotWithShape="1">
          <a:blip r:embed="rId4">
            <a:alphaModFix/>
          </a:blip>
          <a:srcRect b="0" l="0" r="0" t="0"/>
          <a:stretch/>
        </p:blipFill>
        <p:spPr>
          <a:xfrm>
            <a:off x="5711405" y="1870088"/>
            <a:ext cx="699952" cy="699952"/>
          </a:xfrm>
          <a:prstGeom prst="rect">
            <a:avLst/>
          </a:prstGeom>
          <a:noFill/>
          <a:ln>
            <a:noFill/>
          </a:ln>
        </p:spPr>
      </p:pic>
      <p:cxnSp>
        <p:nvCxnSpPr>
          <p:cNvPr id="751" name="Google Shape;751;p5"/>
          <p:cNvCxnSpPr>
            <a:stCxn id="747" idx="3"/>
            <a:endCxn id="749" idx="1"/>
          </p:cNvCxnSpPr>
          <p:nvPr/>
        </p:nvCxnSpPr>
        <p:spPr>
          <a:xfrm>
            <a:off x="4536340" y="2197039"/>
            <a:ext cx="1006500" cy="6300"/>
          </a:xfrm>
          <a:prstGeom prst="straightConnector1">
            <a:avLst/>
          </a:prstGeom>
          <a:noFill/>
          <a:ln cap="flat" cmpd="sng" w="12700">
            <a:solidFill>
              <a:schemeClr val="accent4"/>
            </a:solidFill>
            <a:prstDash val="dashDot"/>
            <a:miter lim="800000"/>
            <a:headEnd len="sm" w="sm" type="none"/>
            <a:tailEnd len="med" w="med" type="triangle"/>
          </a:ln>
        </p:spPr>
      </p:cxnSp>
      <p:sp>
        <p:nvSpPr>
          <p:cNvPr id="752" name="Google Shape;752;p5"/>
          <p:cNvSpPr/>
          <p:nvPr/>
        </p:nvSpPr>
        <p:spPr>
          <a:xfrm>
            <a:off x="5539502" y="3353591"/>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753" name="Google Shape;753;p5"/>
          <p:cNvPicPr preferRelativeResize="0"/>
          <p:nvPr/>
        </p:nvPicPr>
        <p:blipFill rotWithShape="1">
          <a:blip r:embed="rId3">
            <a:alphaModFix/>
          </a:blip>
          <a:srcRect b="0" l="0" r="0" t="0"/>
          <a:stretch/>
        </p:blipFill>
        <p:spPr>
          <a:xfrm>
            <a:off x="5725870" y="3428598"/>
            <a:ext cx="699952" cy="699952"/>
          </a:xfrm>
          <a:prstGeom prst="rect">
            <a:avLst/>
          </a:prstGeom>
          <a:noFill/>
          <a:ln>
            <a:noFill/>
          </a:ln>
        </p:spPr>
      </p:pic>
      <p:cxnSp>
        <p:nvCxnSpPr>
          <p:cNvPr id="754" name="Google Shape;754;p5"/>
          <p:cNvCxnSpPr>
            <a:stCxn id="752" idx="0"/>
            <a:endCxn id="749" idx="2"/>
          </p:cNvCxnSpPr>
          <p:nvPr/>
        </p:nvCxnSpPr>
        <p:spPr>
          <a:xfrm flipH="1" rot="10800000">
            <a:off x="6063610" y="2629991"/>
            <a:ext cx="3300" cy="723600"/>
          </a:xfrm>
          <a:prstGeom prst="straightConnector1">
            <a:avLst/>
          </a:prstGeom>
          <a:noFill/>
          <a:ln cap="flat" cmpd="sng" w="12700">
            <a:solidFill>
              <a:schemeClr val="accent4"/>
            </a:solidFill>
            <a:prstDash val="dashDot"/>
            <a:miter lim="800000"/>
            <a:headEnd len="sm" w="sm" type="none"/>
            <a:tailEnd len="med" w="med" type="triangle"/>
          </a:ln>
        </p:spPr>
      </p:cxnSp>
      <p:sp>
        <p:nvSpPr>
          <p:cNvPr id="755" name="Google Shape;755;p5"/>
          <p:cNvSpPr/>
          <p:nvPr/>
        </p:nvSpPr>
        <p:spPr>
          <a:xfrm>
            <a:off x="7504053" y="1770319"/>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756" name="Google Shape;756;p5"/>
          <p:cNvPicPr preferRelativeResize="0"/>
          <p:nvPr/>
        </p:nvPicPr>
        <p:blipFill rotWithShape="1">
          <a:blip r:embed="rId3">
            <a:alphaModFix/>
          </a:blip>
          <a:srcRect b="0" l="0" r="0" t="0"/>
          <a:stretch/>
        </p:blipFill>
        <p:spPr>
          <a:xfrm>
            <a:off x="7690421" y="1845326"/>
            <a:ext cx="699952" cy="699952"/>
          </a:xfrm>
          <a:prstGeom prst="rect">
            <a:avLst/>
          </a:prstGeom>
          <a:noFill/>
          <a:ln>
            <a:noFill/>
          </a:ln>
        </p:spPr>
      </p:pic>
      <p:cxnSp>
        <p:nvCxnSpPr>
          <p:cNvPr id="757" name="Google Shape;757;p5"/>
          <p:cNvCxnSpPr>
            <a:stCxn id="755" idx="1"/>
            <a:endCxn id="749" idx="3"/>
          </p:cNvCxnSpPr>
          <p:nvPr/>
        </p:nvCxnSpPr>
        <p:spPr>
          <a:xfrm flipH="1">
            <a:off x="6590853" y="2197039"/>
            <a:ext cx="913200" cy="6300"/>
          </a:xfrm>
          <a:prstGeom prst="straightConnector1">
            <a:avLst/>
          </a:prstGeom>
          <a:noFill/>
          <a:ln cap="flat" cmpd="sng" w="12700">
            <a:solidFill>
              <a:schemeClr val="accent4"/>
            </a:solidFill>
            <a:prstDash val="dashDot"/>
            <a:miter lim="800000"/>
            <a:headEnd len="sm" w="sm" type="none"/>
            <a:tailEnd len="med" w="med" type="triangle"/>
          </a:ln>
        </p:spPr>
      </p:cxnSp>
      <p:pic>
        <p:nvPicPr>
          <p:cNvPr id="758" name="Google Shape;758;p5"/>
          <p:cNvPicPr preferRelativeResize="0"/>
          <p:nvPr/>
        </p:nvPicPr>
        <p:blipFill rotWithShape="1">
          <a:blip r:embed="rId5">
            <a:alphaModFix/>
          </a:blip>
          <a:srcRect b="0" l="0" r="0" t="0"/>
          <a:stretch/>
        </p:blipFill>
        <p:spPr>
          <a:xfrm>
            <a:off x="2891325" y="1421690"/>
            <a:ext cx="6409350" cy="48009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9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“The line begins with”</a:t>
            </a:r>
            <a:endParaRPr/>
          </a:p>
        </p:txBody>
      </p:sp>
      <p:sp>
        <p:nvSpPr>
          <p:cNvPr id="2901" name="Google Shape;2901;p93"/>
          <p:cNvSpPr/>
          <p:nvPr/>
        </p:nvSpPr>
        <p:spPr>
          <a:xfrm>
            <a:off x="413217" y="157305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less /etc/login.defs</a:t>
            </a:r>
            <a:endParaRPr sz="1800">
              <a:solidFill>
                <a:schemeClr val="lt1"/>
              </a:solidFill>
              <a:latin typeface="Consolas"/>
              <a:ea typeface="Consolas"/>
              <a:cs typeface="Consolas"/>
              <a:sym typeface="Consolas"/>
            </a:endParaRPr>
          </a:p>
        </p:txBody>
      </p:sp>
      <p:sp>
        <p:nvSpPr>
          <p:cNvPr id="2902" name="Google Shape;2902;p93"/>
          <p:cNvSpPr/>
          <p:nvPr/>
        </p:nvSpPr>
        <p:spPr>
          <a:xfrm>
            <a:off x="7235266" y="1573054"/>
            <a:ext cx="421951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v</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/etc/login.defs</a:t>
            </a:r>
            <a:endParaRPr sz="1800">
              <a:solidFill>
                <a:schemeClr val="lt1"/>
              </a:solidFill>
              <a:latin typeface="Consolas"/>
              <a:ea typeface="Consolas"/>
              <a:cs typeface="Consolas"/>
              <a:sym typeface="Consolas"/>
            </a:endParaRPr>
          </a:p>
        </p:txBody>
      </p:sp>
      <p:sp>
        <p:nvSpPr>
          <p:cNvPr id="2903" name="Google Shape;2903;p93"/>
          <p:cNvSpPr/>
          <p:nvPr/>
        </p:nvSpPr>
        <p:spPr>
          <a:xfrm>
            <a:off x="680533" y="1940932"/>
            <a:ext cx="6508141" cy="3045534"/>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Please note that the parameters in this configuration file control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behavior of the tools from the shadow-utils component. None of these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tools uses the PAM mechanism, and the utilities that use PAM (such as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passwd command) should therefore be configured elsewhere. Refer to</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/etc/pam.d/system-auth for more information.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*REQUIRED*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Directory where mailboxes reside, _or_ name of file, relative to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home directory.  If you _do_ define both, MAIL_DIR takes precedence.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QMAIL_DIR is for Qmail</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#QMAIL_DIR      Maildir</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MAIL_DIR        /var/spool/mail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#MAIL_FILE      .mail</a:t>
            </a:r>
            <a:endParaRPr/>
          </a:p>
        </p:txBody>
      </p:sp>
      <p:sp>
        <p:nvSpPr>
          <p:cNvPr id="2904" name="Google Shape;2904;p93"/>
          <p:cNvSpPr/>
          <p:nvPr/>
        </p:nvSpPr>
        <p:spPr>
          <a:xfrm>
            <a:off x="7498120" y="1937654"/>
            <a:ext cx="2633524" cy="433819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MAIL_DIR	/var/spool/mail</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UMASK		022</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HOME_MODE	0700</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PASS_MAX_DAYS	99999</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PASS_MIN_DAYS	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PASS_MIN_LEN	5</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PASS_WARN_AGE	7</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UID_MIN                  1000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UID_MAX                 60000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SYS_UID_MIN               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SYS_UID_MAX               999</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GID_MIN                  1000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GID_MAX                 60000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SYS_GID_MIN               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SYS_GID_MAX               999</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CREATE_HOME	yes</a:t>
            </a:r>
            <a:endParaRPr/>
          </a:p>
        </p:txBody>
      </p:sp>
      <p:sp>
        <p:nvSpPr>
          <p:cNvPr id="2905" name="Google Shape;2905;p93"/>
          <p:cNvSpPr/>
          <p:nvPr/>
        </p:nvSpPr>
        <p:spPr>
          <a:xfrm>
            <a:off x="413217" y="5171132"/>
            <a:ext cx="421951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/etc/login.defs</a:t>
            </a:r>
            <a:endParaRPr sz="18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03"/>
                                        </p:tgtEl>
                                        <p:attrNameLst>
                                          <p:attrName>style.visibility</p:attrName>
                                        </p:attrNameLst>
                                      </p:cBhvr>
                                      <p:to>
                                        <p:strVal val="visible"/>
                                      </p:to>
                                    </p:set>
                                    <p:animEffect filter="fade" transition="in">
                                      <p:cBhvr>
                                        <p:cTn dur="500"/>
                                        <p:tgtEl>
                                          <p:spTgt spid="2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04"/>
                                        </p:tgtEl>
                                        <p:attrNameLst>
                                          <p:attrName>style.visibility</p:attrName>
                                        </p:attrNameLst>
                                      </p:cBhvr>
                                      <p:to>
                                        <p:strVal val="visible"/>
                                      </p:to>
                                    </p:set>
                                    <p:animEffect filter="fade" transition="in">
                                      <p:cBhvr>
                                        <p:cTn dur="500"/>
                                        <p:tgtEl>
                                          <p:spTgt spid="2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sp>
        <p:nvSpPr>
          <p:cNvPr id="2911" name="Google Shape;2911;p94"/>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“The line begins with”</a:t>
            </a:r>
            <a:endParaRPr/>
          </a:p>
        </p:txBody>
      </p:sp>
      <p:sp>
        <p:nvSpPr>
          <p:cNvPr id="2912" name="Google Shape;2912;p94"/>
          <p:cNvSpPr/>
          <p:nvPr/>
        </p:nvSpPr>
        <p:spPr>
          <a:xfrm>
            <a:off x="394389" y="1636116"/>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PASS' /etc/login.defs</a:t>
            </a:r>
            <a:endParaRPr sz="1800">
              <a:solidFill>
                <a:schemeClr val="lt1"/>
              </a:solidFill>
              <a:latin typeface="Consolas"/>
              <a:ea typeface="Consolas"/>
              <a:cs typeface="Consolas"/>
              <a:sym typeface="Consolas"/>
            </a:endParaRPr>
          </a:p>
        </p:txBody>
      </p:sp>
      <p:sp>
        <p:nvSpPr>
          <p:cNvPr id="2913" name="Google Shape;2913;p94"/>
          <p:cNvSpPr/>
          <p:nvPr/>
        </p:nvSpPr>
        <p:spPr>
          <a:xfrm>
            <a:off x="670093" y="2003994"/>
            <a:ext cx="6413666" cy="829543"/>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accent5"/>
                </a:solidFill>
                <a:latin typeface="Consolas"/>
                <a:ea typeface="Consolas"/>
                <a:cs typeface="Consolas"/>
                <a:sym typeface="Consolas"/>
              </a:rPr>
              <a:t>PASS</a:t>
            </a:r>
            <a:r>
              <a:rPr lang="en-US" sz="1200">
                <a:solidFill>
                  <a:schemeClr val="lt1"/>
                </a:solidFill>
                <a:latin typeface="Consolas"/>
                <a:ea typeface="Consolas"/>
                <a:cs typeface="Consolas"/>
                <a:sym typeface="Consolas"/>
              </a:rPr>
              <a:t>_MAX_DAYS	99999</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PASS</a:t>
            </a:r>
            <a:r>
              <a:rPr lang="en-US" sz="1200">
                <a:solidFill>
                  <a:schemeClr val="lt1"/>
                </a:solidFill>
                <a:latin typeface="Consolas"/>
                <a:ea typeface="Consolas"/>
                <a:cs typeface="Consolas"/>
                <a:sym typeface="Consolas"/>
              </a:rPr>
              <a:t>_MIN_DAYS	0</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PASS</a:t>
            </a:r>
            <a:r>
              <a:rPr lang="en-US" sz="1200">
                <a:solidFill>
                  <a:schemeClr val="lt1"/>
                </a:solidFill>
                <a:latin typeface="Consolas"/>
                <a:ea typeface="Consolas"/>
                <a:cs typeface="Consolas"/>
                <a:sym typeface="Consolas"/>
              </a:rPr>
              <a:t>_MIN_LEN	5</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PASS</a:t>
            </a:r>
            <a:r>
              <a:rPr lang="en-US" sz="1200">
                <a:solidFill>
                  <a:schemeClr val="lt1"/>
                </a:solidFill>
                <a:latin typeface="Consolas"/>
                <a:ea typeface="Consolas"/>
                <a:cs typeface="Consolas"/>
                <a:sym typeface="Consolas"/>
              </a:rPr>
              <a:t>_WARN_AGE	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13"/>
                                        </p:tgtEl>
                                        <p:attrNameLst>
                                          <p:attrName>style.visibility</p:attrName>
                                        </p:attrNameLst>
                                      </p:cBhvr>
                                      <p:to>
                                        <p:strVal val="visible"/>
                                      </p:to>
                                    </p:set>
                                    <p:animEffect filter="fade" transition="in">
                                      <p:cBhvr>
                                        <p:cTn dur="500"/>
                                        <p:tgtEl>
                                          <p:spTgt spid="2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p95"/>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“The line ends with”</a:t>
            </a:r>
            <a:endParaRPr/>
          </a:p>
        </p:txBody>
      </p:sp>
      <p:sp>
        <p:nvSpPr>
          <p:cNvPr id="2920" name="Google Shape;2920;p95"/>
          <p:cNvSpPr/>
          <p:nvPr/>
        </p:nvSpPr>
        <p:spPr>
          <a:xfrm>
            <a:off x="410155" y="1636115"/>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'7' /etc/login.defs</a:t>
            </a:r>
            <a:endParaRPr sz="1800">
              <a:solidFill>
                <a:schemeClr val="lt1"/>
              </a:solidFill>
              <a:latin typeface="Consolas"/>
              <a:ea typeface="Consolas"/>
              <a:cs typeface="Consolas"/>
              <a:sym typeface="Consolas"/>
            </a:endParaRPr>
          </a:p>
        </p:txBody>
      </p:sp>
      <p:sp>
        <p:nvSpPr>
          <p:cNvPr id="2921" name="Google Shape;2921;p95"/>
          <p:cNvSpPr/>
          <p:nvPr/>
        </p:nvSpPr>
        <p:spPr>
          <a:xfrm>
            <a:off x="410155" y="2648870"/>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'7</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/etc/login.defs</a:t>
            </a:r>
            <a:endParaRPr sz="1800">
              <a:solidFill>
                <a:schemeClr val="lt1"/>
              </a:solidFill>
              <a:latin typeface="Consolas"/>
              <a:ea typeface="Consolas"/>
              <a:cs typeface="Consolas"/>
              <a:sym typeface="Consolas"/>
            </a:endParaRPr>
          </a:p>
        </p:txBody>
      </p:sp>
      <p:sp>
        <p:nvSpPr>
          <p:cNvPr id="2922" name="Google Shape;2922;p95"/>
          <p:cNvSpPr/>
          <p:nvPr/>
        </p:nvSpPr>
        <p:spPr>
          <a:xfrm>
            <a:off x="410155" y="329083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'mail</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/etc/login.defs</a:t>
            </a:r>
            <a:endParaRPr sz="1800">
              <a:solidFill>
                <a:schemeClr val="lt1"/>
              </a:solidFill>
              <a:latin typeface="Consolas"/>
              <a:ea typeface="Consolas"/>
              <a:cs typeface="Consolas"/>
              <a:sym typeface="Consolas"/>
            </a:endParaRPr>
          </a:p>
        </p:txBody>
      </p:sp>
      <p:sp>
        <p:nvSpPr>
          <p:cNvPr id="2923" name="Google Shape;2923;p95"/>
          <p:cNvSpPr txBox="1"/>
          <p:nvPr/>
        </p:nvSpPr>
        <p:spPr>
          <a:xfrm>
            <a:off x="504630" y="4978675"/>
            <a:ext cx="4103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mail$</a:t>
            </a:r>
            <a:endParaRPr/>
          </a:p>
        </p:txBody>
      </p:sp>
      <p:sp>
        <p:nvSpPr>
          <p:cNvPr id="2924" name="Google Shape;2924;p95"/>
          <p:cNvSpPr txBox="1"/>
          <p:nvPr/>
        </p:nvSpPr>
        <p:spPr>
          <a:xfrm>
            <a:off x="264476" y="4603366"/>
            <a:ext cx="4103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^PASS</a:t>
            </a:r>
            <a:endParaRPr/>
          </a:p>
        </p:txBody>
      </p:sp>
      <p:sp>
        <p:nvSpPr>
          <p:cNvPr id="2925" name="Google Shape;2925;p95"/>
          <p:cNvSpPr/>
          <p:nvPr/>
        </p:nvSpPr>
        <p:spPr>
          <a:xfrm>
            <a:off x="373617" y="4677598"/>
            <a:ext cx="195309" cy="222417"/>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926" name="Google Shape;2926;p95"/>
          <p:cNvSpPr/>
          <p:nvPr/>
        </p:nvSpPr>
        <p:spPr>
          <a:xfrm>
            <a:off x="1064432" y="5052132"/>
            <a:ext cx="195309" cy="222417"/>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927" name="Google Shape;2927;p95"/>
          <p:cNvSpPr/>
          <p:nvPr/>
        </p:nvSpPr>
        <p:spPr>
          <a:xfrm>
            <a:off x="662605" y="2003993"/>
            <a:ext cx="8842688" cy="64487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 022 is the default value, but 02</a:t>
            </a:r>
            <a:r>
              <a:rPr lang="en-US" sz="1200">
                <a:solidFill>
                  <a:schemeClr val="accent5"/>
                </a:solidFill>
                <a:latin typeface="Consolas"/>
                <a:ea typeface="Consolas"/>
                <a:cs typeface="Consolas"/>
                <a:sym typeface="Consolas"/>
              </a:rPr>
              <a:t>7</a:t>
            </a:r>
            <a:r>
              <a:rPr lang="en-US" sz="1200">
                <a:solidFill>
                  <a:schemeClr val="lt1"/>
                </a:solidFill>
                <a:latin typeface="Consolas"/>
                <a:ea typeface="Consolas"/>
                <a:cs typeface="Consolas"/>
                <a:sym typeface="Consolas"/>
              </a:rPr>
              <a:t>, or even 0</a:t>
            </a:r>
            <a:r>
              <a:rPr lang="en-US" sz="1200">
                <a:solidFill>
                  <a:schemeClr val="accent5"/>
                </a:solidFill>
                <a:latin typeface="Consolas"/>
                <a:ea typeface="Consolas"/>
                <a:cs typeface="Consolas"/>
                <a:sym typeface="Consolas"/>
              </a:rPr>
              <a:t>77</a:t>
            </a:r>
            <a:r>
              <a:rPr lang="en-US" sz="1200">
                <a:solidFill>
                  <a:schemeClr val="lt1"/>
                </a:solidFill>
                <a:latin typeface="Consolas"/>
                <a:ea typeface="Consolas"/>
                <a:cs typeface="Consolas"/>
                <a:sym typeface="Consolas"/>
              </a:rPr>
              <a:t>, could be considered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HOME_MODE	0</a:t>
            </a:r>
            <a:r>
              <a:rPr lang="en-US" sz="1200">
                <a:solidFill>
                  <a:schemeClr val="accent5"/>
                </a:solidFill>
                <a:latin typeface="Consolas"/>
                <a:ea typeface="Consolas"/>
                <a:cs typeface="Consolas"/>
                <a:sym typeface="Consolas"/>
              </a:rPr>
              <a:t>7</a:t>
            </a:r>
            <a:r>
              <a:rPr lang="en-US" sz="1200">
                <a:solidFill>
                  <a:schemeClr val="lt1"/>
                </a:solidFill>
                <a:latin typeface="Consolas"/>
                <a:ea typeface="Consolas"/>
                <a:cs typeface="Consolas"/>
                <a:sym typeface="Consolas"/>
              </a:rPr>
              <a:t>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PASS_WARN_AGE	</a:t>
            </a:r>
            <a:r>
              <a:rPr lang="en-US" sz="1200">
                <a:solidFill>
                  <a:schemeClr val="accent5"/>
                </a:solidFill>
                <a:latin typeface="Consolas"/>
                <a:ea typeface="Consolas"/>
                <a:cs typeface="Consolas"/>
                <a:sym typeface="Consolas"/>
              </a:rPr>
              <a:t>7</a:t>
            </a:r>
            <a:endParaRPr/>
          </a:p>
        </p:txBody>
      </p:sp>
      <p:sp>
        <p:nvSpPr>
          <p:cNvPr id="2928" name="Google Shape;2928;p95"/>
          <p:cNvSpPr/>
          <p:nvPr/>
        </p:nvSpPr>
        <p:spPr>
          <a:xfrm>
            <a:off x="662605" y="3015294"/>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PASS_WARN_AGE	</a:t>
            </a:r>
            <a:r>
              <a:rPr lang="en-US" sz="1200">
                <a:solidFill>
                  <a:schemeClr val="accent5"/>
                </a:solidFill>
                <a:latin typeface="Consolas"/>
                <a:ea typeface="Consolas"/>
                <a:cs typeface="Consolas"/>
                <a:sym typeface="Consolas"/>
              </a:rPr>
              <a:t>7</a:t>
            </a:r>
            <a:endParaRPr/>
          </a:p>
        </p:txBody>
      </p:sp>
      <p:sp>
        <p:nvSpPr>
          <p:cNvPr id="2929" name="Google Shape;2929;p95"/>
          <p:cNvSpPr/>
          <p:nvPr/>
        </p:nvSpPr>
        <p:spPr>
          <a:xfrm>
            <a:off x="662605" y="3662180"/>
            <a:ext cx="6413666" cy="46021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MAIL_DIR	/var/spool/</a:t>
            </a:r>
            <a:r>
              <a:rPr lang="en-US" sz="1200">
                <a:solidFill>
                  <a:schemeClr val="accent5"/>
                </a:solidFill>
                <a:latin typeface="Consolas"/>
                <a:ea typeface="Consolas"/>
                <a:cs typeface="Consolas"/>
                <a:sym typeface="Consolas"/>
              </a:rPr>
              <a:t>mail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#MAIL_FILE	.</a:t>
            </a:r>
            <a:r>
              <a:rPr lang="en-US" sz="1200">
                <a:solidFill>
                  <a:schemeClr val="accent5"/>
                </a:solidFill>
                <a:latin typeface="Consolas"/>
                <a:ea typeface="Consolas"/>
                <a:cs typeface="Consolas"/>
                <a:sym typeface="Consolas"/>
              </a:rPr>
              <a:t>mail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27"/>
                                        </p:tgtEl>
                                        <p:attrNameLst>
                                          <p:attrName>style.visibility</p:attrName>
                                        </p:attrNameLst>
                                      </p:cBhvr>
                                      <p:to>
                                        <p:strVal val="visible"/>
                                      </p:to>
                                    </p:set>
                                    <p:animEffect filter="fade" transition="in">
                                      <p:cBhvr>
                                        <p:cTn dur="500"/>
                                        <p:tgtEl>
                                          <p:spTgt spid="2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28"/>
                                        </p:tgtEl>
                                        <p:attrNameLst>
                                          <p:attrName>style.visibility</p:attrName>
                                        </p:attrNameLst>
                                      </p:cBhvr>
                                      <p:to>
                                        <p:strVal val="visible"/>
                                      </p:to>
                                    </p:set>
                                    <p:animEffect filter="fade" transition="in">
                                      <p:cBhvr>
                                        <p:cTn dur="500"/>
                                        <p:tgtEl>
                                          <p:spTgt spid="2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29"/>
                                        </p:tgtEl>
                                        <p:attrNameLst>
                                          <p:attrName>style.visibility</p:attrName>
                                        </p:attrNameLst>
                                      </p:cBhvr>
                                      <p:to>
                                        <p:strVal val="visible"/>
                                      </p:to>
                                    </p:set>
                                    <p:animEffect filter="fade" transition="in">
                                      <p:cBhvr>
                                        <p:cTn dur="500"/>
                                        <p:tgtEl>
                                          <p:spTgt spid="2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4"/>
                                        </p:tgtEl>
                                        <p:attrNameLst>
                                          <p:attrName>style.visibility</p:attrName>
                                        </p:attrNameLst>
                                      </p:cBhvr>
                                      <p:to>
                                        <p:strVal val="visible"/>
                                      </p:to>
                                    </p:set>
                                    <p:animEffect filter="fade" transition="in">
                                      <p:cBhvr>
                                        <p:cTn dur="500"/>
                                        <p:tgtEl>
                                          <p:spTgt spid="29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23"/>
                                        </p:tgtEl>
                                        <p:attrNameLst>
                                          <p:attrName>style.visibility</p:attrName>
                                        </p:attrNameLst>
                                      </p:cBhvr>
                                      <p:to>
                                        <p:strVal val="visible"/>
                                      </p:to>
                                    </p:set>
                                    <p:animEffect filter="fade" transition="in">
                                      <p:cBhvr>
                                        <p:cTn dur="500"/>
                                        <p:tgtEl>
                                          <p:spTgt spid="2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5"/>
                                        </p:tgtEl>
                                        <p:attrNameLst>
                                          <p:attrName>style.visibility</p:attrName>
                                        </p:attrNameLst>
                                      </p:cBhvr>
                                      <p:to>
                                        <p:strVal val="visible"/>
                                      </p:to>
                                    </p:set>
                                    <p:animEffect filter="fade" transition="in">
                                      <p:cBhvr>
                                        <p:cTn dur="500"/>
                                        <p:tgtEl>
                                          <p:spTgt spid="2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gtEl>
                                        <p:attrNameLst>
                                          <p:attrName>style.visibility</p:attrName>
                                        </p:attrNameLst>
                                      </p:cBhvr>
                                      <p:to>
                                        <p:strVal val="visible"/>
                                      </p:to>
                                    </p:set>
                                    <p:animEffect filter="fade" transition="in">
                                      <p:cBhvr>
                                        <p:cTn dur="500"/>
                                        <p:tgtEl>
                                          <p:spTgt spid="2926"/>
                                        </p:tgtEl>
                                      </p:cBhvr>
                                    </p:animEffect>
                                  </p:childTnLst>
                                </p:cTn>
                              </p:par>
                              <p:par>
                                <p:cTn fill="hold" nodeType="withEffect" presetClass="exit" presetID="1" presetSubtype="0">
                                  <p:stCondLst>
                                    <p:cond delay="0"/>
                                  </p:stCondLst>
                                  <p:childTnLst>
                                    <p:set>
                                      <p:cBhvr>
                                        <p:cTn dur="1" fill="hold">
                                          <p:stCondLst>
                                            <p:cond delay="1"/>
                                          </p:stCondLst>
                                        </p:cTn>
                                        <p:tgtEl>
                                          <p:spTgt spid="29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96"/>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any ONE character”</a:t>
            </a:r>
            <a:endParaRPr/>
          </a:p>
        </p:txBody>
      </p:sp>
      <p:sp>
        <p:nvSpPr>
          <p:cNvPr id="2936" name="Google Shape;2936;p96"/>
          <p:cNvSpPr/>
          <p:nvPr/>
        </p:nvSpPr>
        <p:spPr>
          <a:xfrm>
            <a:off x="416146" y="1738675"/>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–r 'c</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t' /etc/</a:t>
            </a:r>
            <a:endParaRPr/>
          </a:p>
        </p:txBody>
      </p:sp>
      <p:sp>
        <p:nvSpPr>
          <p:cNvPr id="2937" name="Google Shape;2937;p96"/>
          <p:cNvSpPr/>
          <p:nvPr/>
        </p:nvSpPr>
        <p:spPr>
          <a:xfrm>
            <a:off x="383129" y="496669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–wr ‘c.t’ /etc/</a:t>
            </a:r>
            <a:endParaRPr/>
          </a:p>
        </p:txBody>
      </p:sp>
      <p:sp>
        <p:nvSpPr>
          <p:cNvPr id="2938" name="Google Shape;2938;p96"/>
          <p:cNvSpPr/>
          <p:nvPr/>
        </p:nvSpPr>
        <p:spPr>
          <a:xfrm>
            <a:off x="658502" y="2059255"/>
            <a:ext cx="8416063" cy="267620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manpath. If no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path string is used, the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path will default to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the database cache for any manpaths not mentioned below unless explicitly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lo</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ion of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paths and the creation of database caches; it has no effect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/etc/man_db.conf:#DEFINE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a:t>
            </a:r>
            <a:r>
              <a:rPr lang="en-US" sz="1200">
                <a:solidFill>
                  <a:schemeClr val="accent5"/>
                </a:solidFill>
                <a:latin typeface="Consolas"/>
                <a:ea typeface="Consolas"/>
                <a:cs typeface="Consolas"/>
                <a:sym typeface="Consolas"/>
              </a:rPr>
              <a:t>cat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directives may be given for clarity, and will be con</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enated together in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is that you only need to explicitly list extensions if you want to force 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Range of terminal widths permitted when displaying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pages. If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terminal falls outside this range,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pages will not be created (if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If CATWIDTH is set to a non-zero number,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pages will always be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NOCACHE keeps man from creating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pages.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Use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-from-cursor-to-end-of-line by default.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set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fromcursor</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(The old form,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 is deprecated.)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double click), and exe</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e shortcuts.  The mouse will work in the X</a:t>
            </a:r>
            <a:endParaRPr/>
          </a:p>
        </p:txBody>
      </p:sp>
      <p:sp>
        <p:nvSpPr>
          <p:cNvPr id="2939" name="Google Shape;2939;p96"/>
          <p:cNvSpPr/>
          <p:nvPr/>
        </p:nvSpPr>
        <p:spPr>
          <a:xfrm>
            <a:off x="3204714" y="4325184"/>
            <a:ext cx="603504" cy="128203"/>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38"/>
                                        </p:tgtEl>
                                        <p:attrNameLst>
                                          <p:attrName>style.visibility</p:attrName>
                                        </p:attrNameLst>
                                      </p:cBhvr>
                                      <p:to>
                                        <p:strVal val="visible"/>
                                      </p:to>
                                    </p:set>
                                    <p:animEffect filter="fade" transition="in">
                                      <p:cBhvr>
                                        <p:cTn dur="500"/>
                                        <p:tgtEl>
                                          <p:spTgt spid="2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9"/>
                                        </p:tgtEl>
                                        <p:attrNameLst>
                                          <p:attrName>style.visibility</p:attrName>
                                        </p:attrNameLst>
                                      </p:cBhvr>
                                      <p:to>
                                        <p:strVal val="visible"/>
                                      </p:to>
                                    </p:set>
                                    <p:animEffect filter="fade" transition="in">
                                      <p:cBhvr>
                                        <p:cTn dur="500"/>
                                        <p:tgtEl>
                                          <p:spTgt spid="2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4" name="Shape 2944"/>
        <p:cNvGrpSpPr/>
        <p:nvPr/>
      </p:nvGrpSpPr>
      <p:grpSpPr>
        <a:xfrm>
          <a:off x="0" y="0"/>
          <a:ext cx="0" cy="0"/>
          <a:chOff x="0" y="0"/>
          <a:chExt cx="0" cy="0"/>
        </a:xfrm>
      </p:grpSpPr>
      <p:sp>
        <p:nvSpPr>
          <p:cNvPr id="2945" name="Google Shape;2945;p9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any ONE character”</a:t>
            </a:r>
            <a:endParaRPr/>
          </a:p>
        </p:txBody>
      </p:sp>
      <p:sp>
        <p:nvSpPr>
          <p:cNvPr id="2946" name="Google Shape;2946;p97"/>
          <p:cNvSpPr/>
          <p:nvPr/>
        </p:nvSpPr>
        <p:spPr>
          <a:xfrm>
            <a:off x="410158" y="157305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w</a:t>
            </a:r>
            <a:r>
              <a:rPr lang="en-US" sz="1800">
                <a:solidFill>
                  <a:schemeClr val="lt1"/>
                </a:solidFill>
                <a:latin typeface="Consolas"/>
                <a:ea typeface="Consolas"/>
                <a:cs typeface="Consolas"/>
                <a:sym typeface="Consolas"/>
              </a:rPr>
              <a:t>r 'c</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t' /etc/</a:t>
            </a:r>
            <a:endParaRPr/>
          </a:p>
        </p:txBody>
      </p:sp>
      <p:sp>
        <p:nvSpPr>
          <p:cNvPr id="2947" name="Google Shape;2947;p97"/>
          <p:cNvSpPr/>
          <p:nvPr/>
        </p:nvSpPr>
        <p:spPr>
          <a:xfrm>
            <a:off x="652974" y="1940932"/>
            <a:ext cx="10836588" cy="323020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/etc/brltty/Input/mn/all.txt:Left: append to existing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 buffer from selected character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/etc/brltty/Input/mn/all.txt:Up: start new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 buffer at selected character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/etc/brltty/Input/mn/all.txt:Down: rectangular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 to selected character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/etc/brltty/Input/mn/all.txt:Right: linear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 to selected character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/etc/libvirt: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/etc/wpa_supplicant/wpa_supplicant.conf: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/etc/mime.types:application/vnd.commonspace			csp </a:t>
            </a:r>
            <a:r>
              <a:rPr lang="en-US" sz="1200">
                <a:solidFill>
                  <a:schemeClr val="accent5"/>
                </a:solidFill>
                <a:latin typeface="Consolas"/>
                <a:ea typeface="Consolas"/>
                <a:cs typeface="Consolas"/>
                <a:sym typeface="Consolas"/>
              </a:rPr>
              <a:t>cst</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/etc/mime.types:# wav: audio/x-wav, </a:t>
            </a:r>
            <a:r>
              <a:rPr lang="en-US" sz="1200">
                <a:solidFill>
                  <a:schemeClr val="accent5"/>
                </a:solidFill>
                <a:latin typeface="Consolas"/>
                <a:ea typeface="Consolas"/>
                <a:cs typeface="Consolas"/>
                <a:sym typeface="Consolas"/>
              </a:rPr>
              <a:t>cpt</a:t>
            </a:r>
            <a:r>
              <a:rPr lang="en-US" sz="1200">
                <a:solidFill>
                  <a:schemeClr val="lt1"/>
                </a:solidFill>
                <a:latin typeface="Consolas"/>
                <a:ea typeface="Consolas"/>
                <a:cs typeface="Consolas"/>
                <a:sym typeface="Consolas"/>
              </a:rPr>
              <a:t>: application/mac-compactpro</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/etc/mime.types:application/mac-compactpro			</a:t>
            </a:r>
            <a:r>
              <a:rPr lang="en-US" sz="1200">
                <a:solidFill>
                  <a:schemeClr val="accent5"/>
                </a:solidFill>
                <a:latin typeface="Consolas"/>
                <a:ea typeface="Consolas"/>
                <a:cs typeface="Consolas"/>
                <a:sym typeface="Consolas"/>
              </a:rPr>
              <a:t>cpt</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/etc/sudo-ldap.conf: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/etc/sudo.conf: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/etc/sudoers: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/etc/sudoers.d: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/etc/iscsi/iscsid.conf: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/etc/firewalld: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/etc/mcelog/triggers/cache-error-trigger:	if [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$F)" != "0" ] ; then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&lt;&lt;EOF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47"/>
                                        </p:tgtEl>
                                        <p:attrNameLst>
                                          <p:attrName>style.visibility</p:attrName>
                                        </p:attrNameLst>
                                      </p:cBhvr>
                                      <p:to>
                                        <p:strVal val="visible"/>
                                      </p:to>
                                    </p:set>
                                    <p:animEffect filter="fade" transition="in">
                                      <p:cBhvr>
                                        <p:cTn dur="500"/>
                                        <p:tgtEl>
                                          <p:spTgt spid="29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9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Special Characters</a:t>
            </a:r>
            <a:endParaRPr/>
          </a:p>
        </p:txBody>
      </p:sp>
      <p:sp>
        <p:nvSpPr>
          <p:cNvPr id="2954" name="Google Shape;2954;p98"/>
          <p:cNvSpPr/>
          <p:nvPr/>
        </p:nvSpPr>
        <p:spPr>
          <a:xfrm>
            <a:off x="416527" y="1592510"/>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 /etc/login.defs</a:t>
            </a:r>
            <a:endParaRPr sz="1800">
              <a:solidFill>
                <a:schemeClr val="lt1"/>
              </a:solidFill>
              <a:latin typeface="Consolas"/>
              <a:ea typeface="Consolas"/>
              <a:cs typeface="Consolas"/>
              <a:sym typeface="Consolas"/>
            </a:endParaRPr>
          </a:p>
        </p:txBody>
      </p:sp>
      <p:sp>
        <p:nvSpPr>
          <p:cNvPr id="2955" name="Google Shape;2955;p98"/>
          <p:cNvSpPr/>
          <p:nvPr/>
        </p:nvSpPr>
        <p:spPr>
          <a:xfrm>
            <a:off x="700073" y="1994699"/>
            <a:ext cx="6413666" cy="433819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accent5"/>
                </a:solidFill>
                <a:latin typeface="Consolas"/>
                <a:ea typeface="Consolas"/>
                <a:cs typeface="Consolas"/>
                <a:sym typeface="Consolas"/>
              </a:rPr>
              <a:t>SYS_UID_MIN               201</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SYS_UID_MAX               999</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 Min/max values for automatic gid selection in groupadd</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GID_MIN                  1000</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GID_MAX                 60000</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 System accounts</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SYS_GID_MIN               201</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SYS_GID_MAX               999</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 If defined, this command is run when removing a user.</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 It should remove any at/cron/print jobs etc. owned by</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 the user to be removed (passed as the first argument).</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#USERDEL_CMD	/usr/sbin/userdel_local</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 If useradd should create home directories for users by default</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 On RH systems, we do. This option is overridden with the -m flag on</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 useradd command line.</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CREATE_HOME	yes</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 This enables userdel to remove user groups if no members exist.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55"/>
                                        </p:tgtEl>
                                        <p:attrNameLst>
                                          <p:attrName>style.visibility</p:attrName>
                                        </p:attrNameLst>
                                      </p:cBhvr>
                                      <p:to>
                                        <p:strVal val="visible"/>
                                      </p:to>
                                    </p:set>
                                    <p:animEffect filter="fade" transition="in">
                                      <p:cBhvr>
                                        <p:cTn dur="500"/>
                                        <p:tgtEl>
                                          <p:spTgt spid="2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99"/>
          <p:cNvSpPr txBox="1"/>
          <p:nvPr>
            <p:ph type="title"/>
          </p:nvPr>
        </p:nvSpPr>
        <p:spPr>
          <a:xfrm>
            <a:off x="4437246" y="413252"/>
            <a:ext cx="3554610"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Escaping For Special Characters</a:t>
            </a:r>
            <a:endParaRPr/>
          </a:p>
        </p:txBody>
      </p:sp>
      <p:sp>
        <p:nvSpPr>
          <p:cNvPr id="2962" name="Google Shape;2962;p99"/>
          <p:cNvSpPr/>
          <p:nvPr/>
        </p:nvSpPr>
        <p:spPr>
          <a:xfrm>
            <a:off x="394716" y="1611965"/>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/etc/login.defs</a:t>
            </a:r>
            <a:endParaRPr sz="1800">
              <a:solidFill>
                <a:schemeClr val="lt1"/>
              </a:solidFill>
              <a:latin typeface="Consolas"/>
              <a:ea typeface="Consolas"/>
              <a:cs typeface="Consolas"/>
              <a:sym typeface="Consolas"/>
            </a:endParaRPr>
          </a:p>
        </p:txBody>
      </p:sp>
      <p:sp>
        <p:nvSpPr>
          <p:cNvPr id="2963" name="Google Shape;2963;p99"/>
          <p:cNvSpPr/>
          <p:nvPr/>
        </p:nvSpPr>
        <p:spPr>
          <a:xfrm>
            <a:off x="672555" y="2014154"/>
            <a:ext cx="6413666" cy="3784198"/>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 behavior of the tools from the shadow-utils component</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 None of these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passwd command) should therefore be configured elsewhere</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 Refer to</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/etc/pam</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d/system-auth for more information</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home directory</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  If you _do_ define both, MAIL_DIR takes precedence</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#MAIL_FILE	</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mail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Default initial "umask" value used by login(1) on non-PAM enabled systems</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Default "umask" value for pam_umask(8) on PAM enabled systems</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home directories if HOME_MODE is not set</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for increased privacy</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 There is no One True Answer here: each sysadmin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must make up their mind</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home directories</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If HOME_MODE is not set, the value of UMASK is used to create the mode</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PASS_MAX_DAYS	Maximum number of days a password may be used</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PASS_MIN_DAYS	Minimum number of days allowed between password changes</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PASS_MIN_LEN	Minimum acceptable password length</a:t>
            </a:r>
            <a:r>
              <a:rPr lang="en-US" sz="1200">
                <a:solidFill>
                  <a:schemeClr val="accent5"/>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PASS_WARN_AGE	Number of days warning given before a password expires</a:t>
            </a:r>
            <a:r>
              <a:rPr lang="en-US" sz="1200">
                <a:solidFill>
                  <a:schemeClr val="accent5"/>
                </a:solidFill>
                <a:latin typeface="Consolas"/>
                <a:ea typeface="Consolas"/>
                <a:cs typeface="Consolas"/>
                <a:sym typeface="Consolas"/>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63"/>
                                        </p:tgtEl>
                                        <p:attrNameLst>
                                          <p:attrName>style.visibility</p:attrName>
                                        </p:attrNameLst>
                                      </p:cBhvr>
                                      <p:to>
                                        <p:strVal val="visible"/>
                                      </p:to>
                                    </p:set>
                                    <p:animEffect filter="fade" transition="in">
                                      <p:cBhvr>
                                        <p:cTn dur="500"/>
                                        <p:tgtEl>
                                          <p:spTgt spid="29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100"/>
          <p:cNvSpPr txBox="1"/>
          <p:nvPr>
            <p:ph type="title"/>
          </p:nvPr>
        </p:nvSpPr>
        <p:spPr>
          <a:xfrm>
            <a:off x="3778133" y="478575"/>
            <a:ext cx="4635733"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The Previous Element 0 Or More Times</a:t>
            </a:r>
            <a:endParaRPr/>
          </a:p>
        </p:txBody>
      </p:sp>
      <p:sp>
        <p:nvSpPr>
          <p:cNvPr id="2970" name="Google Shape;2970;p100"/>
          <p:cNvSpPr/>
          <p:nvPr/>
        </p:nvSpPr>
        <p:spPr>
          <a:xfrm>
            <a:off x="391401" y="2042683"/>
            <a:ext cx="296917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-r 'let</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2971" name="Google Shape;2971;p100"/>
          <p:cNvSpPr/>
          <p:nvPr/>
        </p:nvSpPr>
        <p:spPr>
          <a:xfrm>
            <a:off x="630261" y="2371901"/>
            <a:ext cx="6413666" cy="3968864"/>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configuration  fi</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 (/etc/pnm2ppa.conf), and not from configuration fi</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s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/etc/pnm2ppa.conf:#si</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nt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(Older versions of pnm2ppa required larger </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ft and right margins to avoid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printer failure with  "flashing lights", but this  prob</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m is believed to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ftmargin     10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and color ink print cartridges.   This changes a litt</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  whenever  you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if there is a horizontal offset between right-to-</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ft and </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ft-to-right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density of black ink used: 1 (</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ast ink), 2 (default), 4 (most).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a calibration fi</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 /etc/pnm2ppa.gamma, in which case these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gEnh(i) = (int) ( pow ( (doub</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 i / 256, Gamma ) * 256 )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Valid choices are: a4, </a:t>
            </a:r>
            <a:r>
              <a:rPr lang="en-US" sz="1200">
                <a:solidFill>
                  <a:schemeClr val="accent5"/>
                </a:solidFill>
                <a:latin typeface="Consolas"/>
                <a:ea typeface="Consolas"/>
                <a:cs typeface="Consolas"/>
                <a:sym typeface="Consolas"/>
              </a:rPr>
              <a:t>lett</a:t>
            </a:r>
            <a:r>
              <a:rPr lang="en-US" sz="1200">
                <a:solidFill>
                  <a:schemeClr val="lt1"/>
                </a:solidFill>
                <a:latin typeface="Consolas"/>
                <a:ea typeface="Consolas"/>
                <a:cs typeface="Consolas"/>
                <a:sym typeface="Consolas"/>
              </a:rPr>
              <a:t>er, </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gal: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/etc/pnm2ppa.conf:#papersize </a:t>
            </a:r>
            <a:r>
              <a:rPr lang="en-US" sz="1200">
                <a:solidFill>
                  <a:schemeClr val="accent5"/>
                </a:solidFill>
                <a:latin typeface="Consolas"/>
                <a:ea typeface="Consolas"/>
                <a:cs typeface="Consolas"/>
                <a:sym typeface="Consolas"/>
              </a:rPr>
              <a:t>lett</a:t>
            </a:r>
            <a:r>
              <a:rPr lang="en-US" sz="1200">
                <a:solidFill>
                  <a:schemeClr val="lt1"/>
                </a:solidFill>
                <a:latin typeface="Consolas"/>
                <a:ea typeface="Consolas"/>
                <a:cs typeface="Consolas"/>
                <a:sym typeface="Consolas"/>
              </a:rPr>
              <a:t>er    # this is the default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/etc/pnm2ppa.conf:#papersize </a:t>
            </a:r>
            <a:r>
              <a:rPr lang="en-US" sz="1200">
                <a:solidFill>
                  <a:schemeClr val="accent5"/>
                </a:solidFill>
                <a:latin typeface="Consolas"/>
                <a:ea typeface="Consolas"/>
                <a:cs typeface="Consolas"/>
                <a:sym typeface="Consolas"/>
              </a:rPr>
              <a:t>le</a:t>
            </a:r>
            <a:r>
              <a:rPr lang="en-US" sz="1200">
                <a:solidFill>
                  <a:schemeClr val="lt1"/>
                </a:solidFill>
                <a:latin typeface="Consolas"/>
                <a:ea typeface="Consolas"/>
                <a:cs typeface="Consolas"/>
                <a:sym typeface="Consolas"/>
              </a:rPr>
              <a:t>gal</a:t>
            </a:r>
            <a:endParaRPr/>
          </a:p>
        </p:txBody>
      </p:sp>
      <p:sp>
        <p:nvSpPr>
          <p:cNvPr id="2972" name="Google Shape;2972;p100"/>
          <p:cNvSpPr txBox="1"/>
          <p:nvPr/>
        </p:nvSpPr>
        <p:spPr>
          <a:xfrm>
            <a:off x="324874" y="1673352"/>
            <a:ext cx="7053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let</a:t>
            </a:r>
            <a:r>
              <a:rPr lang="en-US" sz="1800">
                <a:solidFill>
                  <a:schemeClr val="accent4"/>
                </a:solidFill>
                <a:latin typeface="Ubuntu"/>
                <a:ea typeface="Ubuntu"/>
                <a:cs typeface="Ubuntu"/>
                <a:sym typeface="Ubuntu"/>
              </a:rPr>
              <a:t>*</a:t>
            </a:r>
            <a:endParaRPr/>
          </a:p>
        </p:txBody>
      </p:sp>
      <p:sp>
        <p:nvSpPr>
          <p:cNvPr id="2973" name="Google Shape;2973;p100"/>
          <p:cNvSpPr/>
          <p:nvPr/>
        </p:nvSpPr>
        <p:spPr>
          <a:xfrm>
            <a:off x="1030244" y="1759200"/>
            <a:ext cx="277238" cy="197635"/>
          </a:xfrm>
          <a:prstGeom prst="rightArrow">
            <a:avLst>
              <a:gd fmla="val 50000" name="adj1"/>
              <a:gd fmla="val 5000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974" name="Google Shape;2974;p100"/>
          <p:cNvSpPr txBox="1"/>
          <p:nvPr/>
        </p:nvSpPr>
        <p:spPr>
          <a:xfrm>
            <a:off x="1307482" y="1673352"/>
            <a:ext cx="5661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le</a:t>
            </a:r>
            <a:r>
              <a:rPr lang="en-US" sz="1800">
                <a:solidFill>
                  <a:schemeClr val="accent4"/>
                </a:solidFill>
                <a:latin typeface="Ubuntu"/>
                <a:ea typeface="Ubuntu"/>
                <a:cs typeface="Ubuntu"/>
                <a:sym typeface="Ubuntu"/>
              </a:rPr>
              <a:t>t</a:t>
            </a:r>
            <a:endParaRPr/>
          </a:p>
        </p:txBody>
      </p:sp>
      <p:sp>
        <p:nvSpPr>
          <p:cNvPr id="2975" name="Google Shape;2975;p100"/>
          <p:cNvSpPr txBox="1"/>
          <p:nvPr/>
        </p:nvSpPr>
        <p:spPr>
          <a:xfrm>
            <a:off x="1307482" y="1673352"/>
            <a:ext cx="7053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le</a:t>
            </a:r>
            <a:r>
              <a:rPr lang="en-US" sz="1800">
                <a:solidFill>
                  <a:schemeClr val="accent4"/>
                </a:solidFill>
                <a:latin typeface="Ubuntu"/>
                <a:ea typeface="Ubuntu"/>
                <a:cs typeface="Ubuntu"/>
                <a:sym typeface="Ubuntu"/>
              </a:rPr>
              <a:t>tt</a:t>
            </a:r>
            <a:endParaRPr sz="1800">
              <a:solidFill>
                <a:schemeClr val="accent4"/>
              </a:solidFill>
              <a:latin typeface="Ubuntu"/>
              <a:ea typeface="Ubuntu"/>
              <a:cs typeface="Ubuntu"/>
              <a:sym typeface="Ubuntu"/>
            </a:endParaRPr>
          </a:p>
        </p:txBody>
      </p:sp>
      <p:sp>
        <p:nvSpPr>
          <p:cNvPr id="2976" name="Google Shape;2976;p100"/>
          <p:cNvSpPr txBox="1"/>
          <p:nvPr/>
        </p:nvSpPr>
        <p:spPr>
          <a:xfrm>
            <a:off x="1307482" y="1673351"/>
            <a:ext cx="7703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le</a:t>
            </a:r>
            <a:r>
              <a:rPr lang="en-US" sz="1800">
                <a:solidFill>
                  <a:schemeClr val="accent4"/>
                </a:solidFill>
                <a:latin typeface="Ubuntu"/>
                <a:ea typeface="Ubuntu"/>
                <a:cs typeface="Ubuntu"/>
                <a:sym typeface="Ubuntu"/>
              </a:rPr>
              <a:t>ttt</a:t>
            </a:r>
            <a:endParaRPr sz="1800">
              <a:solidFill>
                <a:schemeClr val="accent4"/>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2"/>
                                        </p:tgtEl>
                                        <p:attrNameLst>
                                          <p:attrName>style.visibility</p:attrName>
                                        </p:attrNameLst>
                                      </p:cBhvr>
                                      <p:to>
                                        <p:strVal val="visible"/>
                                      </p:to>
                                    </p:set>
                                    <p:animEffect filter="fade" transition="in">
                                      <p:cBhvr>
                                        <p:cTn dur="500"/>
                                        <p:tgtEl>
                                          <p:spTgt spid="2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3"/>
                                        </p:tgtEl>
                                        <p:attrNameLst>
                                          <p:attrName>style.visibility</p:attrName>
                                        </p:attrNameLst>
                                      </p:cBhvr>
                                      <p:to>
                                        <p:strVal val="visible"/>
                                      </p:to>
                                    </p:set>
                                    <p:animEffect filter="fade" transition="in">
                                      <p:cBhvr>
                                        <p:cTn dur="500"/>
                                        <p:tgtEl>
                                          <p:spTgt spid="2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4"/>
                                        </p:tgtEl>
                                        <p:attrNameLst>
                                          <p:attrName>style.visibility</p:attrName>
                                        </p:attrNameLst>
                                      </p:cBhvr>
                                      <p:to>
                                        <p:strVal val="visible"/>
                                      </p:to>
                                    </p:set>
                                    <p:animEffect filter="fade" transition="in">
                                      <p:cBhvr>
                                        <p:cTn dur="500"/>
                                        <p:tgtEl>
                                          <p:spTgt spid="2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5"/>
                                        </p:tgtEl>
                                        <p:attrNameLst>
                                          <p:attrName>style.visibility</p:attrName>
                                        </p:attrNameLst>
                                      </p:cBhvr>
                                      <p:to>
                                        <p:strVal val="visible"/>
                                      </p:to>
                                    </p:set>
                                    <p:animEffect filter="fade" transition="in">
                                      <p:cBhvr>
                                        <p:cTn dur="500"/>
                                        <p:tgtEl>
                                          <p:spTgt spid="29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6"/>
                                        </p:tgtEl>
                                        <p:attrNameLst>
                                          <p:attrName>style.visibility</p:attrName>
                                        </p:attrNameLst>
                                      </p:cBhvr>
                                      <p:to>
                                        <p:strVal val="visible"/>
                                      </p:to>
                                    </p:set>
                                    <p:animEffect filter="fade" transition="in">
                                      <p:cBhvr>
                                        <p:cTn dur="500"/>
                                        <p:tgtEl>
                                          <p:spTgt spid="2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71"/>
                                        </p:tgtEl>
                                        <p:attrNameLst>
                                          <p:attrName>style.visibility</p:attrName>
                                        </p:attrNameLst>
                                      </p:cBhvr>
                                      <p:to>
                                        <p:strVal val="visible"/>
                                      </p:to>
                                    </p:set>
                                    <p:animEffect filter="fade" transition="in">
                                      <p:cBhvr>
                                        <p:cTn dur="500"/>
                                        <p:tgtEl>
                                          <p:spTgt spid="2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sp>
        <p:nvSpPr>
          <p:cNvPr id="2982" name="Google Shape;2982;p101"/>
          <p:cNvSpPr txBox="1"/>
          <p:nvPr>
            <p:ph type="title"/>
          </p:nvPr>
        </p:nvSpPr>
        <p:spPr>
          <a:xfrm>
            <a:off x="3778133" y="478575"/>
            <a:ext cx="4635733"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The Previous Element 0 Or More Times</a:t>
            </a:r>
            <a:endParaRPr/>
          </a:p>
        </p:txBody>
      </p:sp>
      <p:sp>
        <p:nvSpPr>
          <p:cNvPr id="2983" name="Google Shape;2983;p101"/>
          <p:cNvSpPr/>
          <p:nvPr/>
        </p:nvSpPr>
        <p:spPr>
          <a:xfrm>
            <a:off x="387788" y="1655458"/>
            <a:ext cx="296917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-r '/.</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2984" name="Google Shape;2984;p101"/>
          <p:cNvSpPr/>
          <p:nvPr/>
        </p:nvSpPr>
        <p:spPr>
          <a:xfrm>
            <a:off x="590844" y="2023336"/>
            <a:ext cx="6413666" cy="452286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before </a:t>
            </a:r>
            <a:r>
              <a:rPr lang="en-US" sz="1200">
                <a:solidFill>
                  <a:schemeClr val="accent5"/>
                </a:solidFill>
                <a:latin typeface="Consolas"/>
                <a:ea typeface="Consolas"/>
                <a:cs typeface="Consolas"/>
                <a:sym typeface="Consolas"/>
              </a:rPr>
              <a:t>/usr/</a:t>
            </a:r>
            <a:r>
              <a:rPr lang="en-US" sz="1200">
                <a:solidFill>
                  <a:schemeClr val="lt1"/>
                </a:solidFill>
                <a:latin typeface="Consolas"/>
                <a:ea typeface="Consolas"/>
                <a:cs typeface="Consolas"/>
                <a:sym typeface="Consolas"/>
              </a:rPr>
              <a:t>man.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/etc/man_db.conf:MANDB_MAP	</a:t>
            </a:r>
            <a:r>
              <a:rPr lang="en-US" sz="1200">
                <a:solidFill>
                  <a:schemeClr val="accent5"/>
                </a:solidFill>
                <a:latin typeface="Consolas"/>
                <a:ea typeface="Consolas"/>
                <a:cs typeface="Consolas"/>
                <a:sym typeface="Consolas"/>
              </a:rPr>
              <a:t>/usr/man</a:t>
            </a:r>
            <a:r>
              <a:rPr lang="en-US" sz="1200">
                <a:solidFill>
                  <a:schemeClr val="lt1"/>
                </a:solidFill>
                <a:latin typeface="Consolas"/>
                <a:ea typeface="Consolas"/>
                <a:cs typeface="Consolas"/>
                <a:sym typeface="Consolas"/>
              </a:rPr>
              <a:t>		/var/cache/man/fsstnd</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/etc/man_db.conf:MANDB_MAP	</a:t>
            </a:r>
            <a:r>
              <a:rPr lang="en-US" sz="1200">
                <a:solidFill>
                  <a:schemeClr val="accent5"/>
                </a:solidFill>
                <a:latin typeface="Consolas"/>
                <a:ea typeface="Consolas"/>
                <a:cs typeface="Consolas"/>
                <a:sym typeface="Consolas"/>
              </a:rPr>
              <a:t>/usr/share/man</a:t>
            </a:r>
            <a:r>
              <a:rPr lang="en-US" sz="1200">
                <a:solidFill>
                  <a:schemeClr val="lt1"/>
                </a:solidFill>
                <a:latin typeface="Consolas"/>
                <a:ea typeface="Consolas"/>
                <a:cs typeface="Consolas"/>
                <a:sym typeface="Consolas"/>
              </a:rPr>
              <a:t>		</a:t>
            </a:r>
            <a:r>
              <a:rPr lang="en-US" sz="1200">
                <a:solidFill>
                  <a:schemeClr val="accent5"/>
                </a:solidFill>
                <a:latin typeface="Consolas"/>
                <a:ea typeface="Consolas"/>
                <a:cs typeface="Consolas"/>
                <a:sym typeface="Consolas"/>
              </a:rPr>
              <a:t>/var/cache/</a:t>
            </a:r>
            <a:r>
              <a:rPr lang="en-US" sz="1200">
                <a:solidFill>
                  <a:schemeClr val="lt1"/>
                </a:solidFill>
                <a:latin typeface="Consolas"/>
                <a:ea typeface="Consolas"/>
                <a:cs typeface="Consolas"/>
                <a:sym typeface="Consolas"/>
              </a:rPr>
              <a:t>man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/etc/man_db.conf:MANDB_MAP	</a:t>
            </a:r>
            <a:r>
              <a:rPr lang="en-US" sz="1200">
                <a:solidFill>
                  <a:schemeClr val="accent5"/>
                </a:solidFill>
                <a:latin typeface="Consolas"/>
                <a:ea typeface="Consolas"/>
                <a:cs typeface="Consolas"/>
                <a:sym typeface="Consolas"/>
              </a:rPr>
              <a:t>/usr/local/man</a:t>
            </a:r>
            <a:r>
              <a:rPr lang="en-US" sz="1200">
                <a:solidFill>
                  <a:schemeClr val="lt1"/>
                </a:solidFill>
                <a:latin typeface="Consolas"/>
                <a:ea typeface="Consolas"/>
                <a:cs typeface="Consolas"/>
                <a:sym typeface="Consolas"/>
              </a:rPr>
              <a:t>		</a:t>
            </a:r>
            <a:r>
              <a:rPr lang="en-US" sz="1200">
                <a:solidFill>
                  <a:schemeClr val="accent5"/>
                </a:solidFill>
                <a:latin typeface="Consolas"/>
                <a:ea typeface="Consolas"/>
                <a:cs typeface="Consolas"/>
                <a:sym typeface="Consolas"/>
              </a:rPr>
              <a:t>/var/cache/man/</a:t>
            </a:r>
            <a:r>
              <a:rPr lang="en-US" sz="1200">
                <a:solidFill>
                  <a:schemeClr val="lt1"/>
                </a:solidFill>
                <a:latin typeface="Consolas"/>
                <a:ea typeface="Consolas"/>
                <a:cs typeface="Consolas"/>
                <a:sym typeface="Consolas"/>
              </a:rPr>
              <a:t>oldlocal</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/etc/man_db.conf:MANDB_MAP	</a:t>
            </a:r>
            <a:r>
              <a:rPr lang="en-US" sz="1200">
                <a:solidFill>
                  <a:schemeClr val="accent5"/>
                </a:solidFill>
                <a:latin typeface="Consolas"/>
                <a:ea typeface="Consolas"/>
                <a:cs typeface="Consolas"/>
                <a:sym typeface="Consolas"/>
              </a:rPr>
              <a:t>/usr/local/share/man</a:t>
            </a:r>
            <a:r>
              <a:rPr lang="en-US" sz="1200">
                <a:solidFill>
                  <a:schemeClr val="lt1"/>
                </a:solidFill>
                <a:latin typeface="Consolas"/>
                <a:ea typeface="Consolas"/>
                <a:cs typeface="Consolas"/>
                <a:sym typeface="Consolas"/>
              </a:rPr>
              <a:t>	</a:t>
            </a:r>
            <a:r>
              <a:rPr lang="en-US" sz="1200">
                <a:solidFill>
                  <a:schemeClr val="accent5"/>
                </a:solidFill>
                <a:latin typeface="Consolas"/>
                <a:ea typeface="Consolas"/>
                <a:cs typeface="Consolas"/>
                <a:sym typeface="Consolas"/>
              </a:rPr>
              <a:t>/var/cache/man/</a:t>
            </a:r>
            <a:r>
              <a:rPr lang="en-US" sz="1200">
                <a:solidFill>
                  <a:schemeClr val="lt1"/>
                </a:solidFill>
                <a:latin typeface="Consolas"/>
                <a:ea typeface="Consolas"/>
                <a:cs typeface="Consolas"/>
                <a:sym typeface="Consolas"/>
              </a:rPr>
              <a:t>local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/etc/man_db.conf:MANDB_MAP	</a:t>
            </a:r>
            <a:r>
              <a:rPr lang="en-US" sz="1200">
                <a:solidFill>
                  <a:schemeClr val="accent5"/>
                </a:solidFill>
                <a:latin typeface="Consolas"/>
                <a:ea typeface="Consolas"/>
                <a:cs typeface="Consolas"/>
                <a:sym typeface="Consolas"/>
              </a:rPr>
              <a:t>/usr/X11R6/man</a:t>
            </a:r>
            <a:r>
              <a:rPr lang="en-US" sz="1200">
                <a:solidFill>
                  <a:schemeClr val="lt1"/>
                </a:solidFill>
                <a:latin typeface="Consolas"/>
                <a:ea typeface="Consolas"/>
                <a:cs typeface="Consolas"/>
                <a:sym typeface="Consolas"/>
              </a:rPr>
              <a:t>		</a:t>
            </a:r>
            <a:r>
              <a:rPr lang="en-US" sz="1200">
                <a:solidFill>
                  <a:schemeClr val="accent5"/>
                </a:solidFill>
                <a:latin typeface="Consolas"/>
                <a:ea typeface="Consolas"/>
                <a:cs typeface="Consolas"/>
                <a:sym typeface="Consolas"/>
              </a:rPr>
              <a:t>/var/cache/man/</a:t>
            </a:r>
            <a:r>
              <a:rPr lang="en-US" sz="1200">
                <a:solidFill>
                  <a:schemeClr val="lt1"/>
                </a:solidFill>
                <a:latin typeface="Consolas"/>
                <a:ea typeface="Consolas"/>
                <a:cs typeface="Consolas"/>
                <a:sym typeface="Consolas"/>
              </a:rPr>
              <a:t>X11R6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/etc/man_db.conf:MANDB_MAP	</a:t>
            </a:r>
            <a:r>
              <a:rPr lang="en-US" sz="1200">
                <a:solidFill>
                  <a:schemeClr val="accent5"/>
                </a:solidFill>
                <a:latin typeface="Consolas"/>
                <a:ea typeface="Consolas"/>
                <a:cs typeface="Consolas"/>
                <a:sym typeface="Consolas"/>
              </a:rPr>
              <a:t>/opt/man</a:t>
            </a:r>
            <a:r>
              <a:rPr lang="en-US" sz="1200">
                <a:solidFill>
                  <a:schemeClr val="lt1"/>
                </a:solidFill>
                <a:latin typeface="Consolas"/>
                <a:ea typeface="Consolas"/>
                <a:cs typeface="Consolas"/>
                <a:sym typeface="Consolas"/>
              </a:rPr>
              <a:t>		</a:t>
            </a:r>
            <a:r>
              <a:rPr lang="en-US" sz="1200">
                <a:solidFill>
                  <a:schemeClr val="accent5"/>
                </a:solidFill>
                <a:latin typeface="Consolas"/>
                <a:ea typeface="Consolas"/>
                <a:cs typeface="Consolas"/>
                <a:sym typeface="Consolas"/>
              </a:rPr>
              <a:t>/var/cache/man/</a:t>
            </a:r>
            <a:r>
              <a:rPr lang="en-US" sz="1200">
                <a:solidFill>
                  <a:schemeClr val="lt1"/>
                </a:solidFill>
                <a:latin typeface="Consolas"/>
                <a:ea typeface="Consolas"/>
                <a:cs typeface="Consolas"/>
                <a:sym typeface="Consolas"/>
              </a:rPr>
              <a:t>opt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set quotestr "^([ 	]*([#:&gt;|}]|</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include </a:t>
            </a:r>
            <a:r>
              <a:rPr lang="en-US" sz="1200">
                <a:solidFill>
                  <a:schemeClr val="accent5"/>
                </a:solidFill>
                <a:latin typeface="Consolas"/>
                <a:ea typeface="Consolas"/>
                <a:cs typeface="Consolas"/>
                <a:sym typeface="Consolas"/>
              </a:rPr>
              <a:t>"/path/to/</a:t>
            </a:r>
            <a:r>
              <a:rPr lang="en-US" sz="1200">
                <a:solidFill>
                  <a:schemeClr val="lt1"/>
                </a:solidFill>
                <a:latin typeface="Consolas"/>
                <a:ea typeface="Consolas"/>
                <a:cs typeface="Consolas"/>
                <a:sym typeface="Consolas"/>
              </a:rPr>
              <a:t>syntax_file.nanorc"</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/etc/nanorc:include </a:t>
            </a:r>
            <a:r>
              <a:rPr lang="en-US" sz="1200">
                <a:solidFill>
                  <a:schemeClr val="accent5"/>
                </a:solidFill>
                <a:latin typeface="Consolas"/>
                <a:ea typeface="Consolas"/>
                <a:cs typeface="Consolas"/>
                <a:sym typeface="Consolas"/>
              </a:rPr>
              <a:t>"/usr/share/nano/</a:t>
            </a:r>
            <a:r>
              <a:rPr lang="en-US" sz="1200">
                <a:solidFill>
                  <a:schemeClr val="lt1"/>
                </a:solidFill>
                <a:latin typeface="Consolas"/>
                <a:ea typeface="Consolas"/>
                <a:cs typeface="Consolas"/>
                <a:sym typeface="Consolas"/>
              </a:rPr>
              <a:t>*.nanorc"</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Sample configuration file for the HP720</a:t>
            </a:r>
            <a:r>
              <a:rPr lang="en-US" sz="1200">
                <a:solidFill>
                  <a:schemeClr val="accent5"/>
                </a:solidFill>
                <a:latin typeface="Consolas"/>
                <a:ea typeface="Consolas"/>
                <a:cs typeface="Consolas"/>
                <a:sym typeface="Consolas"/>
              </a:rPr>
              <a:t>/HP820/</a:t>
            </a:r>
            <a:r>
              <a:rPr lang="en-US" sz="1200">
                <a:solidFill>
                  <a:schemeClr val="lt1"/>
                </a:solidFill>
                <a:latin typeface="Consolas"/>
                <a:ea typeface="Consolas"/>
                <a:cs typeface="Consolas"/>
                <a:sym typeface="Consolas"/>
              </a:rPr>
              <a:t>HP1000 PPA Printers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a:t>
            </a:r>
            <a:r>
              <a:rPr lang="en-US" sz="1200">
                <a:solidFill>
                  <a:schemeClr val="accent5"/>
                </a:solidFill>
                <a:latin typeface="Consolas"/>
                <a:ea typeface="Consolas"/>
                <a:cs typeface="Consolas"/>
                <a:sym typeface="Consolas"/>
              </a:rPr>
              <a:t>/etc/</a:t>
            </a:r>
            <a:r>
              <a:rPr lang="en-US" sz="1200">
                <a:solidFill>
                  <a:schemeClr val="lt1"/>
                </a:solidFill>
                <a:latin typeface="Consolas"/>
                <a:ea typeface="Consolas"/>
                <a:cs typeface="Consolas"/>
                <a:sym typeface="Consolas"/>
              </a:rPr>
              <a:t>pbm2ppa.conf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a:t>
            </a:r>
            <a:r>
              <a:rPr lang="en-US" sz="1200">
                <a:solidFill>
                  <a:schemeClr val="accent5"/>
                </a:solidFill>
                <a:latin typeface="Consolas"/>
                <a:ea typeface="Consolas"/>
                <a:cs typeface="Consolas"/>
                <a:sym typeface="Consolas"/>
              </a:rPr>
              <a:t>/etc/</a:t>
            </a:r>
            <a:r>
              <a:rPr lang="en-US" sz="1200">
                <a:solidFill>
                  <a:schemeClr val="lt1"/>
                </a:solidFill>
                <a:latin typeface="Consolas"/>
                <a:ea typeface="Consolas"/>
                <a:cs typeface="Consolas"/>
                <a:sym typeface="Consolas"/>
              </a:rPr>
              <a:t>pnm2ppa.conf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configuration  file </a:t>
            </a:r>
            <a:r>
              <a:rPr lang="en-US" sz="1200">
                <a:solidFill>
                  <a:schemeClr val="accent5"/>
                </a:solidFill>
                <a:latin typeface="Consolas"/>
                <a:ea typeface="Consolas"/>
                <a:cs typeface="Consolas"/>
                <a:sym typeface="Consolas"/>
              </a:rPr>
              <a:t>(/etc/</a:t>
            </a:r>
            <a:r>
              <a:rPr lang="en-US" sz="1200">
                <a:solidFill>
                  <a:schemeClr val="lt1"/>
                </a:solidFill>
                <a:latin typeface="Consolas"/>
                <a:ea typeface="Consolas"/>
                <a:cs typeface="Consolas"/>
                <a:sym typeface="Consolas"/>
              </a:rPr>
              <a:t>pnm2ppa.conf), and not from configuration files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a calibration file </a:t>
            </a:r>
            <a:r>
              <a:rPr lang="en-US" sz="1200">
                <a:solidFill>
                  <a:schemeClr val="accent5"/>
                </a:solidFill>
                <a:latin typeface="Consolas"/>
                <a:ea typeface="Consolas"/>
                <a:cs typeface="Consolas"/>
                <a:sym typeface="Consolas"/>
              </a:rPr>
              <a:t>/etc/</a:t>
            </a:r>
            <a:r>
              <a:rPr lang="en-US" sz="1200">
                <a:solidFill>
                  <a:schemeClr val="lt1"/>
                </a:solidFill>
                <a:latin typeface="Consolas"/>
                <a:ea typeface="Consolas"/>
                <a:cs typeface="Consolas"/>
                <a:sym typeface="Consolas"/>
              </a:rPr>
              <a:t>pnm2ppa.gamma, in which case these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/etc/mailcap:audio</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 </a:t>
            </a:r>
            <a:r>
              <a:rPr lang="en-US" sz="1200">
                <a:solidFill>
                  <a:schemeClr val="accent5"/>
                </a:solidFill>
                <a:latin typeface="Consolas"/>
                <a:ea typeface="Consolas"/>
                <a:cs typeface="Consolas"/>
                <a:sym typeface="Consolas"/>
              </a:rPr>
              <a:t>/usr/bin/</a:t>
            </a:r>
            <a:r>
              <a:rPr lang="en-US" sz="1200">
                <a:solidFill>
                  <a:schemeClr val="lt1"/>
                </a:solidFill>
                <a:latin typeface="Consolas"/>
                <a:ea typeface="Consolas"/>
                <a:cs typeface="Consolas"/>
                <a:sym typeface="Consolas"/>
              </a:rPr>
              <a:t>xdg-open %s</a:t>
            </a:r>
            <a:endParaRPr/>
          </a:p>
        </p:txBody>
      </p:sp>
      <p:sp>
        <p:nvSpPr>
          <p:cNvPr id="2985" name="Google Shape;2985;p101"/>
          <p:cNvSpPr txBox="1"/>
          <p:nvPr/>
        </p:nvSpPr>
        <p:spPr>
          <a:xfrm>
            <a:off x="3294819" y="1654731"/>
            <a:ext cx="82562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Begins with /; has 0 or more characters between; ends with a /</a:t>
            </a:r>
            <a:endParaRPr sz="1800">
              <a:solidFill>
                <a:schemeClr val="accent4"/>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84"/>
                                        </p:tgtEl>
                                        <p:attrNameLst>
                                          <p:attrName>style.visibility</p:attrName>
                                        </p:attrNameLst>
                                      </p:cBhvr>
                                      <p:to>
                                        <p:strVal val="visible"/>
                                      </p:to>
                                    </p:set>
                                    <p:animEffect filter="fade" transition="in">
                                      <p:cBhvr>
                                        <p:cTn dur="500"/>
                                        <p:tgtEl>
                                          <p:spTgt spid="2984"/>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985"/>
                                        </p:tgtEl>
                                        <p:attrNameLst>
                                          <p:attrName>style.visibility</p:attrName>
                                        </p:attrNameLst>
                                      </p:cBhvr>
                                      <p:to>
                                        <p:strVal val="visible"/>
                                      </p:to>
                                    </p:set>
                                    <p:animEffect filter="fade" transition="in">
                                      <p:cBhvr>
                                        <p:cTn dur="500"/>
                                        <p:tgtEl>
                                          <p:spTgt spid="2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0" name="Shape 2990"/>
        <p:cNvGrpSpPr/>
        <p:nvPr/>
      </p:nvGrpSpPr>
      <p:grpSpPr>
        <a:xfrm>
          <a:off x="0" y="0"/>
          <a:ext cx="0" cy="0"/>
          <a:chOff x="0" y="0"/>
          <a:chExt cx="0" cy="0"/>
        </a:xfrm>
      </p:grpSpPr>
      <p:sp>
        <p:nvSpPr>
          <p:cNvPr id="2991" name="Google Shape;2991;p102"/>
          <p:cNvSpPr txBox="1"/>
          <p:nvPr>
            <p:ph type="title"/>
          </p:nvPr>
        </p:nvSpPr>
        <p:spPr>
          <a:xfrm>
            <a:off x="3778133" y="478575"/>
            <a:ext cx="4635733"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The Previous Element 1 Or More Times</a:t>
            </a:r>
            <a:endParaRPr/>
          </a:p>
        </p:txBody>
      </p:sp>
      <p:sp>
        <p:nvSpPr>
          <p:cNvPr id="2992" name="Google Shape;2992;p102"/>
          <p:cNvSpPr/>
          <p:nvPr/>
        </p:nvSpPr>
        <p:spPr>
          <a:xfrm>
            <a:off x="387788" y="1673352"/>
            <a:ext cx="296917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-r '0</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2993" name="Google Shape;2993;p102"/>
          <p:cNvSpPr/>
          <p:nvPr/>
        </p:nvSpPr>
        <p:spPr>
          <a:xfrm>
            <a:off x="640844" y="2059107"/>
            <a:ext cx="6413666" cy="433819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/etc/pnm2ppa.conf:#black_ink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/etc/pnm2ppa.conf:#color_ink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/etc/pnm2ppa.conf:#cyan_ink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/etc/pnm2ppa.conf:#magenta_ink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/etc/pnm2ppa.conf:#yellow_ink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 Begin Red Hat Mailcap</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/etc/mailcap:audio/*;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/etc/mailcap:image/*;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/etc/mailcap:application/msword;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/etc/mailcap:application/pdf;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/etc/mailcap:application/postscript ;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/etc/mailcap:text/html; /usr/bin/xdg-open %s ; copiousoutput</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/etc/subuid-:aaron:1</a:t>
            </a:r>
            <a:r>
              <a:rPr lang="en-US" sz="1200">
                <a:solidFill>
                  <a:schemeClr val="accent5"/>
                </a:solidFill>
                <a:latin typeface="Consolas"/>
                <a:ea typeface="Consolas"/>
                <a:cs typeface="Consolas"/>
                <a:sym typeface="Consolas"/>
              </a:rPr>
              <a:t>00000</a:t>
            </a:r>
            <a:r>
              <a:rPr lang="en-US" sz="1200">
                <a:solidFill>
                  <a:schemeClr val="lt1"/>
                </a:solidFill>
                <a:latin typeface="Consolas"/>
                <a:ea typeface="Consolas"/>
                <a:cs typeface="Consolas"/>
                <a:sym typeface="Consolas"/>
              </a:rPr>
              <a:t>:65536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/etc/subuid-:bob:165536:65536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/etc/subuid-:charles:231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72:65536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/etc/subuid-:david:296608:65536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93"/>
                                        </p:tgtEl>
                                        <p:attrNameLst>
                                          <p:attrName>style.visibility</p:attrName>
                                        </p:attrNameLst>
                                      </p:cBhvr>
                                      <p:to>
                                        <p:strVal val="visible"/>
                                      </p:to>
                                    </p:set>
                                    <p:animEffect filter="fade" transition="in">
                                      <p:cBhvr>
                                        <p:cTn dur="500"/>
                                        <p:tgtEl>
                                          <p:spTgt spid="2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65" name="Google Shape;765;p6"/>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Virtual Terminals</a:t>
            </a:r>
            <a:endParaRPr sz="1800">
              <a:solidFill>
                <a:srgbClr val="F0F0F0"/>
              </a:solidFill>
              <a:latin typeface="Consolas"/>
              <a:ea typeface="Consolas"/>
              <a:cs typeface="Consolas"/>
              <a:sym typeface="Consolas"/>
            </a:endParaRPr>
          </a:p>
        </p:txBody>
      </p:sp>
      <p:pic>
        <p:nvPicPr>
          <p:cNvPr id="766" name="Google Shape;766;p6"/>
          <p:cNvPicPr preferRelativeResize="0"/>
          <p:nvPr/>
        </p:nvPicPr>
        <p:blipFill rotWithShape="1">
          <a:blip r:embed="rId3">
            <a:alphaModFix/>
          </a:blip>
          <a:srcRect b="0" l="0" r="0" t="0"/>
          <a:stretch/>
        </p:blipFill>
        <p:spPr>
          <a:xfrm>
            <a:off x="2732974" y="2666010"/>
            <a:ext cx="6726052" cy="1525980"/>
          </a:xfrm>
          <a:prstGeom prst="rect">
            <a:avLst/>
          </a:prstGeom>
          <a:noFill/>
          <a:ln>
            <a:noFill/>
          </a:ln>
        </p:spPr>
      </p:pic>
      <p:sp>
        <p:nvSpPr>
          <p:cNvPr id="767" name="Google Shape;767;p6"/>
          <p:cNvSpPr/>
          <p:nvPr/>
        </p:nvSpPr>
        <p:spPr>
          <a:xfrm>
            <a:off x="4305300" y="1822975"/>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CTRL</a:t>
            </a:r>
            <a:endParaRPr/>
          </a:p>
        </p:txBody>
      </p:sp>
      <p:sp>
        <p:nvSpPr>
          <p:cNvPr id="768" name="Google Shape;768;p6"/>
          <p:cNvSpPr/>
          <p:nvPr/>
        </p:nvSpPr>
        <p:spPr>
          <a:xfrm>
            <a:off x="5465889" y="1822974"/>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ALT</a:t>
            </a:r>
            <a:endParaRPr/>
          </a:p>
        </p:txBody>
      </p:sp>
      <p:sp>
        <p:nvSpPr>
          <p:cNvPr id="769" name="Google Shape;769;p6"/>
          <p:cNvSpPr/>
          <p:nvPr/>
        </p:nvSpPr>
        <p:spPr>
          <a:xfrm>
            <a:off x="6626478" y="1822973"/>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F2</a:t>
            </a:r>
            <a:endParaRPr/>
          </a:p>
        </p:txBody>
      </p:sp>
      <p:sp>
        <p:nvSpPr>
          <p:cNvPr id="770" name="Google Shape;770;p6"/>
          <p:cNvSpPr/>
          <p:nvPr/>
        </p:nvSpPr>
        <p:spPr>
          <a:xfrm>
            <a:off x="4904548" y="1819544"/>
            <a:ext cx="905691" cy="594429"/>
          </a:xfrm>
          <a:prstGeom prst="roundRect">
            <a:avLst>
              <a:gd fmla="val 16667" name="adj"/>
            </a:avLst>
          </a:prstGeom>
          <a:no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sp>
        <p:nvSpPr>
          <p:cNvPr id="771" name="Google Shape;771;p6"/>
          <p:cNvSpPr/>
          <p:nvPr/>
        </p:nvSpPr>
        <p:spPr>
          <a:xfrm>
            <a:off x="6067619" y="1819543"/>
            <a:ext cx="905691" cy="594429"/>
          </a:xfrm>
          <a:prstGeom prst="roundRect">
            <a:avLst>
              <a:gd fmla="val 16667" name="adj"/>
            </a:avLst>
          </a:prstGeom>
          <a:no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67"/>
                                        </p:tgtEl>
                                        <p:attrNameLst>
                                          <p:attrName>style.visibility</p:attrName>
                                        </p:attrNameLst>
                                      </p:cBhvr>
                                      <p:to>
                                        <p:strVal val="visible"/>
                                      </p:to>
                                    </p:set>
                                    <p:anim calcmode="lin" valueType="num">
                                      <p:cBhvr additive="base">
                                        <p:cTn dur="150"/>
                                        <p:tgtEl>
                                          <p:spTgt spid="767"/>
                                        </p:tgtEl>
                                        <p:attrNameLst>
                                          <p:attrName>ppt_w</p:attrName>
                                        </p:attrNameLst>
                                      </p:cBhvr>
                                      <p:tavLst>
                                        <p:tav fmla="" tm="0">
                                          <p:val>
                                            <p:strVal val="0"/>
                                          </p:val>
                                        </p:tav>
                                        <p:tav fmla="" tm="100000">
                                          <p:val>
                                            <p:strVal val="#ppt_w"/>
                                          </p:val>
                                        </p:tav>
                                      </p:tavLst>
                                    </p:anim>
                                    <p:anim calcmode="lin" valueType="num">
                                      <p:cBhvr additive="base">
                                        <p:cTn dur="150"/>
                                        <p:tgtEl>
                                          <p:spTgt spid="767"/>
                                        </p:tgtEl>
                                        <p:attrNameLst>
                                          <p:attrName>ppt_h</p:attrName>
                                        </p:attrNameLst>
                                      </p:cBhvr>
                                      <p:tavLst>
                                        <p:tav fmla="" tm="0">
                                          <p:val>
                                            <p:strVal val="0"/>
                                          </p:val>
                                        </p:tav>
                                        <p:tav fmla="" tm="100000">
                                          <p:val>
                                            <p:strVal val="#ppt_h"/>
                                          </p:val>
                                        </p:tav>
                                      </p:tavLst>
                                    </p:anim>
                                  </p:childTnLst>
                                </p:cTn>
                              </p:par>
                            </p:childTnLst>
                          </p:cTn>
                        </p:par>
                        <p:par>
                          <p:cTn fill="hold">
                            <p:stCondLst>
                              <p:cond delay="150"/>
                            </p:stCondLst>
                            <p:childTnLst>
                              <p:par>
                                <p:cTn fill="hold" nodeType="afterEffect" presetClass="entr" presetID="23" presetSubtype="16">
                                  <p:stCondLst>
                                    <p:cond delay="0"/>
                                  </p:stCondLst>
                                  <p:childTnLst>
                                    <p:set>
                                      <p:cBhvr>
                                        <p:cTn dur="1" fill="hold">
                                          <p:stCondLst>
                                            <p:cond delay="0"/>
                                          </p:stCondLst>
                                        </p:cTn>
                                        <p:tgtEl>
                                          <p:spTgt spid="770"/>
                                        </p:tgtEl>
                                        <p:attrNameLst>
                                          <p:attrName>style.visibility</p:attrName>
                                        </p:attrNameLst>
                                      </p:cBhvr>
                                      <p:to>
                                        <p:strVal val="visible"/>
                                      </p:to>
                                    </p:set>
                                    <p:anim calcmode="lin" valueType="num">
                                      <p:cBhvr additive="base">
                                        <p:cTn dur="150"/>
                                        <p:tgtEl>
                                          <p:spTgt spid="770"/>
                                        </p:tgtEl>
                                        <p:attrNameLst>
                                          <p:attrName>ppt_w</p:attrName>
                                        </p:attrNameLst>
                                      </p:cBhvr>
                                      <p:tavLst>
                                        <p:tav fmla="" tm="0">
                                          <p:val>
                                            <p:strVal val="0"/>
                                          </p:val>
                                        </p:tav>
                                        <p:tav fmla="" tm="100000">
                                          <p:val>
                                            <p:strVal val="#ppt_w"/>
                                          </p:val>
                                        </p:tav>
                                      </p:tavLst>
                                    </p:anim>
                                    <p:anim calcmode="lin" valueType="num">
                                      <p:cBhvr additive="base">
                                        <p:cTn dur="150"/>
                                        <p:tgtEl>
                                          <p:spTgt spid="770"/>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768"/>
                                        </p:tgtEl>
                                        <p:attrNameLst>
                                          <p:attrName>style.visibility</p:attrName>
                                        </p:attrNameLst>
                                      </p:cBhvr>
                                      <p:to>
                                        <p:strVal val="visible"/>
                                      </p:to>
                                    </p:set>
                                    <p:anim calcmode="lin" valueType="num">
                                      <p:cBhvr additive="base">
                                        <p:cTn dur="150"/>
                                        <p:tgtEl>
                                          <p:spTgt spid="768"/>
                                        </p:tgtEl>
                                        <p:attrNameLst>
                                          <p:attrName>ppt_w</p:attrName>
                                        </p:attrNameLst>
                                      </p:cBhvr>
                                      <p:tavLst>
                                        <p:tav fmla="" tm="0">
                                          <p:val>
                                            <p:strVal val="0"/>
                                          </p:val>
                                        </p:tav>
                                        <p:tav fmla="" tm="100000">
                                          <p:val>
                                            <p:strVal val="#ppt_w"/>
                                          </p:val>
                                        </p:tav>
                                      </p:tavLst>
                                    </p:anim>
                                    <p:anim calcmode="lin" valueType="num">
                                      <p:cBhvr additive="base">
                                        <p:cTn dur="150"/>
                                        <p:tgtEl>
                                          <p:spTgt spid="768"/>
                                        </p:tgtEl>
                                        <p:attrNameLst>
                                          <p:attrName>ppt_h</p:attrName>
                                        </p:attrNameLst>
                                      </p:cBhvr>
                                      <p:tavLst>
                                        <p:tav fmla="" tm="0">
                                          <p:val>
                                            <p:strVal val="0"/>
                                          </p:val>
                                        </p:tav>
                                        <p:tav fmla="" tm="100000">
                                          <p:val>
                                            <p:strVal val="#ppt_h"/>
                                          </p:val>
                                        </p:tav>
                                      </p:tavLst>
                                    </p:anim>
                                  </p:childTnLst>
                                </p:cTn>
                              </p:par>
                            </p:childTnLst>
                          </p:cTn>
                        </p:par>
                        <p:par>
                          <p:cTn fill="hold">
                            <p:stCondLst>
                              <p:cond delay="450"/>
                            </p:stCondLst>
                            <p:childTnLst>
                              <p:par>
                                <p:cTn fill="hold" nodeType="afterEffect" presetClass="entr" presetID="23" presetSubtype="16">
                                  <p:stCondLst>
                                    <p:cond delay="0"/>
                                  </p:stCondLst>
                                  <p:childTnLst>
                                    <p:set>
                                      <p:cBhvr>
                                        <p:cTn dur="1" fill="hold">
                                          <p:stCondLst>
                                            <p:cond delay="0"/>
                                          </p:stCondLst>
                                        </p:cTn>
                                        <p:tgtEl>
                                          <p:spTgt spid="771"/>
                                        </p:tgtEl>
                                        <p:attrNameLst>
                                          <p:attrName>style.visibility</p:attrName>
                                        </p:attrNameLst>
                                      </p:cBhvr>
                                      <p:to>
                                        <p:strVal val="visible"/>
                                      </p:to>
                                    </p:set>
                                    <p:anim calcmode="lin" valueType="num">
                                      <p:cBhvr additive="base">
                                        <p:cTn dur="150"/>
                                        <p:tgtEl>
                                          <p:spTgt spid="771"/>
                                        </p:tgtEl>
                                        <p:attrNameLst>
                                          <p:attrName>ppt_w</p:attrName>
                                        </p:attrNameLst>
                                      </p:cBhvr>
                                      <p:tavLst>
                                        <p:tav fmla="" tm="0">
                                          <p:val>
                                            <p:strVal val="0"/>
                                          </p:val>
                                        </p:tav>
                                        <p:tav fmla="" tm="100000">
                                          <p:val>
                                            <p:strVal val="#ppt_w"/>
                                          </p:val>
                                        </p:tav>
                                      </p:tavLst>
                                    </p:anim>
                                    <p:anim calcmode="lin" valueType="num">
                                      <p:cBhvr additive="base">
                                        <p:cTn dur="150"/>
                                        <p:tgtEl>
                                          <p:spTgt spid="771"/>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150"/>
                                        <p:tgtEl>
                                          <p:spTgt spid="769"/>
                                        </p:tgtEl>
                                        <p:attrNameLst>
                                          <p:attrName>ppt_w</p:attrName>
                                        </p:attrNameLst>
                                      </p:cBhvr>
                                      <p:tavLst>
                                        <p:tav fmla="" tm="0">
                                          <p:val>
                                            <p:strVal val="0"/>
                                          </p:val>
                                        </p:tav>
                                        <p:tav fmla="" tm="100000">
                                          <p:val>
                                            <p:strVal val="#ppt_w"/>
                                          </p:val>
                                        </p:tav>
                                      </p:tavLst>
                                    </p:anim>
                                    <p:anim calcmode="lin" valueType="num">
                                      <p:cBhvr additive="base">
                                        <p:cTn dur="150"/>
                                        <p:tgtEl>
                                          <p:spTgt spid="769"/>
                                        </p:tgtEl>
                                        <p:attrNameLst>
                                          <p:attrName>ppt_h</p:attrName>
                                        </p:attrNameLst>
                                      </p:cBhvr>
                                      <p:tavLst>
                                        <p:tav fmla="" tm="0">
                                          <p:val>
                                            <p:strVal val="0"/>
                                          </p:val>
                                        </p:tav>
                                        <p:tav fmla="" tm="100000">
                                          <p:val>
                                            <p:strVal val="#ppt_h"/>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500"/>
                                        <p:tgtEl>
                                          <p:spTgt spid="7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p103"/>
          <p:cNvSpPr txBox="1"/>
          <p:nvPr>
            <p:ph type="title"/>
          </p:nvPr>
        </p:nvSpPr>
        <p:spPr>
          <a:xfrm>
            <a:off x="3778133" y="478575"/>
            <a:ext cx="4635733"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The Previous Element 1 Or More Times</a:t>
            </a:r>
            <a:endParaRPr/>
          </a:p>
        </p:txBody>
      </p:sp>
      <p:sp>
        <p:nvSpPr>
          <p:cNvPr id="3000" name="Google Shape;3000;p103"/>
          <p:cNvSpPr/>
          <p:nvPr/>
        </p:nvSpPr>
        <p:spPr>
          <a:xfrm>
            <a:off x="381330" y="1699067"/>
            <a:ext cx="296917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-r '0</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001" name="Google Shape;3001;p103"/>
          <p:cNvSpPr/>
          <p:nvPr/>
        </p:nvSpPr>
        <p:spPr>
          <a:xfrm>
            <a:off x="701330" y="2066945"/>
            <a:ext cx="6413666" cy="415353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/etc/pnm2ppa.conf:#black_ink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/etc/pnm2ppa.conf:#color_ink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/etc/pnm2ppa.conf:#cyan_ink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/etc/pnm2ppa.conf:#magenta_ink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/etc/pnm2ppa.conf:#yellow_ink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 Begin Red Hat Mailcap</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/etc/mailcap:audio/*;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/etc/mailcap:image/*;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/etc/mailcap:application/msword;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/etc/mailcap:application/pdf;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/etc/mailcap:application/postscript ;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/etc/mailcap:text/html; /usr/bin/xdg-open %s ; copiousoutput</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/etc/subuid-:aaron:1</a:t>
            </a:r>
            <a:r>
              <a:rPr lang="en-US" sz="1200">
                <a:solidFill>
                  <a:schemeClr val="accent5"/>
                </a:solidFill>
                <a:latin typeface="Consolas"/>
                <a:ea typeface="Consolas"/>
                <a:cs typeface="Consolas"/>
                <a:sym typeface="Consolas"/>
              </a:rPr>
              <a:t>00000</a:t>
            </a:r>
            <a:r>
              <a:rPr lang="en-US" sz="1200">
                <a:solidFill>
                  <a:schemeClr val="lt1"/>
                </a:solidFill>
                <a:latin typeface="Consolas"/>
                <a:ea typeface="Consolas"/>
                <a:cs typeface="Consolas"/>
                <a:sym typeface="Consolas"/>
              </a:rPr>
              <a:t>:65536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/etc/subuid-:bob:165536:65536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/etc/subuid-:charles:231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72:65536</a:t>
            </a:r>
            <a:endParaRPr/>
          </a:p>
        </p:txBody>
      </p:sp>
      <p:sp>
        <p:nvSpPr>
          <p:cNvPr id="3002" name="Google Shape;3002;p103"/>
          <p:cNvSpPr/>
          <p:nvPr/>
        </p:nvSpPr>
        <p:spPr>
          <a:xfrm>
            <a:off x="761809" y="2148939"/>
            <a:ext cx="5131293" cy="3444536"/>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003" name="Google Shape;3003;p103"/>
          <p:cNvSpPr txBox="1"/>
          <p:nvPr/>
        </p:nvSpPr>
        <p:spPr>
          <a:xfrm>
            <a:off x="10715348" y="1722665"/>
            <a:ext cx="6303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0</a:t>
            </a:r>
            <a:r>
              <a:rPr lang="en-US" sz="1800">
                <a:solidFill>
                  <a:schemeClr val="accent4"/>
                </a:solidFill>
                <a:latin typeface="Ubuntu"/>
                <a:ea typeface="Ubuntu"/>
                <a:cs typeface="Ubuntu"/>
                <a:sym typeface="Ubuntu"/>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01"/>
                                        </p:tgtEl>
                                        <p:attrNameLst>
                                          <p:attrName>style.visibility</p:attrName>
                                        </p:attrNameLst>
                                      </p:cBhvr>
                                      <p:to>
                                        <p:strVal val="visible"/>
                                      </p:to>
                                    </p:set>
                                    <p:animEffect filter="fade" transition="in">
                                      <p:cBhvr>
                                        <p:cTn dur="500"/>
                                        <p:tgtEl>
                                          <p:spTgt spid="3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gtEl>
                                        <p:attrNameLst>
                                          <p:attrName>style.visibility</p:attrName>
                                        </p:attrNameLst>
                                      </p:cBhvr>
                                      <p:to>
                                        <p:strVal val="visible"/>
                                      </p:to>
                                    </p:set>
                                    <p:animEffect filter="fade" transition="in">
                                      <p:cBhvr>
                                        <p:cTn dur="500"/>
                                        <p:tgtEl>
                                          <p:spTgt spid="3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3"/>
                                        </p:tgtEl>
                                        <p:attrNameLst>
                                          <p:attrName>style.visibility</p:attrName>
                                        </p:attrNameLst>
                                      </p:cBhvr>
                                      <p:to>
                                        <p:strVal val="visible"/>
                                      </p:to>
                                    </p:set>
                                    <p:animEffect filter="fade" transition="in">
                                      <p:cBhvr>
                                        <p:cTn dur="500"/>
                                        <p:tgtEl>
                                          <p:spTgt spid="3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104"/>
          <p:cNvSpPr txBox="1"/>
          <p:nvPr>
            <p:ph type="title"/>
          </p:nvPr>
        </p:nvSpPr>
        <p:spPr>
          <a:xfrm>
            <a:off x="3778133" y="478575"/>
            <a:ext cx="4635733"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The Previous Element 1 Or More Times</a:t>
            </a:r>
            <a:endParaRPr/>
          </a:p>
        </p:txBody>
      </p:sp>
      <p:sp>
        <p:nvSpPr>
          <p:cNvPr id="3010" name="Google Shape;3010;p104"/>
          <p:cNvSpPr/>
          <p:nvPr/>
        </p:nvSpPr>
        <p:spPr>
          <a:xfrm>
            <a:off x="421137" y="1893190"/>
            <a:ext cx="296917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-r '0</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011" name="Google Shape;3011;p104"/>
          <p:cNvSpPr/>
          <p:nvPr/>
        </p:nvSpPr>
        <p:spPr>
          <a:xfrm>
            <a:off x="684524" y="2273991"/>
            <a:ext cx="6413666" cy="415353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/etc/brltty/Keyboard/keypad.ktb:bind KP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!KP2 MENU_NEXT_ITEM</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/etc/brltty/Keyboard/keypad.ktb:bind KP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!KP7 MENU_FIRST_ITEM</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/etc/brltty/Keyboard/keypad.ktb:bind KP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!KP1 MENU_LAST_ITEM</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/etc/brltty/Keyboard/keypad.ktb:bind KP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!KP9 MENU_PREV_SETTING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/etc/brltty/Keyboard/keypad.ktb:bind KP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!KP3 MENU_NEXT_SETTING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/etc/brltty/Keyboard/keypad.ktb:bind KP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!KP5 MENU_PREV_LEVEL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/etc/brltty/Keyboard/keypad.ktb:bind KP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!KPEnter PREFMENU</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/etc/brltty/Keyboard/keypad.ktb:bind KP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!KPPlus PREFSAVE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/etc/brltty/Keyboard/keypad.ktb:bind KP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!KPMinus PREFLOAD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/etc/libvirt: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/etc/wpa_supplicant/wpa_supplicant.conf: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/etc/mime.types:application/vnd.d2l.coursepackage1p</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zip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/etc/sudo-ldap.conf: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/etc/sudo.conf: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/etc/sudoers: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/etc/sudoers.d: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/etc/iscsi/iscsid.conf: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/etc/sane.d/mustek_pp.conf:#              - cis120</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(for Mustek 1200CP+ &amp; OEM versions),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/etc/sane.d/mustek_pp.conf:# scanner Mustek-1200CP+ 0x378 cis120</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/etc/sane.d/mustek_pp.conf:# scanner mustek-cis120</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cis120</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/etc/sane.d/teco1.conf:scsi "RELISYS" "VM353</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Scanner * * * 0</a:t>
            </a:r>
            <a:endParaRPr/>
          </a:p>
        </p:txBody>
      </p:sp>
      <p:sp>
        <p:nvSpPr>
          <p:cNvPr id="3012" name="Google Shape;3012;p104"/>
          <p:cNvSpPr txBox="1"/>
          <p:nvPr/>
        </p:nvSpPr>
        <p:spPr>
          <a:xfrm>
            <a:off x="315563" y="1467705"/>
            <a:ext cx="6303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0</a:t>
            </a:r>
            <a:r>
              <a:rPr lang="en-US" sz="1800">
                <a:solidFill>
                  <a:schemeClr val="accent4"/>
                </a:solidFill>
                <a:latin typeface="Ubuntu"/>
                <a:ea typeface="Ubuntu"/>
                <a:cs typeface="Ubuntu"/>
                <a:sym typeface="Ubuntu"/>
              </a:rPr>
              <a:t>+</a:t>
            </a:r>
            <a:endParaRPr/>
          </a:p>
        </p:txBody>
      </p:sp>
      <p:sp>
        <p:nvSpPr>
          <p:cNvPr id="3013" name="Google Shape;3013;p104"/>
          <p:cNvSpPr/>
          <p:nvPr/>
        </p:nvSpPr>
        <p:spPr>
          <a:xfrm>
            <a:off x="1020933" y="1578238"/>
            <a:ext cx="277238" cy="197635"/>
          </a:xfrm>
          <a:prstGeom prst="rightArrow">
            <a:avLst>
              <a:gd fmla="val 50000" name="adj1"/>
              <a:gd fmla="val 5000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014" name="Google Shape;3014;p104"/>
          <p:cNvSpPr txBox="1"/>
          <p:nvPr/>
        </p:nvSpPr>
        <p:spPr>
          <a:xfrm>
            <a:off x="1294138" y="1492389"/>
            <a:ext cx="4103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a:t>
            </a:r>
            <a:r>
              <a:rPr lang="en-US" sz="1800">
                <a:solidFill>
                  <a:schemeClr val="accent5"/>
                </a:solidFill>
                <a:latin typeface="Ubuntu"/>
                <a:ea typeface="Ubuntu"/>
                <a:cs typeface="Ubuntu"/>
                <a:sym typeface="Ubuntu"/>
              </a:rPr>
              <a:t>0</a:t>
            </a:r>
            <a:endParaRPr/>
          </a:p>
        </p:txBody>
      </p:sp>
      <p:sp>
        <p:nvSpPr>
          <p:cNvPr id="3015" name="Google Shape;3015;p104"/>
          <p:cNvSpPr txBox="1"/>
          <p:nvPr/>
        </p:nvSpPr>
        <p:spPr>
          <a:xfrm>
            <a:off x="1294138" y="1492389"/>
            <a:ext cx="5311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a:t>
            </a:r>
            <a:r>
              <a:rPr lang="en-US" sz="1800">
                <a:solidFill>
                  <a:schemeClr val="accent5"/>
                </a:solidFill>
                <a:latin typeface="Ubuntu"/>
                <a:ea typeface="Ubuntu"/>
                <a:cs typeface="Ubuntu"/>
                <a:sym typeface="Ubuntu"/>
              </a:rPr>
              <a:t>00</a:t>
            </a:r>
            <a:endParaRPr/>
          </a:p>
        </p:txBody>
      </p:sp>
      <p:sp>
        <p:nvSpPr>
          <p:cNvPr id="3016" name="Google Shape;3016;p104"/>
          <p:cNvSpPr txBox="1"/>
          <p:nvPr/>
        </p:nvSpPr>
        <p:spPr>
          <a:xfrm>
            <a:off x="1294138" y="1498851"/>
            <a:ext cx="6303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a:t>
            </a:r>
            <a:r>
              <a:rPr lang="en-US" sz="1800">
                <a:solidFill>
                  <a:schemeClr val="accent5"/>
                </a:solidFill>
                <a:latin typeface="Ubuntu"/>
                <a:ea typeface="Ubuntu"/>
                <a:cs typeface="Ubuntu"/>
                <a:sym typeface="Ubuntu"/>
              </a:rPr>
              <a:t>000</a:t>
            </a:r>
            <a:endParaRPr/>
          </a:p>
        </p:txBody>
      </p:sp>
      <p:sp>
        <p:nvSpPr>
          <p:cNvPr id="3017" name="Google Shape;3017;p104"/>
          <p:cNvSpPr/>
          <p:nvPr/>
        </p:nvSpPr>
        <p:spPr>
          <a:xfrm>
            <a:off x="6823430" y="1906113"/>
            <a:ext cx="296917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man grep</a:t>
            </a:r>
            <a:endParaRPr/>
          </a:p>
        </p:txBody>
      </p:sp>
      <p:sp>
        <p:nvSpPr>
          <p:cNvPr id="3018" name="Google Shape;3018;p104"/>
          <p:cNvSpPr/>
          <p:nvPr/>
        </p:nvSpPr>
        <p:spPr>
          <a:xfrm>
            <a:off x="7086817" y="2261068"/>
            <a:ext cx="4442823" cy="829543"/>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In basic regular expressions the meta-characters ?, +, {, |, (, and ) lose their special meaning; instead use the backslashed versions \?, \+, \{, \|, \(, and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2"/>
                                        </p:tgtEl>
                                        <p:attrNameLst>
                                          <p:attrName>style.visibility</p:attrName>
                                        </p:attrNameLst>
                                      </p:cBhvr>
                                      <p:to>
                                        <p:strVal val="visible"/>
                                      </p:to>
                                    </p:set>
                                    <p:animEffect filter="fade" transition="in">
                                      <p:cBhvr>
                                        <p:cTn dur="500"/>
                                        <p:tgtEl>
                                          <p:spTgt spid="30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13"/>
                                        </p:tgtEl>
                                        <p:attrNameLst>
                                          <p:attrName>style.visibility</p:attrName>
                                        </p:attrNameLst>
                                      </p:cBhvr>
                                      <p:to>
                                        <p:strVal val="visible"/>
                                      </p:to>
                                    </p:set>
                                    <p:animEffect filter="fade" transition="in">
                                      <p:cBhvr>
                                        <p:cTn dur="500"/>
                                        <p:tgtEl>
                                          <p:spTgt spid="3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4"/>
                                        </p:tgtEl>
                                        <p:attrNameLst>
                                          <p:attrName>style.visibility</p:attrName>
                                        </p:attrNameLst>
                                      </p:cBhvr>
                                      <p:to>
                                        <p:strVal val="visible"/>
                                      </p:to>
                                    </p:set>
                                    <p:animEffect filter="fade" transition="in">
                                      <p:cBhvr>
                                        <p:cTn dur="500"/>
                                        <p:tgtEl>
                                          <p:spTgt spid="3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5"/>
                                        </p:tgtEl>
                                        <p:attrNameLst>
                                          <p:attrName>style.visibility</p:attrName>
                                        </p:attrNameLst>
                                      </p:cBhvr>
                                      <p:to>
                                        <p:strVal val="visible"/>
                                      </p:to>
                                    </p:set>
                                    <p:animEffect filter="fade" transition="in">
                                      <p:cBhvr>
                                        <p:cTn dur="500"/>
                                        <p:tgtEl>
                                          <p:spTgt spid="3015"/>
                                        </p:tgtEl>
                                      </p:cBhvr>
                                    </p:animEffect>
                                  </p:childTnLst>
                                </p:cTn>
                              </p:par>
                              <p:par>
                                <p:cTn fill="hold" nodeType="withEffect" presetClass="exit" presetID="1" presetSubtype="0">
                                  <p:stCondLst>
                                    <p:cond delay="0"/>
                                  </p:stCondLst>
                                  <p:childTnLst>
                                    <p:set>
                                      <p:cBhvr>
                                        <p:cTn dur="1" fill="hold">
                                          <p:stCondLst>
                                            <p:cond delay="1"/>
                                          </p:stCondLst>
                                        </p:cTn>
                                        <p:tgtEl>
                                          <p:spTgt spid="30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6"/>
                                        </p:tgtEl>
                                        <p:attrNameLst>
                                          <p:attrName>style.visibility</p:attrName>
                                        </p:attrNameLst>
                                      </p:cBhvr>
                                      <p:to>
                                        <p:strVal val="visible"/>
                                      </p:to>
                                    </p:set>
                                    <p:animEffect filter="fade" transition="in">
                                      <p:cBhvr>
                                        <p:cTn dur="500"/>
                                        <p:tgtEl>
                                          <p:spTgt spid="3016"/>
                                        </p:tgtEl>
                                      </p:cBhvr>
                                    </p:animEffect>
                                  </p:childTnLst>
                                </p:cTn>
                              </p:par>
                              <p:par>
                                <p:cTn fill="hold" nodeType="withEffect" presetClass="exit" presetID="1" presetSubtype="0">
                                  <p:stCondLst>
                                    <p:cond delay="0"/>
                                  </p:stCondLst>
                                  <p:childTnLst>
                                    <p:set>
                                      <p:cBhvr>
                                        <p:cTn dur="1" fill="hold">
                                          <p:stCondLst>
                                            <p:cond delay="1"/>
                                          </p:stCondLst>
                                        </p:cTn>
                                        <p:tgtEl>
                                          <p:spTgt spid="30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11"/>
                                        </p:tgtEl>
                                        <p:attrNameLst>
                                          <p:attrName>style.visibility</p:attrName>
                                        </p:attrNameLst>
                                      </p:cBhvr>
                                      <p:to>
                                        <p:strVal val="visible"/>
                                      </p:to>
                                    </p:set>
                                    <p:animEffect filter="fade" transition="in">
                                      <p:cBhvr>
                                        <p:cTn dur="500"/>
                                        <p:tgtEl>
                                          <p:spTgt spid="3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18"/>
                                        </p:tgtEl>
                                        <p:attrNameLst>
                                          <p:attrName>style.visibility</p:attrName>
                                        </p:attrNameLst>
                                      </p:cBhvr>
                                      <p:to>
                                        <p:strVal val="visible"/>
                                      </p:to>
                                    </p:set>
                                    <p:animEffect filter="fade" transition="in">
                                      <p:cBhvr>
                                        <p:cTn dur="500"/>
                                        <p:tgtEl>
                                          <p:spTgt spid="30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105"/>
          <p:cNvSpPr txBox="1"/>
          <p:nvPr>
            <p:ph type="title"/>
          </p:nvPr>
        </p:nvSpPr>
        <p:spPr>
          <a:xfrm>
            <a:off x="3778133" y="478575"/>
            <a:ext cx="4635733"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The Previous Element 1 Or More Times</a:t>
            </a:r>
            <a:endParaRPr/>
          </a:p>
        </p:txBody>
      </p:sp>
      <p:sp>
        <p:nvSpPr>
          <p:cNvPr id="3025" name="Google Shape;3025;p105"/>
          <p:cNvSpPr/>
          <p:nvPr/>
        </p:nvSpPr>
        <p:spPr>
          <a:xfrm>
            <a:off x="378951" y="1636223"/>
            <a:ext cx="296917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-r '0</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026" name="Google Shape;3026;p105"/>
          <p:cNvSpPr/>
          <p:nvPr/>
        </p:nvSpPr>
        <p:spPr>
          <a:xfrm>
            <a:off x="652213" y="2004101"/>
            <a:ext cx="6413666" cy="452286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The setting is correct when alignments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are correct.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/etc/pnm2ppa.conf:#colorshear    </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/etc/pnm2ppa.conf:#blackshear    </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no black ink.   This affects black ink bordered by whitespace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(i.e., 256 times ( i*(1.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/256)) to the power Gamma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where (int) i is the ppm color intensity, in the range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- 255.</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the corresponding color.   Gamma =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corresponds to no</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/etc/pnm2ppa.conf:#GammaR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red enhancement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/etc/pnm2ppa.conf:#GammaG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green enhancement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/etc/pnm2ppa.conf:#GammaB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blue enhancement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which gives Gamma =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33 * GammaIdx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/etc/pnm2ppa.conf:#RedGammaIdx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/etc/pnm2ppa.conf:#GreenGammaIdx	</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/etc/pnm2ppa.conf:#BlueGammaIdx	</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by default the printing sweeps are now bidirectional (unimode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set their values to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to switch off the corresponding ink type: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/etc/subuid-:aaron:1</a:t>
            </a:r>
            <a:r>
              <a:rPr lang="en-US" sz="1200">
                <a:solidFill>
                  <a:schemeClr val="accent5"/>
                </a:solidFill>
                <a:latin typeface="Consolas"/>
                <a:ea typeface="Consolas"/>
                <a:cs typeface="Consolas"/>
                <a:sym typeface="Consolas"/>
              </a:rPr>
              <a:t>00000</a:t>
            </a:r>
            <a:r>
              <a:rPr lang="en-US" sz="1200">
                <a:solidFill>
                  <a:schemeClr val="lt1"/>
                </a:solidFill>
                <a:latin typeface="Consolas"/>
                <a:ea typeface="Consolas"/>
                <a:cs typeface="Consolas"/>
                <a:sym typeface="Consolas"/>
              </a:rPr>
              <a:t>:65536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/etc/subuid-:charles:231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72:65536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26"/>
                                        </p:tgtEl>
                                        <p:attrNameLst>
                                          <p:attrName>style.visibility</p:attrName>
                                        </p:attrNameLst>
                                      </p:cBhvr>
                                      <p:to>
                                        <p:strVal val="visible"/>
                                      </p:to>
                                    </p:set>
                                    <p:animEffect filter="fade" transition="in">
                                      <p:cBhvr>
                                        <p:cTn dur="500"/>
                                        <p:tgtEl>
                                          <p:spTgt spid="30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106"/>
          <p:cNvSpPr txBox="1"/>
          <p:nvPr>
            <p:ph type="title"/>
          </p:nvPr>
        </p:nvSpPr>
        <p:spPr>
          <a:xfrm>
            <a:off x="3778133" y="478575"/>
            <a:ext cx="4635733"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Extended Regular Expressions</a:t>
            </a:r>
            <a:endParaRPr/>
          </a:p>
        </p:txBody>
      </p:sp>
      <p:sp>
        <p:nvSpPr>
          <p:cNvPr id="3033" name="Google Shape;3033;p106"/>
          <p:cNvSpPr/>
          <p:nvPr/>
        </p:nvSpPr>
        <p:spPr>
          <a:xfrm>
            <a:off x="386478" y="1624873"/>
            <a:ext cx="296917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-E</a:t>
            </a:r>
            <a:r>
              <a:rPr lang="en-US" sz="1800">
                <a:solidFill>
                  <a:schemeClr val="lt1"/>
                </a:solidFill>
                <a:latin typeface="Consolas"/>
                <a:ea typeface="Consolas"/>
                <a:cs typeface="Consolas"/>
                <a:sym typeface="Consolas"/>
              </a:rPr>
              <a:t>r '0</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034" name="Google Shape;3034;p106"/>
          <p:cNvSpPr/>
          <p:nvPr/>
        </p:nvSpPr>
        <p:spPr>
          <a:xfrm>
            <a:off x="647664" y="1992751"/>
            <a:ext cx="6413666" cy="452286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The setting is correct when alignments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are correct.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/etc/pnm2ppa.conf:#colorshear    </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/etc/pnm2ppa.conf:#blackshear    </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no black ink.   This affects black ink bordered by whitespace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(i.e., 256 times ( i*(1.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/256)) to the power Gamma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where (int) i is the ppm color intensity, in the range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- 255.</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the corresponding color.   Gamma =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corresponds to no</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/etc/pnm2ppa.conf:#GammaR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red enhancement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/etc/pnm2ppa.conf:#GammaG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green enhancement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/etc/pnm2ppa.conf:#GammaB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blue enhancement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which gives Gamma = 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33 * GammaIdx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/etc/pnm2ppa.conf:#RedGammaIdx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/etc/pnm2ppa.conf:#GreenGammaIdx	</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/etc/pnm2ppa.conf:#BlueGammaIdx	</a:t>
            </a:r>
            <a:r>
              <a:rPr lang="en-US" sz="1200">
                <a:solidFill>
                  <a:schemeClr val="accent5"/>
                </a:solidFill>
                <a:latin typeface="Consolas"/>
                <a:ea typeface="Consolas"/>
                <a:cs typeface="Consolas"/>
                <a:sym typeface="Consolas"/>
              </a:rPr>
              <a:t>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by default the printing sweeps are now bidirectional (unimode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set their values to </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 to switch off the corresponding ink type: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/etc/subuid-:aaron:1</a:t>
            </a:r>
            <a:r>
              <a:rPr lang="en-US" sz="1200">
                <a:solidFill>
                  <a:schemeClr val="accent5"/>
                </a:solidFill>
                <a:latin typeface="Consolas"/>
                <a:ea typeface="Consolas"/>
                <a:cs typeface="Consolas"/>
                <a:sym typeface="Consolas"/>
              </a:rPr>
              <a:t>00000</a:t>
            </a:r>
            <a:r>
              <a:rPr lang="en-US" sz="1200">
                <a:solidFill>
                  <a:schemeClr val="lt1"/>
                </a:solidFill>
                <a:latin typeface="Consolas"/>
                <a:ea typeface="Consolas"/>
                <a:cs typeface="Consolas"/>
                <a:sym typeface="Consolas"/>
              </a:rPr>
              <a:t>:65536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/etc/subuid-:charles:231</a:t>
            </a:r>
            <a:r>
              <a:rPr lang="en-US" sz="1200">
                <a:solidFill>
                  <a:schemeClr val="accent5"/>
                </a:solidFill>
                <a:latin typeface="Consolas"/>
                <a:ea typeface="Consolas"/>
                <a:cs typeface="Consolas"/>
                <a:sym typeface="Consolas"/>
              </a:rPr>
              <a:t>0</a:t>
            </a:r>
            <a:r>
              <a:rPr lang="en-US" sz="1200">
                <a:solidFill>
                  <a:schemeClr val="lt1"/>
                </a:solidFill>
                <a:latin typeface="Consolas"/>
                <a:ea typeface="Consolas"/>
                <a:cs typeface="Consolas"/>
                <a:sym typeface="Consolas"/>
              </a:rPr>
              <a:t>72:65536</a:t>
            </a:r>
            <a:endParaRPr/>
          </a:p>
        </p:txBody>
      </p:sp>
      <p:sp>
        <p:nvSpPr>
          <p:cNvPr id="3035" name="Google Shape;3035;p106"/>
          <p:cNvSpPr/>
          <p:nvPr/>
        </p:nvSpPr>
        <p:spPr>
          <a:xfrm>
            <a:off x="3217034" y="1709995"/>
            <a:ext cx="277238" cy="197635"/>
          </a:xfrm>
          <a:prstGeom prst="rightArrow">
            <a:avLst>
              <a:gd fmla="val 50000" name="adj1"/>
              <a:gd fmla="val 5000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036" name="Google Shape;3036;p106"/>
          <p:cNvSpPr/>
          <p:nvPr/>
        </p:nvSpPr>
        <p:spPr>
          <a:xfrm>
            <a:off x="3494272" y="1624873"/>
            <a:ext cx="296917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egrep</a:t>
            </a:r>
            <a:r>
              <a:rPr lang="en-US" sz="1800">
                <a:solidFill>
                  <a:schemeClr val="lt1"/>
                </a:solidFill>
                <a:latin typeface="Consolas"/>
                <a:ea typeface="Consolas"/>
                <a:cs typeface="Consolas"/>
                <a:sym typeface="Consolas"/>
              </a:rPr>
              <a:t> r '0</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5"/>
                                        </p:tgtEl>
                                        <p:attrNameLst>
                                          <p:attrName>style.visibility</p:attrName>
                                        </p:attrNameLst>
                                      </p:cBhvr>
                                      <p:to>
                                        <p:strVal val="visible"/>
                                      </p:to>
                                    </p:set>
                                    <p:animEffect filter="fade" transition="in">
                                      <p:cBhvr>
                                        <p:cTn dur="500"/>
                                        <p:tgtEl>
                                          <p:spTgt spid="3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34"/>
                                        </p:tgtEl>
                                        <p:attrNameLst>
                                          <p:attrName>style.visibility</p:attrName>
                                        </p:attrNameLst>
                                      </p:cBhvr>
                                      <p:to>
                                        <p:strVal val="visible"/>
                                      </p:to>
                                    </p:set>
                                    <p:animEffect filter="fade" transition="in">
                                      <p:cBhvr>
                                        <p:cTn dur="500"/>
                                        <p:tgtEl>
                                          <p:spTgt spid="30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sp>
        <p:nvSpPr>
          <p:cNvPr id="3042" name="Google Shape;3042;p107"/>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Previous Element Can Exist “this many” Times</a:t>
            </a:r>
            <a:endParaRPr/>
          </a:p>
        </p:txBody>
      </p:sp>
      <p:sp>
        <p:nvSpPr>
          <p:cNvPr id="3043" name="Google Shape;3043;p107"/>
          <p:cNvSpPr/>
          <p:nvPr/>
        </p:nvSpPr>
        <p:spPr>
          <a:xfrm>
            <a:off x="414775" y="1704157"/>
            <a:ext cx="344262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'0</a:t>
            </a:r>
            <a:r>
              <a:rPr lang="en-US" sz="1800">
                <a:solidFill>
                  <a:schemeClr val="accent4"/>
                </a:solidFill>
                <a:latin typeface="Consolas"/>
                <a:ea typeface="Consolas"/>
                <a:cs typeface="Consolas"/>
                <a:sym typeface="Consolas"/>
              </a:rPr>
              <a:t>{3,}</a:t>
            </a:r>
            <a:r>
              <a:rPr lang="en-US" sz="1800">
                <a:solidFill>
                  <a:schemeClr val="lt1"/>
                </a:solidFill>
                <a:latin typeface="Consolas"/>
                <a:ea typeface="Consolas"/>
                <a:cs typeface="Consolas"/>
                <a:sym typeface="Consolas"/>
              </a:rPr>
              <a:t>' /etc/</a:t>
            </a:r>
            <a:endParaRPr/>
          </a:p>
        </p:txBody>
      </p:sp>
      <p:sp>
        <p:nvSpPr>
          <p:cNvPr id="3044" name="Google Shape;3044;p107"/>
          <p:cNvSpPr/>
          <p:nvPr/>
        </p:nvSpPr>
        <p:spPr>
          <a:xfrm>
            <a:off x="682095" y="2072035"/>
            <a:ext cx="6413666" cy="433819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000/09/xmldsig#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/etc/vmware-tools/vgauth/schemas/xmldsig-core-schema.xsd:    [2] http://www.w3.org/Consortium/Legal/IPR-FAQ-2</a:t>
            </a:r>
            <a:r>
              <a:rPr lang="en-US" sz="1200">
                <a:solidFill>
                  <a:schemeClr val="accent5"/>
                </a:solidFill>
                <a:latin typeface="Consolas"/>
                <a:ea typeface="Consolas"/>
                <a:cs typeface="Consolas"/>
                <a:sym typeface="Consolas"/>
              </a:rPr>
              <a:t>0000</a:t>
            </a:r>
            <a:r>
              <a:rPr lang="en-US" sz="1200">
                <a:solidFill>
                  <a:schemeClr val="lt1"/>
                </a:solidFill>
                <a:latin typeface="Consolas"/>
                <a:ea typeface="Consolas"/>
                <a:cs typeface="Consolas"/>
                <a:sym typeface="Consolas"/>
              </a:rPr>
              <a:t>620.html#DTD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/etc/vmware-tools/vgauth/schemas/xmldsig-core-schema.xsd:&lt;schema xmlns="http://www.w3.org/2001/XMLSchema" xmlns:ds="http://www.w3.org/2</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/09/xmldsig#" targetNamespace="http://www.w3.org/2</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/09/xmldsig#" version="0.1" elementFormDefault="qualified"&gt;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/etc/firewalld: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Monitor 4 ATA disks connected to a 3ware 6/7/8</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controller which uses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Monitor 2 ATA disks connected to a 3ware 9</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controller which</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Monitor 2 SATA (not SAS) disks connected to a 3ware 9</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controller which</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of tabs and spaces.  187 in ISO 8859-1 (</a:t>
            </a:r>
            <a:r>
              <a:rPr lang="en-US" sz="1200">
                <a:solidFill>
                  <a:schemeClr val="accent5"/>
                </a:solidFill>
                <a:latin typeface="Consolas"/>
                <a:ea typeface="Consolas"/>
                <a:cs typeface="Consolas"/>
                <a:sym typeface="Consolas"/>
              </a:rPr>
              <a:t>0000</a:t>
            </a:r>
            <a:r>
              <a:rPr lang="en-US" sz="1200">
                <a:solidFill>
                  <a:schemeClr val="lt1"/>
                </a:solidFill>
                <a:latin typeface="Consolas"/>
                <a:ea typeface="Consolas"/>
                <a:cs typeface="Consolas"/>
                <a:sym typeface="Consolas"/>
              </a:rPr>
              <a:t>BB in Unicode) and 183 in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ISO-8859-1 (</a:t>
            </a:r>
            <a:r>
              <a:rPr lang="en-US" sz="1200">
                <a:solidFill>
                  <a:schemeClr val="accent5"/>
                </a:solidFill>
                <a:latin typeface="Consolas"/>
                <a:ea typeface="Consolas"/>
                <a:cs typeface="Consolas"/>
                <a:sym typeface="Consolas"/>
              </a:rPr>
              <a:t>0000</a:t>
            </a:r>
            <a:r>
              <a:rPr lang="en-US" sz="1200">
                <a:solidFill>
                  <a:schemeClr val="lt1"/>
                </a:solidFill>
                <a:latin typeface="Consolas"/>
                <a:ea typeface="Consolas"/>
                <a:cs typeface="Consolas"/>
                <a:sym typeface="Consolas"/>
              </a:rPr>
              <a:t>B7 in Unicode) seem to be good values for these.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Sample configuration file for the HP720/HP820/HP1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PPA Printers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HP DeskJet 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Cse, 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Cxi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44"/>
                                        </p:tgtEl>
                                        <p:attrNameLst>
                                          <p:attrName>style.visibility</p:attrName>
                                        </p:attrNameLst>
                                      </p:cBhvr>
                                      <p:to>
                                        <p:strVal val="visible"/>
                                      </p:to>
                                    </p:set>
                                    <p:animEffect filter="fade" transition="in">
                                      <p:cBhvr>
                                        <p:cTn dur="500"/>
                                        <p:tgtEl>
                                          <p:spTgt spid="30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sp>
        <p:nvSpPr>
          <p:cNvPr id="3050" name="Google Shape;3050;p108"/>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Previous Element Can Exist “this many” Times</a:t>
            </a:r>
            <a:endParaRPr/>
          </a:p>
        </p:txBody>
      </p:sp>
      <p:sp>
        <p:nvSpPr>
          <p:cNvPr id="3051" name="Google Shape;3051;p108"/>
          <p:cNvSpPr/>
          <p:nvPr/>
        </p:nvSpPr>
        <p:spPr>
          <a:xfrm>
            <a:off x="384986" y="1557069"/>
            <a:ext cx="344262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'10</a:t>
            </a:r>
            <a:r>
              <a:rPr lang="en-US" sz="1800">
                <a:solidFill>
                  <a:schemeClr val="accent4"/>
                </a:solidFill>
                <a:latin typeface="Consolas"/>
                <a:ea typeface="Consolas"/>
                <a:cs typeface="Consolas"/>
                <a:sym typeface="Consolas"/>
              </a:rPr>
              <a:t>{,3}</a:t>
            </a:r>
            <a:r>
              <a:rPr lang="en-US" sz="1800">
                <a:solidFill>
                  <a:schemeClr val="lt1"/>
                </a:solidFill>
                <a:latin typeface="Consolas"/>
                <a:ea typeface="Consolas"/>
                <a:cs typeface="Consolas"/>
                <a:sym typeface="Consolas"/>
              </a:rPr>
              <a:t>' /etc/</a:t>
            </a:r>
            <a:endParaRPr/>
          </a:p>
        </p:txBody>
      </p:sp>
      <p:sp>
        <p:nvSpPr>
          <p:cNvPr id="3052" name="Google Shape;3052;p108"/>
          <p:cNvSpPr/>
          <p:nvPr/>
        </p:nvSpPr>
        <p:spPr>
          <a:xfrm>
            <a:off x="620774" y="1924947"/>
            <a:ext cx="6413666" cy="452286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/etc/pnm2ppa.conf:#xoffset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60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sweeps of the print head, adjust these in units of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"/600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 dot).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valid blackness choices are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 2 3 4; controls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density of black ink used: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 (least ink), 2 (default), 4 (most).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(i.e., 256 times ( i*(</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.0/256)) to the power Gamma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the corresponding color.   Gamma =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.0 corresponds to no</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/etc/pnm2ppa.conf:#GammaR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.0      # red enhancement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/etc/pnm2ppa.conf:#GammaG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.0      # green enhancement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/etc/pnm2ppa.conf:#GammaB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.0      # blue enhancement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which gives Gamma =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.0 - 0.033 * GammaIdx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(unimode </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 uncomment the next line .  (The command line options --uni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/etc/pnm2ppa.conf:#unimode </a:t>
            </a:r>
            <a:r>
              <a:rPr lang="en-US" sz="1200">
                <a:solidFill>
                  <a:schemeClr val="accent5"/>
                </a:solidFill>
                <a:latin typeface="Consolas"/>
                <a:ea typeface="Consolas"/>
                <a:cs typeface="Consolas"/>
                <a:sym typeface="Consolas"/>
              </a:rPr>
              <a:t>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/etc/pnm2ppa.conf:#black_ink </a:t>
            </a:r>
            <a:r>
              <a:rPr lang="en-US" sz="1200">
                <a:solidFill>
                  <a:schemeClr val="accent5"/>
                </a:solidFill>
                <a:latin typeface="Consolas"/>
                <a:ea typeface="Consolas"/>
                <a:cs typeface="Consolas"/>
                <a:sym typeface="Consolas"/>
              </a:rPr>
              <a:t>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/etc/pnm2ppa.conf:#color_ink </a:t>
            </a:r>
            <a:r>
              <a:rPr lang="en-US" sz="1200">
                <a:solidFill>
                  <a:schemeClr val="accent5"/>
                </a:solidFill>
                <a:latin typeface="Consolas"/>
                <a:ea typeface="Consolas"/>
                <a:cs typeface="Consolas"/>
                <a:sym typeface="Consolas"/>
              </a:rPr>
              <a:t>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/etc/pnm2ppa.conf:#cyan_ink </a:t>
            </a:r>
            <a:r>
              <a:rPr lang="en-US" sz="1200">
                <a:solidFill>
                  <a:schemeClr val="accent5"/>
                </a:solidFill>
                <a:latin typeface="Consolas"/>
                <a:ea typeface="Consolas"/>
                <a:cs typeface="Consolas"/>
                <a:sym typeface="Consolas"/>
              </a:rPr>
              <a:t>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/etc/pnm2ppa.conf:#magenta_ink </a:t>
            </a:r>
            <a:r>
              <a:rPr lang="en-US" sz="1200">
                <a:solidFill>
                  <a:schemeClr val="accent5"/>
                </a:solidFill>
                <a:latin typeface="Consolas"/>
                <a:ea typeface="Consolas"/>
                <a:cs typeface="Consolas"/>
                <a:sym typeface="Consolas"/>
              </a:rPr>
              <a:t>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/etc/pnm2ppa.conf:#yellow_ink </a:t>
            </a:r>
            <a:r>
              <a:rPr lang="en-US" sz="1200">
                <a:solidFill>
                  <a:schemeClr val="accent5"/>
                </a:solidFill>
                <a:latin typeface="Consolas"/>
                <a:ea typeface="Consolas"/>
                <a:cs typeface="Consolas"/>
                <a:sym typeface="Consolas"/>
              </a:rPr>
              <a:t>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/etc/subuid-:aaron:</a:t>
            </a:r>
            <a:r>
              <a:rPr lang="en-US" sz="1200">
                <a:solidFill>
                  <a:schemeClr val="accent5"/>
                </a:solidFill>
                <a:latin typeface="Consolas"/>
                <a:ea typeface="Consolas"/>
                <a:cs typeface="Consolas"/>
                <a:sym typeface="Consolas"/>
              </a:rPr>
              <a:t>100000</a:t>
            </a:r>
            <a:r>
              <a:rPr lang="en-US" sz="1200">
                <a:solidFill>
                  <a:schemeClr val="lt1"/>
                </a:solidFill>
                <a:latin typeface="Consolas"/>
                <a:ea typeface="Consolas"/>
                <a:cs typeface="Consolas"/>
                <a:sym typeface="Consolas"/>
              </a:rPr>
              <a:t>:65536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/etc/subuid-:bob:</a:t>
            </a:r>
            <a:r>
              <a:rPr lang="en-US" sz="1200">
                <a:solidFill>
                  <a:schemeClr val="accent5"/>
                </a:solidFill>
                <a:latin typeface="Consolas"/>
                <a:ea typeface="Consolas"/>
                <a:cs typeface="Consolas"/>
                <a:sym typeface="Consolas"/>
              </a:rPr>
              <a:t>1</a:t>
            </a:r>
            <a:r>
              <a:rPr lang="en-US" sz="1200">
                <a:solidFill>
                  <a:schemeClr val="lt1"/>
                </a:solidFill>
                <a:latin typeface="Consolas"/>
                <a:ea typeface="Consolas"/>
                <a:cs typeface="Consolas"/>
                <a:sym typeface="Consolas"/>
              </a:rPr>
              <a:t>65536:65536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/etc/subuid-:charles:23</a:t>
            </a:r>
            <a:r>
              <a:rPr lang="en-US" sz="1200">
                <a:solidFill>
                  <a:schemeClr val="accent5"/>
                </a:solidFill>
                <a:latin typeface="Consolas"/>
                <a:ea typeface="Consolas"/>
                <a:cs typeface="Consolas"/>
                <a:sym typeface="Consolas"/>
              </a:rPr>
              <a:t>10</a:t>
            </a:r>
            <a:r>
              <a:rPr lang="en-US" sz="1200">
                <a:solidFill>
                  <a:schemeClr val="lt1"/>
                </a:solidFill>
                <a:latin typeface="Consolas"/>
                <a:ea typeface="Consolas"/>
                <a:cs typeface="Consolas"/>
                <a:sym typeface="Consolas"/>
              </a:rPr>
              <a:t>72:65536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52"/>
                                        </p:tgtEl>
                                        <p:attrNameLst>
                                          <p:attrName>style.visibility</p:attrName>
                                        </p:attrNameLst>
                                      </p:cBhvr>
                                      <p:to>
                                        <p:strVal val="visible"/>
                                      </p:to>
                                    </p:set>
                                    <p:animEffect filter="fade" transition="in">
                                      <p:cBhvr>
                                        <p:cTn dur="500"/>
                                        <p:tgtEl>
                                          <p:spTgt spid="30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109"/>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Previous Element Can Exist “this many” Times</a:t>
            </a:r>
            <a:endParaRPr/>
          </a:p>
        </p:txBody>
      </p:sp>
      <p:sp>
        <p:nvSpPr>
          <p:cNvPr id="3059" name="Google Shape;3059;p109"/>
          <p:cNvSpPr/>
          <p:nvPr/>
        </p:nvSpPr>
        <p:spPr>
          <a:xfrm>
            <a:off x="384986" y="1519491"/>
            <a:ext cx="344262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'0</a:t>
            </a:r>
            <a:r>
              <a:rPr lang="en-US" sz="1800">
                <a:solidFill>
                  <a:schemeClr val="accent4"/>
                </a:solidFill>
                <a:latin typeface="Consolas"/>
                <a:ea typeface="Consolas"/>
                <a:cs typeface="Consolas"/>
                <a:sym typeface="Consolas"/>
              </a:rPr>
              <a:t>{3}</a:t>
            </a:r>
            <a:r>
              <a:rPr lang="en-US" sz="1800">
                <a:solidFill>
                  <a:schemeClr val="lt1"/>
                </a:solidFill>
                <a:latin typeface="Consolas"/>
                <a:ea typeface="Consolas"/>
                <a:cs typeface="Consolas"/>
                <a:sym typeface="Consolas"/>
              </a:rPr>
              <a:t>' /etc/</a:t>
            </a:r>
            <a:endParaRPr/>
          </a:p>
        </p:txBody>
      </p:sp>
      <p:sp>
        <p:nvSpPr>
          <p:cNvPr id="3060" name="Google Shape;3060;p109"/>
          <p:cNvSpPr/>
          <p:nvPr/>
        </p:nvSpPr>
        <p:spPr>
          <a:xfrm>
            <a:off x="620774" y="1887369"/>
            <a:ext cx="6413666" cy="470752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/etc/vmware-tools/vgauth/schemas/xmldsig-core-schema.xsd:    [2] http://www.w3.org/Consortium/Legal/IPR-FAQ-2</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0620.html#DTD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/etc/vmware-tools/vgauth/schemas/xmldsig-core-schema.xsd:&lt;schema xmlns="http://www.w3.org/2001/XMLSchema" xmlns:ds="http://www.w3.org/2</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/09/xmldsig#" targetNamespace="http://www.w3.org/2</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/09/xmldsig#" version="0.1" elementFormDefault="qualified"&gt;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/etc/firewalld: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Monitor 4 ATA disks connected to a 3ware 6/7/8</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controller which uses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Monitor 2 ATA disks connected to a 3ware 9</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controller which</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Monitor 2 SATA (not SAS) disks connected to a 3ware 9</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controller which</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of tabs and spaces.  187 in ISO 8859-1 (</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0BB in Unicode) and 183 in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ISO-8859-1 (</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0B7 in Unicode) seem to be good values for these.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Sample configuration file for the HP720/HP820/HP1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PPA Printers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HP DeskJet 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Cse, 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Cxi</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/etc/pbm2ppa.conf:#version  1</a:t>
            </a:r>
            <a:r>
              <a:rPr lang="en-US" sz="1200">
                <a:solidFill>
                  <a:schemeClr val="accent5"/>
                </a:solidFill>
                <a:latin typeface="Consolas"/>
                <a:ea typeface="Consolas"/>
                <a:cs typeface="Consolas"/>
                <a:sym typeface="Consolas"/>
              </a:rPr>
              <a:t>000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/etc/pnm2ppa.conf:#version 1</a:t>
            </a:r>
            <a:r>
              <a:rPr lang="en-US" sz="1200">
                <a:solidFill>
                  <a:schemeClr val="accent5"/>
                </a:solidFill>
                <a:latin typeface="Consolas"/>
                <a:ea typeface="Consolas"/>
                <a:cs typeface="Consolas"/>
                <a:sym typeface="Consolas"/>
              </a:rPr>
              <a:t>000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/etc/subuid-:aaron:1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00:65536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60"/>
                                        </p:tgtEl>
                                        <p:attrNameLst>
                                          <p:attrName>style.visibility</p:attrName>
                                        </p:attrNameLst>
                                      </p:cBhvr>
                                      <p:to>
                                        <p:strVal val="visible"/>
                                      </p:to>
                                    </p:set>
                                    <p:animEffect filter="fade" transition="in">
                                      <p:cBhvr>
                                        <p:cTn dur="500"/>
                                        <p:tgtEl>
                                          <p:spTgt spid="3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110"/>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Make The Previous Element Optional</a:t>
            </a:r>
            <a:endParaRPr/>
          </a:p>
        </p:txBody>
      </p:sp>
      <p:sp>
        <p:nvSpPr>
          <p:cNvPr id="3067" name="Google Shape;3067;p110"/>
          <p:cNvSpPr/>
          <p:nvPr/>
        </p:nvSpPr>
        <p:spPr>
          <a:xfrm>
            <a:off x="410038" y="1519491"/>
            <a:ext cx="372608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'disable</a:t>
            </a:r>
            <a:r>
              <a:rPr lang="en-US" sz="1800">
                <a:solidFill>
                  <a:schemeClr val="accent5"/>
                </a:solidFill>
                <a:latin typeface="Consolas"/>
                <a:ea typeface="Consolas"/>
                <a:cs typeface="Consolas"/>
                <a:sym typeface="Consolas"/>
              </a:rPr>
              <a:t>d</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068" name="Google Shape;3068;p110"/>
          <p:cNvSpPr/>
          <p:nvPr/>
        </p:nvSpPr>
        <p:spPr>
          <a:xfrm>
            <a:off x="662957" y="1887369"/>
            <a:ext cx="6413666" cy="452286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t to 0 to </a:t>
            </a:r>
            <a:r>
              <a:rPr lang="en-US" sz="1200">
                <a:solidFill>
                  <a:schemeClr val="accent5"/>
                </a:solidFill>
                <a:latin typeface="Consolas"/>
                <a:ea typeface="Consolas"/>
                <a:cs typeface="Consolas"/>
                <a:sym typeface="Consolas"/>
              </a:rPr>
              <a:t>disable</a:t>
            </a:r>
            <a:r>
              <a:rPr lang="en-US" sz="1200">
                <a:solidFill>
                  <a:schemeClr val="lt1"/>
                </a:solidFill>
                <a:latin typeface="Consolas"/>
                <a:ea typeface="Consolas"/>
                <a:cs typeface="Consolas"/>
                <a:sym typeface="Consolas"/>
              </a:rPr>
              <a:t> polling.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/etc/vmware-tools/tools.conf.example:# Set to true to </a:t>
            </a:r>
            <a:r>
              <a:rPr lang="en-US" sz="1200">
                <a:solidFill>
                  <a:schemeClr val="accent5"/>
                </a:solidFill>
                <a:latin typeface="Consolas"/>
                <a:ea typeface="Consolas"/>
                <a:cs typeface="Consolas"/>
                <a:sym typeface="Consolas"/>
              </a:rPr>
              <a:t>disable</a:t>
            </a:r>
            <a:r>
              <a:rPr lang="en-US" sz="1200">
                <a:solidFill>
                  <a:schemeClr val="lt1"/>
                </a:solidFill>
                <a:latin typeface="Consolas"/>
                <a:ea typeface="Consolas"/>
                <a:cs typeface="Consolas"/>
                <a:sym typeface="Consolas"/>
              </a:rPr>
              <a:t> the deviceHelper plugin.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/etc/vmware-tools/tools.conf.example:#</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=false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/etc/containers/storage.conf:# Value 0% </a:t>
            </a:r>
            <a:r>
              <a:rPr lang="en-US" sz="1200">
                <a:solidFill>
                  <a:schemeClr val="accent5"/>
                </a:solidFill>
                <a:latin typeface="Consolas"/>
                <a:ea typeface="Consolas"/>
                <a:cs typeface="Consolas"/>
                <a:sym typeface="Consolas"/>
              </a:rPr>
              <a:t>disable</a:t>
            </a:r>
            <a:r>
              <a:rPr lang="en-US" sz="1200">
                <a:solidFill>
                  <a:schemeClr val="lt1"/>
                </a:solidFill>
                <a:latin typeface="Consolas"/>
                <a:ea typeface="Consolas"/>
                <a:cs typeface="Consolas"/>
                <a:sym typeface="Consolas"/>
              </a:rPr>
              <a: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/etc/dleyna-server-service.conf:# 0 = </a:t>
            </a:r>
            <a:r>
              <a:rPr lang="en-US" sz="1200">
                <a:solidFill>
                  <a:schemeClr val="accent5"/>
                </a:solidFill>
                <a:latin typeface="Consolas"/>
                <a:ea typeface="Consolas"/>
                <a:cs typeface="Consolas"/>
                <a:sym typeface="Consolas"/>
              </a:rPr>
              <a:t>disabled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/etc/dleyna-server-service.conf:# You can't enable levels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at compile time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/etc/dleyna-server-service.conf:# If netf is enabled but the list is empty, it behaves as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/etc/tuned/tuned-main.conf:# Dynamicaly tune devices, if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only static tuning will be used.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/etc/tuned/tuned-main.conf:# Recommend functionality, if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"recommend" command will be not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/etc/enscript.cfg:# Enable / </a:t>
            </a:r>
            <a:r>
              <a:rPr lang="en-US" sz="1200">
                <a:solidFill>
                  <a:schemeClr val="accent5"/>
                </a:solidFill>
                <a:latin typeface="Consolas"/>
                <a:ea typeface="Consolas"/>
                <a:cs typeface="Consolas"/>
                <a:sym typeface="Consolas"/>
              </a:rPr>
              <a:t>disable</a:t>
            </a:r>
            <a:r>
              <a:rPr lang="en-US" sz="1200">
                <a:solidFill>
                  <a:schemeClr val="lt1"/>
                </a:solidFill>
                <a:latin typeface="Consolas"/>
                <a:ea typeface="Consolas"/>
                <a:cs typeface="Consolas"/>
                <a:sym typeface="Consolas"/>
              </a:rPr>
              <a:t> page prefeed.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/etc/firewalld: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/etc/mcelog/mcelog.conf:# An upstream bug prevents this from being </a:t>
            </a:r>
            <a:r>
              <a:rPr lang="en-US" sz="1200">
                <a:solidFill>
                  <a:schemeClr val="accent5"/>
                </a:solidFill>
                <a:latin typeface="Consolas"/>
                <a:ea typeface="Consolas"/>
                <a:cs typeface="Consolas"/>
                <a:sym typeface="Consolas"/>
              </a:rPr>
              <a:t>disabled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-o VAL  Enable/</a:t>
            </a:r>
            <a:r>
              <a:rPr lang="en-US" sz="1200">
                <a:solidFill>
                  <a:schemeClr val="accent5"/>
                </a:solidFill>
                <a:latin typeface="Consolas"/>
                <a:ea typeface="Consolas"/>
                <a:cs typeface="Consolas"/>
                <a:sym typeface="Consolas"/>
              </a:rPr>
              <a:t>disable</a:t>
            </a:r>
            <a:r>
              <a:rPr lang="en-US" sz="1200">
                <a:solidFill>
                  <a:schemeClr val="lt1"/>
                </a:solidFill>
                <a:latin typeface="Consolas"/>
                <a:ea typeface="Consolas"/>
                <a:cs typeface="Consolas"/>
                <a:sym typeface="Consolas"/>
              </a:rPr>
              <a:t> automatic offline tests (on/off)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-S VAL  Enable/</a:t>
            </a:r>
            <a:r>
              <a:rPr lang="en-US" sz="1200">
                <a:solidFill>
                  <a:schemeClr val="accent5"/>
                </a:solidFill>
                <a:latin typeface="Consolas"/>
                <a:ea typeface="Consolas"/>
                <a:cs typeface="Consolas"/>
                <a:sym typeface="Consolas"/>
              </a:rPr>
              <a:t>disable</a:t>
            </a:r>
            <a:r>
              <a:rPr lang="en-US" sz="1200">
                <a:solidFill>
                  <a:schemeClr val="lt1"/>
                </a:solidFill>
                <a:latin typeface="Consolas"/>
                <a:ea typeface="Consolas"/>
                <a:cs typeface="Consolas"/>
                <a:sym typeface="Consolas"/>
              </a:rPr>
              <a:t> attribute autosave (on/off)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Plugin directory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if empty)</a:t>
            </a:r>
            <a:endParaRPr/>
          </a:p>
        </p:txBody>
      </p:sp>
      <p:sp>
        <p:nvSpPr>
          <p:cNvPr id="3069" name="Google Shape;3069;p110"/>
          <p:cNvSpPr/>
          <p:nvPr/>
        </p:nvSpPr>
        <p:spPr>
          <a:xfrm>
            <a:off x="4093399" y="2670048"/>
            <a:ext cx="740664" cy="173736"/>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68"/>
                                        </p:tgtEl>
                                        <p:attrNameLst>
                                          <p:attrName>style.visibility</p:attrName>
                                        </p:attrNameLst>
                                      </p:cBhvr>
                                      <p:to>
                                        <p:strVal val="visible"/>
                                      </p:to>
                                    </p:set>
                                    <p:animEffect filter="fade" transition="in">
                                      <p:cBhvr>
                                        <p:cTn dur="500"/>
                                        <p:tgtEl>
                                          <p:spTgt spid="3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9"/>
                                        </p:tgtEl>
                                        <p:attrNameLst>
                                          <p:attrName>style.visibility</p:attrName>
                                        </p:attrNameLst>
                                      </p:cBhvr>
                                      <p:to>
                                        <p:strVal val="visible"/>
                                      </p:to>
                                    </p:set>
                                    <p:animEffect filter="fade" transition="in">
                                      <p:cBhvr>
                                        <p:cTn dur="500"/>
                                        <p:tgtEl>
                                          <p:spTgt spid="30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111"/>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Previous Element Can Exist “this many” Times</a:t>
            </a:r>
            <a:endParaRPr/>
          </a:p>
        </p:txBody>
      </p:sp>
      <p:sp>
        <p:nvSpPr>
          <p:cNvPr id="3076" name="Google Shape;3076;p111"/>
          <p:cNvSpPr/>
          <p:nvPr/>
        </p:nvSpPr>
        <p:spPr>
          <a:xfrm>
            <a:off x="422181" y="1519491"/>
            <a:ext cx="344262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'0</a:t>
            </a:r>
            <a:r>
              <a:rPr lang="en-US" sz="1800">
                <a:solidFill>
                  <a:schemeClr val="accent4"/>
                </a:solidFill>
                <a:latin typeface="Consolas"/>
                <a:ea typeface="Consolas"/>
                <a:cs typeface="Consolas"/>
                <a:sym typeface="Consolas"/>
              </a:rPr>
              <a:t>{3,5}</a:t>
            </a:r>
            <a:r>
              <a:rPr lang="en-US" sz="1800">
                <a:solidFill>
                  <a:schemeClr val="lt1"/>
                </a:solidFill>
                <a:latin typeface="Consolas"/>
                <a:ea typeface="Consolas"/>
                <a:cs typeface="Consolas"/>
                <a:sym typeface="Consolas"/>
              </a:rPr>
              <a:t>' /etc/</a:t>
            </a:r>
            <a:endParaRPr/>
          </a:p>
        </p:txBody>
      </p:sp>
      <p:sp>
        <p:nvSpPr>
          <p:cNvPr id="3077" name="Google Shape;3077;p111"/>
          <p:cNvSpPr/>
          <p:nvPr/>
        </p:nvSpPr>
        <p:spPr>
          <a:xfrm>
            <a:off x="657969" y="1887369"/>
            <a:ext cx="6413666" cy="433819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000/09/xmldsig#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/etc/vmware-tools/vgauth/schemas/xmldsig-core-schema.xsd:    [2] http://www.w3.org/Consortium/Legal/IPR-FAQ-2</a:t>
            </a:r>
            <a:r>
              <a:rPr lang="en-US" sz="1200">
                <a:solidFill>
                  <a:schemeClr val="accent5"/>
                </a:solidFill>
                <a:latin typeface="Consolas"/>
                <a:ea typeface="Consolas"/>
                <a:cs typeface="Consolas"/>
                <a:sym typeface="Consolas"/>
              </a:rPr>
              <a:t>0000</a:t>
            </a:r>
            <a:r>
              <a:rPr lang="en-US" sz="1200">
                <a:solidFill>
                  <a:schemeClr val="lt1"/>
                </a:solidFill>
                <a:latin typeface="Consolas"/>
                <a:ea typeface="Consolas"/>
                <a:cs typeface="Consolas"/>
                <a:sym typeface="Consolas"/>
              </a:rPr>
              <a:t>620.html#DTD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/etc/vmware-tools/vgauth/schemas/xmldsig-core-schema.xsd:&lt;schema xmlns="http://www.w3.org/2001/XMLSchema" xmlns:ds="http://www.w3.org/2</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/09/xmldsig#" targetNamespace="http://www.w3.org/2</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/09/xmldsig#" version="0.1" elementFormDefault="qualified"&gt;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/etc/firewalld: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Monitor 4 ATA disks connected to a 3ware 6/7/8</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controller which uses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Monitor 2 ATA disks connected to a 3ware 9</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controller which</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Monitor 2 SATA (not SAS) disks connected to a 3ware 9</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controller which</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of tabs and spaces.  187 in ISO 8859-1 (</a:t>
            </a:r>
            <a:r>
              <a:rPr lang="en-US" sz="1200">
                <a:solidFill>
                  <a:schemeClr val="accent5"/>
                </a:solidFill>
                <a:latin typeface="Consolas"/>
                <a:ea typeface="Consolas"/>
                <a:cs typeface="Consolas"/>
                <a:sym typeface="Consolas"/>
              </a:rPr>
              <a:t>0000</a:t>
            </a:r>
            <a:r>
              <a:rPr lang="en-US" sz="1200">
                <a:solidFill>
                  <a:schemeClr val="lt1"/>
                </a:solidFill>
                <a:latin typeface="Consolas"/>
                <a:ea typeface="Consolas"/>
                <a:cs typeface="Consolas"/>
                <a:sym typeface="Consolas"/>
              </a:rPr>
              <a:t>BB in Unicode) and 183 in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ISO-8859-1 (</a:t>
            </a:r>
            <a:r>
              <a:rPr lang="en-US" sz="1200">
                <a:solidFill>
                  <a:schemeClr val="accent5"/>
                </a:solidFill>
                <a:latin typeface="Consolas"/>
                <a:ea typeface="Consolas"/>
                <a:cs typeface="Consolas"/>
                <a:sym typeface="Consolas"/>
              </a:rPr>
              <a:t>0000</a:t>
            </a:r>
            <a:r>
              <a:rPr lang="en-US" sz="1200">
                <a:solidFill>
                  <a:schemeClr val="lt1"/>
                </a:solidFill>
                <a:latin typeface="Consolas"/>
                <a:ea typeface="Consolas"/>
                <a:cs typeface="Consolas"/>
                <a:sym typeface="Consolas"/>
              </a:rPr>
              <a:t>B7 in Unicode) seem to be good values for these.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Sample configuration file for the HP720/HP820/HP1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PPA Printers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 			HP DeskJet 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Cse, 1</a:t>
            </a:r>
            <a:r>
              <a:rPr lang="en-US" sz="1200">
                <a:solidFill>
                  <a:schemeClr val="accent5"/>
                </a:solidFill>
                <a:latin typeface="Consolas"/>
                <a:ea typeface="Consolas"/>
                <a:cs typeface="Consolas"/>
                <a:sym typeface="Consolas"/>
              </a:rPr>
              <a:t>000</a:t>
            </a:r>
            <a:r>
              <a:rPr lang="en-US" sz="1200">
                <a:solidFill>
                  <a:schemeClr val="lt1"/>
                </a:solidFill>
                <a:latin typeface="Consolas"/>
                <a:ea typeface="Consolas"/>
                <a:cs typeface="Consolas"/>
                <a:sym typeface="Consolas"/>
              </a:rPr>
              <a:t>Cxi</a:t>
            </a:r>
            <a:endParaRPr/>
          </a:p>
        </p:txBody>
      </p:sp>
      <p:sp>
        <p:nvSpPr>
          <p:cNvPr id="3078" name="Google Shape;3078;p111"/>
          <p:cNvSpPr txBox="1"/>
          <p:nvPr/>
        </p:nvSpPr>
        <p:spPr>
          <a:xfrm>
            <a:off x="3616871" y="1518037"/>
            <a:ext cx="1733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0{min,max}</a:t>
            </a:r>
            <a:endParaRPr sz="1800">
              <a:solidFill>
                <a:schemeClr val="accent4"/>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77"/>
                                        </p:tgtEl>
                                        <p:attrNameLst>
                                          <p:attrName>style.visibility</p:attrName>
                                        </p:attrNameLst>
                                      </p:cBhvr>
                                      <p:to>
                                        <p:strVal val="visible"/>
                                      </p:to>
                                    </p:set>
                                    <p:animEffect filter="fade" transition="in">
                                      <p:cBhvr>
                                        <p:cTn dur="500"/>
                                        <p:tgtEl>
                                          <p:spTgt spid="30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112"/>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One Thing Or The Other</a:t>
            </a:r>
            <a:endParaRPr/>
          </a:p>
        </p:txBody>
      </p:sp>
      <p:sp>
        <p:nvSpPr>
          <p:cNvPr id="3085" name="Google Shape;3085;p112"/>
          <p:cNvSpPr/>
          <p:nvPr/>
        </p:nvSpPr>
        <p:spPr>
          <a:xfrm>
            <a:off x="410038" y="1519491"/>
            <a:ext cx="459476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'enabled</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disabled' /etc/</a:t>
            </a:r>
            <a:endParaRPr/>
          </a:p>
        </p:txBody>
      </p:sp>
      <p:sp>
        <p:nvSpPr>
          <p:cNvPr id="3086" name="Google Shape;3086;p112"/>
          <p:cNvSpPr/>
          <p:nvPr/>
        </p:nvSpPr>
        <p:spPr>
          <a:xfrm>
            <a:off x="624046" y="1887369"/>
            <a:ext cx="6413666" cy="415353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/etc/vmware-tools/tools.conf.example:#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/etc/vmware-tools/tools.conf.example:#</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=false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/etc/dleyna-server-service.conf:# 0 = </a:t>
            </a:r>
            <a:r>
              <a:rPr lang="en-US" sz="1200">
                <a:solidFill>
                  <a:schemeClr val="accent5"/>
                </a:solidFill>
                <a:latin typeface="Consolas"/>
                <a:ea typeface="Consolas"/>
                <a:cs typeface="Consolas"/>
                <a:sym typeface="Consolas"/>
              </a:rPr>
              <a:t>disabled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/etc/dleyna-server-service.conf:# You can't enable levels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at compile time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/etc/dleyna-server-service.conf:netf-</a:t>
            </a:r>
            <a:r>
              <a:rPr lang="en-US" sz="1200">
                <a:solidFill>
                  <a:schemeClr val="accent5"/>
                </a:solidFill>
                <a:latin typeface="Consolas"/>
                <a:ea typeface="Consolas"/>
                <a:cs typeface="Consolas"/>
                <a:sym typeface="Consolas"/>
              </a:rPr>
              <a:t>enabled</a:t>
            </a:r>
            <a:r>
              <a:rPr lang="en-US" sz="1200">
                <a:solidFill>
                  <a:schemeClr val="lt1"/>
                </a:solidFill>
                <a:latin typeface="Consolas"/>
                <a:ea typeface="Consolas"/>
                <a:cs typeface="Consolas"/>
                <a:sym typeface="Consolas"/>
              </a:rPr>
              <a:t>=false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/etc/dleyna-server-service.conf:# If netf is </a:t>
            </a:r>
            <a:r>
              <a:rPr lang="en-US" sz="1200">
                <a:solidFill>
                  <a:schemeClr val="accent5"/>
                </a:solidFill>
                <a:latin typeface="Consolas"/>
                <a:ea typeface="Consolas"/>
                <a:cs typeface="Consolas"/>
                <a:sym typeface="Consolas"/>
              </a:rPr>
              <a:t>enabled</a:t>
            </a:r>
            <a:r>
              <a:rPr lang="en-US" sz="1200">
                <a:solidFill>
                  <a:schemeClr val="lt1"/>
                </a:solidFill>
                <a:latin typeface="Consolas"/>
                <a:ea typeface="Consolas"/>
                <a:cs typeface="Consolas"/>
                <a:sym typeface="Consolas"/>
              </a:rPr>
              <a:t> but the list is empty, it behaves as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/etc/tuned/tuned-main.conf:# Dynamicaly tune devices, if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only static tuning will be used.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/etc/tuned/tuned-main.conf:# Recommend functionality, if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"recommend" command will be not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/etc/tuned/tuned-main.conf:# /etc/sysctl.conf.  If </a:t>
            </a:r>
            <a:r>
              <a:rPr lang="en-US" sz="1200">
                <a:solidFill>
                  <a:schemeClr val="accent5"/>
                </a:solidFill>
                <a:latin typeface="Consolas"/>
                <a:ea typeface="Consolas"/>
                <a:cs typeface="Consolas"/>
                <a:sym typeface="Consolas"/>
              </a:rPr>
              <a:t>enabled</a:t>
            </a:r>
            <a:r>
              <a:rPr lang="en-US" sz="1200">
                <a:solidFill>
                  <a:schemeClr val="lt1"/>
                </a:solidFill>
                <a:latin typeface="Consolas"/>
                <a:ea typeface="Consolas"/>
                <a:cs typeface="Consolas"/>
                <a:sym typeface="Consolas"/>
              </a:rPr>
              <a:t>, these sysctls will be re-appliead</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/etc/firewalld: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/etc/mcelog/mcelog.conf:# An upstream bug prevents this from being </a:t>
            </a:r>
            <a:r>
              <a:rPr lang="en-US" sz="1200">
                <a:solidFill>
                  <a:schemeClr val="accent5"/>
                </a:solidFill>
                <a:latin typeface="Consolas"/>
                <a:ea typeface="Consolas"/>
                <a:cs typeface="Consolas"/>
                <a:sym typeface="Consolas"/>
              </a:rPr>
              <a:t>disabled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/etc/mcelog/mcelog.conf:dimm-tracking-</a:t>
            </a:r>
            <a:r>
              <a:rPr lang="en-US" sz="1200">
                <a:solidFill>
                  <a:schemeClr val="accent5"/>
                </a:solidFill>
                <a:latin typeface="Consolas"/>
                <a:ea typeface="Consolas"/>
                <a:cs typeface="Consolas"/>
                <a:sym typeface="Consolas"/>
              </a:rPr>
              <a:t>enabled</a:t>
            </a:r>
            <a:r>
              <a:rPr lang="en-US" sz="1200">
                <a:solidFill>
                  <a:schemeClr val="lt1"/>
                </a:solidFill>
                <a:latin typeface="Consolas"/>
                <a:ea typeface="Consolas"/>
                <a:cs typeface="Consolas"/>
                <a:sym typeface="Consolas"/>
              </a:rPr>
              <a:t> = yes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/etc/mcelog/mcelog.conf:socket-tracing-</a:t>
            </a:r>
            <a:r>
              <a:rPr lang="en-US" sz="1200">
                <a:solidFill>
                  <a:schemeClr val="accent5"/>
                </a:solidFill>
                <a:latin typeface="Consolas"/>
                <a:ea typeface="Consolas"/>
                <a:cs typeface="Consolas"/>
                <a:sym typeface="Consolas"/>
              </a:rPr>
              <a:t>enabled</a:t>
            </a:r>
            <a:r>
              <a:rPr lang="en-US" sz="1200">
                <a:solidFill>
                  <a:schemeClr val="lt1"/>
                </a:solidFill>
                <a:latin typeface="Consolas"/>
                <a:ea typeface="Consolas"/>
                <a:cs typeface="Consolas"/>
                <a:sym typeface="Consolas"/>
              </a:rPr>
              <a:t> = yes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Plugin directory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if empty)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To make sure an option is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use "unset &lt;option&gt;".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86"/>
                                        </p:tgtEl>
                                        <p:attrNameLst>
                                          <p:attrName>style.visibility</p:attrName>
                                        </p:attrNameLst>
                                      </p:cBhvr>
                                      <p:to>
                                        <p:strVal val="visible"/>
                                      </p:to>
                                    </p:set>
                                    <p:animEffect filter="fade" transition="in">
                                      <p:cBhvr>
                                        <p:cTn dur="500"/>
                                        <p:tgtEl>
                                          <p:spTgt spid="30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78" name="Google Shape;778;p7"/>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Terminal Emulators</a:t>
            </a:r>
            <a:endParaRPr sz="1800">
              <a:solidFill>
                <a:srgbClr val="F0F0F0"/>
              </a:solidFill>
              <a:latin typeface="Consolas"/>
              <a:ea typeface="Consolas"/>
              <a:cs typeface="Consolas"/>
              <a:sym typeface="Consolas"/>
            </a:endParaRPr>
          </a:p>
        </p:txBody>
      </p:sp>
      <p:pic>
        <p:nvPicPr>
          <p:cNvPr id="779" name="Google Shape;779;p7"/>
          <p:cNvPicPr preferRelativeResize="0"/>
          <p:nvPr/>
        </p:nvPicPr>
        <p:blipFill rotWithShape="1">
          <a:blip r:embed="rId3">
            <a:alphaModFix/>
          </a:blip>
          <a:srcRect b="0" l="0" r="0" t="0"/>
          <a:stretch/>
        </p:blipFill>
        <p:spPr>
          <a:xfrm>
            <a:off x="2623652" y="1461662"/>
            <a:ext cx="6944694" cy="46964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113"/>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Match One Thing Or The Other</a:t>
            </a:r>
            <a:endParaRPr/>
          </a:p>
        </p:txBody>
      </p:sp>
      <p:sp>
        <p:nvSpPr>
          <p:cNvPr id="3093" name="Google Shape;3093;p113"/>
          <p:cNvSpPr/>
          <p:nvPr/>
        </p:nvSpPr>
        <p:spPr>
          <a:xfrm>
            <a:off x="410052" y="1519500"/>
            <a:ext cx="5685900" cy="3678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-ir 'enabled</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disabled</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094" name="Google Shape;3094;p113"/>
          <p:cNvSpPr/>
          <p:nvPr/>
        </p:nvSpPr>
        <p:spPr>
          <a:xfrm>
            <a:off x="682413" y="1907027"/>
            <a:ext cx="6413666" cy="433819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/etc/firewalld: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/etc/mcelog/mcelog.conf:# An upstream bug prevents this from being </a:t>
            </a:r>
            <a:r>
              <a:rPr lang="en-US" sz="1200">
                <a:solidFill>
                  <a:schemeClr val="accent5"/>
                </a:solidFill>
                <a:latin typeface="Consolas"/>
                <a:ea typeface="Consolas"/>
                <a:cs typeface="Consolas"/>
                <a:sym typeface="Consolas"/>
              </a:rPr>
              <a:t>disabled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/etc/mcelog/mcelog.conf:# </a:t>
            </a:r>
            <a:r>
              <a:rPr lang="en-US" sz="1200">
                <a:solidFill>
                  <a:schemeClr val="accent5"/>
                </a:solidFill>
                <a:latin typeface="Consolas"/>
                <a:ea typeface="Consolas"/>
                <a:cs typeface="Consolas"/>
                <a:sym typeface="Consolas"/>
              </a:rPr>
              <a:t>Enable</a:t>
            </a:r>
            <a:r>
              <a:rPr lang="en-US" sz="1200">
                <a:solidFill>
                  <a:schemeClr val="lt1"/>
                </a:solidFill>
                <a:latin typeface="Consolas"/>
                <a:ea typeface="Consolas"/>
                <a:cs typeface="Consolas"/>
                <a:sym typeface="Consolas"/>
              </a:rPr>
              <a:t> DIMM-tracking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/etc/mcelog/mcelog.conf:dimm-tracking-</a:t>
            </a:r>
            <a:r>
              <a:rPr lang="en-US" sz="1200">
                <a:solidFill>
                  <a:schemeClr val="accent5"/>
                </a:solidFill>
                <a:latin typeface="Consolas"/>
                <a:ea typeface="Consolas"/>
                <a:cs typeface="Consolas"/>
                <a:sym typeface="Consolas"/>
              </a:rPr>
              <a:t>enabled</a:t>
            </a:r>
            <a:r>
              <a:rPr lang="en-US" sz="1200">
                <a:solidFill>
                  <a:schemeClr val="lt1"/>
                </a:solidFill>
                <a:latin typeface="Consolas"/>
                <a:ea typeface="Consolas"/>
                <a:cs typeface="Consolas"/>
                <a:sym typeface="Consolas"/>
              </a:rPr>
              <a:t> = yes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/etc/mcelog/mcelog.conf:# </a:t>
            </a:r>
            <a:r>
              <a:rPr lang="en-US" sz="1200">
                <a:solidFill>
                  <a:schemeClr val="accent5"/>
                </a:solidFill>
                <a:latin typeface="Consolas"/>
                <a:ea typeface="Consolas"/>
                <a:cs typeface="Consolas"/>
                <a:sym typeface="Consolas"/>
              </a:rPr>
              <a:t>Disable</a:t>
            </a:r>
            <a:r>
              <a:rPr lang="en-US" sz="1200">
                <a:solidFill>
                  <a:schemeClr val="lt1"/>
                </a:solidFill>
                <a:latin typeface="Consolas"/>
                <a:ea typeface="Consolas"/>
                <a:cs typeface="Consolas"/>
                <a:sym typeface="Consolas"/>
              </a:rPr>
              <a:t> DIMM DMI pre-population unless supported on your system</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/etc/mcelog/mcelog.conf:socket-tracing-</a:t>
            </a:r>
            <a:r>
              <a:rPr lang="en-US" sz="1200">
                <a:solidFill>
                  <a:schemeClr val="accent5"/>
                </a:solidFill>
                <a:latin typeface="Consolas"/>
                <a:ea typeface="Consolas"/>
                <a:cs typeface="Consolas"/>
                <a:sym typeface="Consolas"/>
              </a:rPr>
              <a:t>enabled</a:t>
            </a:r>
            <a:r>
              <a:rPr lang="en-US" sz="1200">
                <a:solidFill>
                  <a:schemeClr val="lt1"/>
                </a:solidFill>
                <a:latin typeface="Consolas"/>
                <a:ea typeface="Consolas"/>
                <a:cs typeface="Consolas"/>
                <a:sym typeface="Consolas"/>
              </a:rPr>
              <a:t> = yes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First ATA/SATA or SCSI/SAS disk.  Monitor all attributes, </a:t>
            </a:r>
            <a:r>
              <a:rPr lang="en-US" sz="1200">
                <a:solidFill>
                  <a:schemeClr val="accent5"/>
                </a:solidFill>
                <a:latin typeface="Consolas"/>
                <a:ea typeface="Consolas"/>
                <a:cs typeface="Consolas"/>
                <a:sym typeface="Consolas"/>
              </a:rPr>
              <a:t>enable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-o VAL  </a:t>
            </a:r>
            <a:r>
              <a:rPr lang="en-US" sz="1200">
                <a:solidFill>
                  <a:schemeClr val="accent5"/>
                </a:solidFill>
                <a:latin typeface="Consolas"/>
                <a:ea typeface="Consolas"/>
                <a:cs typeface="Consolas"/>
                <a:sym typeface="Consolas"/>
              </a:rPr>
              <a:t>Enable</a:t>
            </a:r>
            <a:r>
              <a:rPr lang="en-US" sz="1200">
                <a:solidFill>
                  <a:schemeClr val="lt1"/>
                </a:solidFill>
                <a:latin typeface="Consolas"/>
                <a:ea typeface="Consolas"/>
                <a:cs typeface="Consolas"/>
                <a:sym typeface="Consolas"/>
              </a:rPr>
              <a:t>/</a:t>
            </a:r>
            <a:r>
              <a:rPr lang="en-US" sz="1200">
                <a:solidFill>
                  <a:schemeClr val="accent5"/>
                </a:solidFill>
                <a:latin typeface="Consolas"/>
                <a:ea typeface="Consolas"/>
                <a:cs typeface="Consolas"/>
                <a:sym typeface="Consolas"/>
              </a:rPr>
              <a:t>disable</a:t>
            </a:r>
            <a:r>
              <a:rPr lang="en-US" sz="1200">
                <a:solidFill>
                  <a:schemeClr val="lt1"/>
                </a:solidFill>
                <a:latin typeface="Consolas"/>
                <a:ea typeface="Consolas"/>
                <a:cs typeface="Consolas"/>
                <a:sym typeface="Consolas"/>
              </a:rPr>
              <a:t> automatic offline tests (on/off)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-S VAL  </a:t>
            </a:r>
            <a:r>
              <a:rPr lang="en-US" sz="1200">
                <a:solidFill>
                  <a:schemeClr val="accent5"/>
                </a:solidFill>
                <a:latin typeface="Consolas"/>
                <a:ea typeface="Consolas"/>
                <a:cs typeface="Consolas"/>
                <a:sym typeface="Consolas"/>
              </a:rPr>
              <a:t>Enable</a:t>
            </a:r>
            <a:r>
              <a:rPr lang="en-US" sz="1200">
                <a:solidFill>
                  <a:schemeClr val="lt1"/>
                </a:solidFill>
                <a:latin typeface="Consolas"/>
                <a:ea typeface="Consolas"/>
                <a:cs typeface="Consolas"/>
                <a:sym typeface="Consolas"/>
              </a:rPr>
              <a:t>/</a:t>
            </a:r>
            <a:r>
              <a:rPr lang="en-US" sz="1200">
                <a:solidFill>
                  <a:schemeClr val="accent5"/>
                </a:solidFill>
                <a:latin typeface="Consolas"/>
                <a:ea typeface="Consolas"/>
                <a:cs typeface="Consolas"/>
                <a:sym typeface="Consolas"/>
              </a:rPr>
              <a:t>disable</a:t>
            </a:r>
            <a:r>
              <a:rPr lang="en-US" sz="1200">
                <a:solidFill>
                  <a:schemeClr val="lt1"/>
                </a:solidFill>
                <a:latin typeface="Consolas"/>
                <a:ea typeface="Consolas"/>
                <a:cs typeface="Consolas"/>
                <a:sym typeface="Consolas"/>
              </a:rPr>
              <a:t> attribute autosave (on/off)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Plugin directory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if empty)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Please note that you must have configured nano with --</a:t>
            </a:r>
            <a:r>
              <a:rPr lang="en-US" sz="1200">
                <a:solidFill>
                  <a:schemeClr val="accent5"/>
                </a:solidFill>
                <a:latin typeface="Consolas"/>
                <a:ea typeface="Consolas"/>
                <a:cs typeface="Consolas"/>
                <a:sym typeface="Consolas"/>
              </a:rPr>
              <a:t>enable</a:t>
            </a:r>
            <a:r>
              <a:rPr lang="en-US" sz="1200">
                <a:solidFill>
                  <a:schemeClr val="lt1"/>
                </a:solidFill>
                <a:latin typeface="Consolas"/>
                <a:ea typeface="Consolas"/>
                <a:cs typeface="Consolas"/>
                <a:sym typeface="Consolas"/>
              </a:rPr>
              <a:t>-nanorc</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To make sure an option is </a:t>
            </a:r>
            <a:r>
              <a:rPr lang="en-US" sz="1200">
                <a:solidFill>
                  <a:schemeClr val="accent5"/>
                </a:solidFill>
                <a:latin typeface="Consolas"/>
                <a:ea typeface="Consolas"/>
                <a:cs typeface="Consolas"/>
                <a:sym typeface="Consolas"/>
              </a:rPr>
              <a:t>disabled</a:t>
            </a:r>
            <a:r>
              <a:rPr lang="en-US" sz="1200">
                <a:solidFill>
                  <a:schemeClr val="lt1"/>
                </a:solidFill>
                <a:latin typeface="Consolas"/>
                <a:ea typeface="Consolas"/>
                <a:cs typeface="Consolas"/>
                <a:sym typeface="Consolas"/>
              </a:rPr>
              <a:t>, use "unset &lt;option&gt;".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When soft line wrapping is </a:t>
            </a:r>
            <a:r>
              <a:rPr lang="en-US" sz="1200">
                <a:solidFill>
                  <a:schemeClr val="accent5"/>
                </a:solidFill>
                <a:latin typeface="Consolas"/>
                <a:ea typeface="Consolas"/>
                <a:cs typeface="Consolas"/>
                <a:sym typeface="Consolas"/>
              </a:rPr>
              <a:t>enabled</a:t>
            </a:r>
            <a:r>
              <a:rPr lang="en-US" sz="1200">
                <a:solidFill>
                  <a:schemeClr val="lt1"/>
                </a:solidFill>
                <a:latin typeface="Consolas"/>
                <a:ea typeface="Consolas"/>
                <a:cs typeface="Consolas"/>
                <a:sym typeface="Consolas"/>
              </a:rPr>
              <a:t>, make it wrap lines at blanks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a:t>
            </a:r>
            <a:r>
              <a:rPr lang="en-US" sz="1200">
                <a:solidFill>
                  <a:schemeClr val="accent5"/>
                </a:solidFill>
                <a:latin typeface="Consolas"/>
                <a:ea typeface="Consolas"/>
                <a:cs typeface="Consolas"/>
                <a:sym typeface="Consolas"/>
              </a:rPr>
              <a:t>Enable</a:t>
            </a:r>
            <a:r>
              <a:rPr lang="en-US" sz="1200">
                <a:solidFill>
                  <a:schemeClr val="lt1"/>
                </a:solidFill>
                <a:latin typeface="Consolas"/>
                <a:ea typeface="Consolas"/>
                <a:cs typeface="Consolas"/>
                <a:sym typeface="Consolas"/>
              </a:rPr>
              <a:t> vim-style lock-files.  This is just to let a vim user know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094"/>
                                        </p:tgtEl>
                                        <p:attrNameLst>
                                          <p:attrName>style.visibility</p:attrName>
                                        </p:attrNameLst>
                                      </p:cBhvr>
                                      <p:to>
                                        <p:strVal val="visible"/>
                                      </p:to>
                                    </p:set>
                                    <p:animEffect filter="fade" transition="in">
                                      <p:cBhvr>
                                        <p:cTn dur="500"/>
                                        <p:tgtEl>
                                          <p:spTgt spid="30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114"/>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Ranges Or Sets</a:t>
            </a:r>
            <a:endParaRPr/>
          </a:p>
        </p:txBody>
      </p:sp>
      <p:sp>
        <p:nvSpPr>
          <p:cNvPr id="3101" name="Google Shape;3101;p114"/>
          <p:cNvSpPr/>
          <p:nvPr/>
        </p:nvSpPr>
        <p:spPr>
          <a:xfrm>
            <a:off x="407304" y="1564203"/>
            <a:ext cx="495438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'c[au]t' /etc/</a:t>
            </a:r>
            <a:endParaRPr/>
          </a:p>
        </p:txBody>
      </p:sp>
      <p:sp>
        <p:nvSpPr>
          <p:cNvPr id="3102" name="Google Shape;3102;p114"/>
          <p:cNvSpPr/>
          <p:nvPr/>
        </p:nvSpPr>
        <p:spPr>
          <a:xfrm>
            <a:off x="634541" y="1932081"/>
            <a:ext cx="6413666" cy="415353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Range of terminal widths permitted when displaying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pages. If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terminal falls outside this range,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pages will not be created (if</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If CATWIDTH is set to a non-zero number,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pages will always be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 NOCACHE keeps man from creating </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 pages.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Use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-from-cursor-to-end-of-line by default.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set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fromcursor</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(The old form,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 is depre</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double click), and exe</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e short</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s.  The mouse will work in the X</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Don't display the helpful short</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 lists at the bottom of the screen.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(The old form, 'justifytrim', is depre</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Disallow file modifi</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ion.  Why would you want this in an rcfile?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bind M-B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wordleft main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bind M-N </a:t>
            </a:r>
            <a:r>
              <a:rPr lang="en-US" sz="1200">
                <a:solidFill>
                  <a:schemeClr val="accent5"/>
                </a:solidFill>
                <a:latin typeface="Consolas"/>
                <a:ea typeface="Consolas"/>
                <a:cs typeface="Consolas"/>
                <a:sym typeface="Consolas"/>
              </a:rPr>
              <a:t>cut</a:t>
            </a:r>
            <a:r>
              <a:rPr lang="en-US" sz="1200">
                <a:solidFill>
                  <a:schemeClr val="lt1"/>
                </a:solidFill>
                <a:latin typeface="Consolas"/>
                <a:ea typeface="Consolas"/>
                <a:cs typeface="Consolas"/>
                <a:sym typeface="Consolas"/>
              </a:rPr>
              <a:t>wordright main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/etc/mailcap:appli</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ion/msword;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/etc/mailcap:appli</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ion/pdf; /usr/bin/xdg-open %s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/etc/mailcap:appli</a:t>
            </a:r>
            <a:r>
              <a:rPr lang="en-US" sz="1200">
                <a:solidFill>
                  <a:schemeClr val="accent5"/>
                </a:solidFill>
                <a:latin typeface="Consolas"/>
                <a:ea typeface="Consolas"/>
                <a:cs typeface="Consolas"/>
                <a:sym typeface="Consolas"/>
              </a:rPr>
              <a:t>cat</a:t>
            </a:r>
            <a:r>
              <a:rPr lang="en-US" sz="1200">
                <a:solidFill>
                  <a:schemeClr val="lt1"/>
                </a:solidFill>
                <a:latin typeface="Consolas"/>
                <a:ea typeface="Consolas"/>
                <a:cs typeface="Consolas"/>
                <a:sym typeface="Consolas"/>
              </a:rPr>
              <a:t>ion/postscript ; /usr/bin/xdg-open %s</a:t>
            </a:r>
            <a:endParaRPr/>
          </a:p>
        </p:txBody>
      </p:sp>
      <p:sp>
        <p:nvSpPr>
          <p:cNvPr id="3103" name="Google Shape;3103;p114"/>
          <p:cNvSpPr txBox="1"/>
          <p:nvPr/>
        </p:nvSpPr>
        <p:spPr>
          <a:xfrm>
            <a:off x="6716687" y="1518037"/>
            <a:ext cx="872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[a-z]</a:t>
            </a:r>
            <a:endParaRPr sz="1800">
              <a:solidFill>
                <a:schemeClr val="accent4"/>
              </a:solidFill>
              <a:latin typeface="Ubuntu"/>
              <a:ea typeface="Ubuntu"/>
              <a:cs typeface="Ubuntu"/>
              <a:sym typeface="Ubuntu"/>
            </a:endParaRPr>
          </a:p>
        </p:txBody>
      </p:sp>
      <p:sp>
        <p:nvSpPr>
          <p:cNvPr id="3104" name="Google Shape;3104;p114"/>
          <p:cNvSpPr txBox="1"/>
          <p:nvPr/>
        </p:nvSpPr>
        <p:spPr>
          <a:xfrm>
            <a:off x="7589520" y="1518037"/>
            <a:ext cx="872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[0-9]</a:t>
            </a:r>
            <a:endParaRPr sz="1800">
              <a:solidFill>
                <a:schemeClr val="accent4"/>
              </a:solidFill>
              <a:latin typeface="Ubuntu"/>
              <a:ea typeface="Ubuntu"/>
              <a:cs typeface="Ubuntu"/>
              <a:sym typeface="Ubuntu"/>
            </a:endParaRPr>
          </a:p>
        </p:txBody>
      </p:sp>
      <p:sp>
        <p:nvSpPr>
          <p:cNvPr id="3105" name="Google Shape;3105;p114"/>
          <p:cNvSpPr txBox="1"/>
          <p:nvPr/>
        </p:nvSpPr>
        <p:spPr>
          <a:xfrm>
            <a:off x="8462353" y="1518037"/>
            <a:ext cx="12577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 [abz954]</a:t>
            </a:r>
            <a:endParaRPr sz="1800">
              <a:solidFill>
                <a:schemeClr val="accent4"/>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3"/>
                                        </p:tgtEl>
                                        <p:attrNameLst>
                                          <p:attrName>style.visibility</p:attrName>
                                        </p:attrNameLst>
                                      </p:cBhvr>
                                      <p:to>
                                        <p:strVal val="visible"/>
                                      </p:to>
                                    </p:set>
                                    <p:animEffect filter="fade" transition="in">
                                      <p:cBhvr>
                                        <p:cTn dur="500"/>
                                        <p:tgtEl>
                                          <p:spTgt spid="3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4"/>
                                        </p:tgtEl>
                                        <p:attrNameLst>
                                          <p:attrName>style.visibility</p:attrName>
                                        </p:attrNameLst>
                                      </p:cBhvr>
                                      <p:to>
                                        <p:strVal val="visible"/>
                                      </p:to>
                                    </p:set>
                                    <p:animEffect filter="fade" transition="in">
                                      <p:cBhvr>
                                        <p:cTn dur="500"/>
                                        <p:tgtEl>
                                          <p:spTgt spid="3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5"/>
                                        </p:tgtEl>
                                        <p:attrNameLst>
                                          <p:attrName>style.visibility</p:attrName>
                                        </p:attrNameLst>
                                      </p:cBhvr>
                                      <p:to>
                                        <p:strVal val="visible"/>
                                      </p:to>
                                    </p:set>
                                    <p:animEffect filter="fade" transition="in">
                                      <p:cBhvr>
                                        <p:cTn dur="500"/>
                                        <p:tgtEl>
                                          <p:spTgt spid="31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02"/>
                                        </p:tgtEl>
                                        <p:attrNameLst>
                                          <p:attrName>style.visibility</p:attrName>
                                        </p:attrNameLst>
                                      </p:cBhvr>
                                      <p:to>
                                        <p:strVal val="visible"/>
                                      </p:to>
                                    </p:set>
                                    <p:animEffect filter="fade" transition="in">
                                      <p:cBhvr>
                                        <p:cTn dur="500"/>
                                        <p:tgtEl>
                                          <p:spTgt spid="3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0" name="Shape 3110"/>
        <p:cNvGrpSpPr/>
        <p:nvPr/>
      </p:nvGrpSpPr>
      <p:grpSpPr>
        <a:xfrm>
          <a:off x="0" y="0"/>
          <a:ext cx="0" cy="0"/>
          <a:chOff x="0" y="0"/>
          <a:chExt cx="0" cy="0"/>
        </a:xfrm>
      </p:grpSpPr>
      <p:sp>
        <p:nvSpPr>
          <p:cNvPr id="3111" name="Google Shape;3111;p115"/>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Ranges Or Sets</a:t>
            </a:r>
            <a:endParaRPr/>
          </a:p>
        </p:txBody>
      </p:sp>
      <p:sp>
        <p:nvSpPr>
          <p:cNvPr id="3112" name="Google Shape;3112;p115"/>
          <p:cNvSpPr/>
          <p:nvPr/>
        </p:nvSpPr>
        <p:spPr>
          <a:xfrm>
            <a:off x="412838" y="1519491"/>
            <a:ext cx="495438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'/dev/</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113" name="Google Shape;3113;p115"/>
          <p:cNvSpPr/>
          <p:nvPr/>
        </p:nvSpPr>
        <p:spPr>
          <a:xfrm>
            <a:off x="664026" y="1887369"/>
            <a:ext cx="6413666" cy="452286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/dev/twa0 -d 3ware,1 -a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On FreeBSD </a:t>
            </a:r>
            <a:r>
              <a:rPr lang="en-US" sz="1200">
                <a:solidFill>
                  <a:schemeClr val="accent5"/>
                </a:solidFill>
                <a:latin typeface="Consolas"/>
                <a:ea typeface="Consolas"/>
                <a:cs typeface="Consolas"/>
                <a:sym typeface="Consolas"/>
              </a:rPr>
              <a:t>/dev/tws0</a:t>
            </a:r>
            <a:r>
              <a:rPr lang="en-US" sz="1200">
                <a:solidFill>
                  <a:schemeClr val="lt1"/>
                </a:solidFill>
                <a:latin typeface="Consolas"/>
                <a:ea typeface="Consolas"/>
                <a:cs typeface="Consolas"/>
                <a:sym typeface="Consolas"/>
              </a:rPr>
              <a:t> should be used instead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/dev/twl0 -d 3ware,0 -a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/dev/twl0 -d 3ware,1 -a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/dev/hdc,0 -a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/dev/hdc,1 -a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 -d hpt,1/1 -a -s L/../../7/01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 -d hpt,1/2 -a -s L/../../7/02</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 -d hpt,1/3 -a -s L/../../7/03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 -d hpt,1/4/1 -a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 -d hpt,1/4/2 -a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hostname=`eval $cmd 2&gt;</a:t>
            </a:r>
            <a:r>
              <a:rPr lang="en-US" sz="1200">
                <a:solidFill>
                  <a:schemeClr val="accent5"/>
                </a:solidFill>
                <a:latin typeface="Consolas"/>
                <a:ea typeface="Consolas"/>
                <a:cs typeface="Consolas"/>
                <a:sym typeface="Consolas"/>
              </a:rPr>
              <a:t>/dev/null` || continue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dnsdomain=`eval $cmd 2&gt;</a:t>
            </a:r>
            <a:r>
              <a:rPr lang="en-US" sz="1200">
                <a:solidFill>
                  <a:schemeClr val="accent5"/>
                </a:solidFill>
                <a:latin typeface="Consolas"/>
                <a:ea typeface="Consolas"/>
                <a:cs typeface="Consolas"/>
                <a:sym typeface="Consolas"/>
              </a:rPr>
              <a:t>/dev/null` || continue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nisdomain=`eval $cmd 2&gt;</a:t>
            </a:r>
            <a:r>
              <a:rPr lang="en-US" sz="1200">
                <a:solidFill>
                  <a:schemeClr val="accent5"/>
                </a:solidFill>
                <a:latin typeface="Consolas"/>
                <a:ea typeface="Consolas"/>
                <a:cs typeface="Consolas"/>
                <a:sym typeface="Consolas"/>
              </a:rPr>
              <a:t>/dev/null` || continue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echo "$cmd &lt;</a:t>
            </a:r>
            <a:r>
              <a:rPr lang="en-US" sz="1200">
                <a:solidFill>
                  <a:schemeClr val="accent5"/>
                </a:solidFill>
                <a:latin typeface="Consolas"/>
                <a:ea typeface="Consolas"/>
                <a:cs typeface="Consolas"/>
                <a:sym typeface="Consolas"/>
              </a:rPr>
              <a:t>/dev/null"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"$cmd" &lt;</a:t>
            </a:r>
            <a:r>
              <a:rPr lang="en-US" sz="1200">
                <a:solidFill>
                  <a:schemeClr val="accent5"/>
                </a:solidFill>
                <a:latin typeface="Consolas"/>
                <a:ea typeface="Consolas"/>
                <a:cs typeface="Consolas"/>
                <a:sym typeface="Consolas"/>
              </a:rPr>
              <a:t>/dev/null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echo "$cmd &lt;</a:t>
            </a:r>
            <a:r>
              <a:rPr lang="en-US" sz="1200">
                <a:solidFill>
                  <a:schemeClr val="accent5"/>
                </a:solidFill>
                <a:latin typeface="Consolas"/>
                <a:ea typeface="Consolas"/>
                <a:cs typeface="Consolas"/>
                <a:sym typeface="Consolas"/>
              </a:rPr>
              <a:t>/dev/null"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"$cmd" &lt;</a:t>
            </a:r>
            <a:r>
              <a:rPr lang="en-US" sz="1200">
                <a:solidFill>
                  <a:schemeClr val="accent5"/>
                </a:solidFill>
                <a:latin typeface="Consolas"/>
                <a:ea typeface="Consolas"/>
                <a:cs typeface="Consolas"/>
                <a:sym typeface="Consolas"/>
              </a:rPr>
              <a:t>/dev/null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echo "exec '$SMARTD_MAILER' &lt;</a:t>
            </a:r>
            <a:r>
              <a:rPr lang="en-US" sz="1200">
                <a:solidFill>
                  <a:schemeClr val="accent5"/>
                </a:solidFill>
                <a:latin typeface="Consolas"/>
                <a:ea typeface="Consolas"/>
                <a:cs typeface="Consolas"/>
                <a:sym typeface="Consolas"/>
              </a:rPr>
              <a:t>/dev/null"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113"/>
                                        </p:tgtEl>
                                        <p:attrNameLst>
                                          <p:attrName>style.visibility</p:attrName>
                                        </p:attrNameLst>
                                      </p:cBhvr>
                                      <p:to>
                                        <p:strVal val="visible"/>
                                      </p:to>
                                    </p:set>
                                    <p:animEffect filter="fade" transition="in">
                                      <p:cBhvr>
                                        <p:cTn dur="500"/>
                                        <p:tgtEl>
                                          <p:spTgt spid="3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116"/>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Ranges Or Sets</a:t>
            </a:r>
            <a:endParaRPr/>
          </a:p>
        </p:txBody>
      </p:sp>
      <p:sp>
        <p:nvSpPr>
          <p:cNvPr id="3120" name="Google Shape;3120;p116"/>
          <p:cNvSpPr/>
          <p:nvPr/>
        </p:nvSpPr>
        <p:spPr>
          <a:xfrm>
            <a:off x="432293" y="1519491"/>
            <a:ext cx="495438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'/dev/</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a-z</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121" name="Google Shape;3121;p116"/>
          <p:cNvSpPr/>
          <p:nvPr/>
        </p:nvSpPr>
        <p:spPr>
          <a:xfrm>
            <a:off x="647941" y="1917810"/>
            <a:ext cx="7610556" cy="359953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:#/dev/twa</a:t>
            </a:r>
            <a:r>
              <a:rPr lang="en-US" sz="1200">
                <a:solidFill>
                  <a:schemeClr val="lt1"/>
                </a:solidFill>
                <a:latin typeface="Consolas"/>
                <a:ea typeface="Consolas"/>
                <a:cs typeface="Consolas"/>
                <a:sym typeface="Consolas"/>
              </a:rPr>
              <a:t>0 -d 3ware,1 -a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On FreeBSD </a:t>
            </a:r>
            <a:r>
              <a:rPr lang="en-US" sz="1200">
                <a:solidFill>
                  <a:schemeClr val="accent5"/>
                </a:solidFill>
                <a:latin typeface="Consolas"/>
                <a:ea typeface="Consolas"/>
                <a:cs typeface="Consolas"/>
                <a:sym typeface="Consolas"/>
              </a:rPr>
              <a:t>/dev/tws</a:t>
            </a:r>
            <a:r>
              <a:rPr lang="en-US" sz="1200">
                <a:solidFill>
                  <a:schemeClr val="lt1"/>
                </a:solidFill>
                <a:latin typeface="Consolas"/>
                <a:ea typeface="Consolas"/>
                <a:cs typeface="Consolas"/>
                <a:sym typeface="Consolas"/>
              </a:rPr>
              <a:t>0 should be used instead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/dev/twl</a:t>
            </a:r>
            <a:r>
              <a:rPr lang="en-US" sz="1200">
                <a:solidFill>
                  <a:schemeClr val="lt1"/>
                </a:solidFill>
                <a:latin typeface="Consolas"/>
                <a:ea typeface="Consolas"/>
                <a:cs typeface="Consolas"/>
                <a:sym typeface="Consolas"/>
              </a:rPr>
              <a:t>0 -d 3ware,0 -a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/dev/twl</a:t>
            </a:r>
            <a:r>
              <a:rPr lang="en-US" sz="1200">
                <a:solidFill>
                  <a:schemeClr val="lt1"/>
                </a:solidFill>
                <a:latin typeface="Consolas"/>
                <a:ea typeface="Consolas"/>
                <a:cs typeface="Consolas"/>
                <a:sym typeface="Consolas"/>
              </a:rPr>
              <a:t>0 -d 3ware,1 -a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/dev/hdc</a:t>
            </a:r>
            <a:r>
              <a:rPr lang="en-US" sz="1200">
                <a:solidFill>
                  <a:schemeClr val="lt1"/>
                </a:solidFill>
                <a:latin typeface="Consolas"/>
                <a:ea typeface="Consolas"/>
                <a:cs typeface="Consolas"/>
                <a:sym typeface="Consolas"/>
              </a:rPr>
              <a:t>,0 -a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/dev/hdc</a:t>
            </a:r>
            <a:r>
              <a:rPr lang="en-US" sz="1200">
                <a:solidFill>
                  <a:schemeClr val="lt1"/>
                </a:solidFill>
                <a:latin typeface="Consolas"/>
                <a:ea typeface="Consolas"/>
                <a:cs typeface="Consolas"/>
                <a:sym typeface="Consolas"/>
              </a:rPr>
              <a:t>,1 -a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hpt,1/1 -a -s L/../../7/01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hpt,1/2 -a -s L/../../7/02</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hpt,1/3 -a -s L/../../7/03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hpt,1/4/1 -a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hpt,1/4/2 -a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hostname=`eval $cmd 2&gt;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 || continue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dnsdomain=`eval $cmd 2&gt;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 || continue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nisdomain=`eval $cmd 2&gt;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 || continue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echo "$cmd &lt;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"$cmd" &lt;</a:t>
            </a:r>
            <a:r>
              <a:rPr lang="en-US" sz="1200">
                <a:solidFill>
                  <a:schemeClr val="accent5"/>
                </a:solidFill>
                <a:latin typeface="Consolas"/>
                <a:ea typeface="Consolas"/>
                <a:cs typeface="Consolas"/>
                <a:sym typeface="Consolas"/>
              </a:rPr>
              <a:t>/dev/null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echo "$cmd &lt;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"$cmd" &lt;</a:t>
            </a:r>
            <a:r>
              <a:rPr lang="en-US" sz="1200">
                <a:solidFill>
                  <a:schemeClr val="accent5"/>
                </a:solidFill>
                <a:latin typeface="Consolas"/>
                <a:ea typeface="Consolas"/>
                <a:cs typeface="Consolas"/>
                <a:sym typeface="Consolas"/>
              </a:rPr>
              <a:t>/dev/null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echo "exec '$SMARTD_MAILER' &lt;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a:t>
            </a:r>
            <a:endParaRPr/>
          </a:p>
        </p:txBody>
      </p:sp>
      <p:sp>
        <p:nvSpPr>
          <p:cNvPr id="3122" name="Google Shape;3122;p116"/>
          <p:cNvSpPr/>
          <p:nvPr/>
        </p:nvSpPr>
        <p:spPr>
          <a:xfrm>
            <a:off x="3986373" y="1972451"/>
            <a:ext cx="267394" cy="155448"/>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121"/>
                                        </p:tgtEl>
                                        <p:attrNameLst>
                                          <p:attrName>style.visibility</p:attrName>
                                        </p:attrNameLst>
                                      </p:cBhvr>
                                      <p:to>
                                        <p:strVal val="visible"/>
                                      </p:to>
                                    </p:set>
                                    <p:animEffect filter="fade" transition="in">
                                      <p:cBhvr>
                                        <p:cTn dur="500"/>
                                        <p:tgtEl>
                                          <p:spTgt spid="3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2"/>
                                        </p:tgtEl>
                                        <p:attrNameLst>
                                          <p:attrName>style.visibility</p:attrName>
                                        </p:attrNameLst>
                                      </p:cBhvr>
                                      <p:to>
                                        <p:strVal val="visible"/>
                                      </p:to>
                                    </p:set>
                                    <p:animEffect filter="fade" transition="in">
                                      <p:cBhvr>
                                        <p:cTn dur="500"/>
                                        <p:tgtEl>
                                          <p:spTgt spid="3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p117"/>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Ranges Or Sets</a:t>
            </a:r>
            <a:endParaRPr/>
          </a:p>
        </p:txBody>
      </p:sp>
      <p:sp>
        <p:nvSpPr>
          <p:cNvPr id="3129" name="Google Shape;3129;p117"/>
          <p:cNvSpPr/>
          <p:nvPr/>
        </p:nvSpPr>
        <p:spPr>
          <a:xfrm>
            <a:off x="412838" y="1519491"/>
            <a:ext cx="495438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'/dev/</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a-z</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0-9</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130" name="Google Shape;3130;p117"/>
          <p:cNvSpPr/>
          <p:nvPr/>
        </p:nvSpPr>
        <p:spPr>
          <a:xfrm>
            <a:off x="668143" y="1887369"/>
            <a:ext cx="8612042" cy="3784198"/>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/etc/sane.d/umax_pp.conf:# </a:t>
            </a:r>
            <a:r>
              <a:rPr lang="en-US" sz="1200">
                <a:solidFill>
                  <a:schemeClr val="accent5"/>
                </a:solidFill>
                <a:latin typeface="Consolas"/>
                <a:ea typeface="Consolas"/>
                <a:cs typeface="Consolas"/>
                <a:sym typeface="Consolas"/>
              </a:rPr>
              <a:t>/dev/ppi1</a:t>
            </a:r>
            <a:r>
              <a:rPr lang="en-US" sz="1200">
                <a:solidFill>
                  <a:schemeClr val="lt1"/>
                </a:solidFill>
                <a:latin typeface="Consolas"/>
                <a:ea typeface="Consolas"/>
                <a:cs typeface="Consolas"/>
                <a:sym typeface="Consolas"/>
              </a:rPr>
              <a:t>,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/etc/sane.d/fujitsu.conf:#scsi </a:t>
            </a:r>
            <a:r>
              <a:rPr lang="en-US" sz="1200">
                <a:solidFill>
                  <a:schemeClr val="accent5"/>
                </a:solidFill>
                <a:latin typeface="Consolas"/>
                <a:ea typeface="Consolas"/>
                <a:cs typeface="Consolas"/>
                <a:sym typeface="Consolas"/>
              </a:rPr>
              <a:t>/dev/sg1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/etc/sane.d/v4l.conf:</a:t>
            </a:r>
            <a:r>
              <a:rPr lang="en-US" sz="1200">
                <a:solidFill>
                  <a:schemeClr val="accent5"/>
                </a:solidFill>
                <a:latin typeface="Consolas"/>
                <a:ea typeface="Consolas"/>
                <a:cs typeface="Consolas"/>
                <a:sym typeface="Consolas"/>
              </a:rPr>
              <a:t>/dev/bttv0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/etc/sane.d/v4l.conf:</a:t>
            </a:r>
            <a:r>
              <a:rPr lang="en-US" sz="1200">
                <a:solidFill>
                  <a:schemeClr val="accent5"/>
                </a:solidFill>
                <a:latin typeface="Consolas"/>
                <a:ea typeface="Consolas"/>
                <a:cs typeface="Consolas"/>
                <a:sym typeface="Consolas"/>
              </a:rPr>
              <a:t>/dev/video0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/etc/sane.d/v4l.conf:</a:t>
            </a:r>
            <a:r>
              <a:rPr lang="en-US" sz="1200">
                <a:solidFill>
                  <a:schemeClr val="accent5"/>
                </a:solidFill>
                <a:latin typeface="Consolas"/>
                <a:ea typeface="Consolas"/>
                <a:cs typeface="Consolas"/>
                <a:sym typeface="Consolas"/>
              </a:rPr>
              <a:t>/dev/video1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/etc/sane.d/v4l.conf:</a:t>
            </a:r>
            <a:r>
              <a:rPr lang="en-US" sz="1200">
                <a:solidFill>
                  <a:schemeClr val="accent5"/>
                </a:solidFill>
                <a:latin typeface="Consolas"/>
                <a:ea typeface="Consolas"/>
                <a:cs typeface="Consolas"/>
                <a:sym typeface="Consolas"/>
              </a:rPr>
              <a:t>/dev/video2</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/etc/sane.d/v4l.conf:</a:t>
            </a:r>
            <a:r>
              <a:rPr lang="en-US" sz="1200">
                <a:solidFill>
                  <a:schemeClr val="accent5"/>
                </a:solidFill>
                <a:latin typeface="Consolas"/>
                <a:ea typeface="Consolas"/>
                <a:cs typeface="Consolas"/>
                <a:sym typeface="Consolas"/>
              </a:rPr>
              <a:t>/dev/video3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/etc/sane.d/gphoto2.conf:port=serial:</a:t>
            </a:r>
            <a:r>
              <a:rPr lang="en-US" sz="1200">
                <a:solidFill>
                  <a:schemeClr val="accent5"/>
                </a:solidFill>
                <a:latin typeface="Consolas"/>
                <a:ea typeface="Consolas"/>
                <a:cs typeface="Consolas"/>
                <a:sym typeface="Consolas"/>
              </a:rPr>
              <a:t>/dev/ttyd1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/etc/sane.d/kodak.conf:#scsi </a:t>
            </a:r>
            <a:r>
              <a:rPr lang="en-US" sz="1200">
                <a:solidFill>
                  <a:schemeClr val="accent5"/>
                </a:solidFill>
                <a:latin typeface="Consolas"/>
                <a:ea typeface="Consolas"/>
                <a:cs typeface="Consolas"/>
                <a:sym typeface="Consolas"/>
              </a:rPr>
              <a:t>/dev/sg1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/etc/sane.d/ma1509.conf:#</a:t>
            </a:r>
            <a:r>
              <a:rPr lang="en-US" sz="1200">
                <a:solidFill>
                  <a:schemeClr val="accent5"/>
                </a:solidFill>
                <a:latin typeface="Consolas"/>
                <a:ea typeface="Consolas"/>
                <a:cs typeface="Consolas"/>
                <a:sym typeface="Consolas"/>
              </a:rPr>
              <a:t>/dev/uscanner0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/etc/sane.d/mustek_usb.conf:#</a:t>
            </a:r>
            <a:r>
              <a:rPr lang="en-US" sz="1200">
                <a:solidFill>
                  <a:schemeClr val="accent5"/>
                </a:solidFill>
                <a:latin typeface="Consolas"/>
                <a:ea typeface="Consolas"/>
                <a:cs typeface="Consolas"/>
                <a:sym typeface="Consolas"/>
              </a:rPr>
              <a:t>/dev/usbscanner0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/etc/sane.d/snapscan.conf:# For SCSI scanners specify the generic device, e.g. </a:t>
            </a:r>
            <a:r>
              <a:rPr lang="en-US" sz="1200">
                <a:solidFill>
                  <a:schemeClr val="accent5"/>
                </a:solidFill>
                <a:latin typeface="Consolas"/>
                <a:ea typeface="Consolas"/>
                <a:cs typeface="Consolas"/>
                <a:sym typeface="Consolas"/>
              </a:rPr>
              <a:t>/dev/sg0</a:t>
            </a:r>
            <a:r>
              <a:rPr lang="en-US" sz="1200">
                <a:solidFill>
                  <a:schemeClr val="lt1"/>
                </a:solidFill>
                <a:latin typeface="Consolas"/>
                <a:ea typeface="Consolas"/>
                <a:cs typeface="Consolas"/>
                <a:sym typeface="Consolas"/>
              </a:rPr>
              <a:t> on Linux.</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/etc/sane.d/snapscan.conf:# </a:t>
            </a:r>
            <a:r>
              <a:rPr lang="en-US" sz="1200">
                <a:solidFill>
                  <a:schemeClr val="accent5"/>
                </a:solidFill>
                <a:latin typeface="Consolas"/>
                <a:ea typeface="Consolas"/>
                <a:cs typeface="Consolas"/>
                <a:sym typeface="Consolas"/>
              </a:rPr>
              <a:t>/dev/sg0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/etc/firewalld: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For example </a:t>
            </a:r>
            <a:r>
              <a:rPr lang="en-US" sz="1200">
                <a:solidFill>
                  <a:schemeClr val="accent5"/>
                </a:solidFill>
                <a:latin typeface="Consolas"/>
                <a:ea typeface="Consolas"/>
                <a:cs typeface="Consolas"/>
                <a:sym typeface="Consolas"/>
              </a:rPr>
              <a:t>/dev/twe0</a:t>
            </a:r>
            <a:r>
              <a:rPr lang="en-US" sz="1200">
                <a:solidFill>
                  <a:schemeClr val="lt1"/>
                </a:solidFill>
                <a:latin typeface="Consolas"/>
                <a:ea typeface="Consolas"/>
                <a:cs typeface="Consolas"/>
                <a:sym typeface="Consolas"/>
              </a:rPr>
              <a:t>, </a:t>
            </a:r>
            <a:r>
              <a:rPr lang="en-US" sz="1200">
                <a:solidFill>
                  <a:schemeClr val="accent5"/>
                </a:solidFill>
                <a:latin typeface="Consolas"/>
                <a:ea typeface="Consolas"/>
                <a:cs typeface="Consolas"/>
                <a:sym typeface="Consolas"/>
              </a:rPr>
              <a:t>/dev/twe1</a:t>
            </a:r>
            <a:r>
              <a:rPr lang="en-US" sz="1200">
                <a:solidFill>
                  <a:schemeClr val="lt1"/>
                </a:solidFill>
                <a:latin typeface="Consolas"/>
                <a:ea typeface="Consolas"/>
                <a:cs typeface="Consolas"/>
                <a:sym typeface="Consolas"/>
              </a:rPr>
              <a:t>, and so on.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/dev/twa0</a:t>
            </a:r>
            <a:r>
              <a:rPr lang="en-US" sz="1200">
                <a:solidFill>
                  <a:schemeClr val="lt1"/>
                </a:solidFill>
                <a:latin typeface="Consolas"/>
                <a:ea typeface="Consolas"/>
                <a:cs typeface="Consolas"/>
                <a:sym typeface="Consolas"/>
              </a:rPr>
              <a:t> -d 3ware,0 -a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/dev/twa0</a:t>
            </a:r>
            <a:r>
              <a:rPr lang="en-US" sz="1200">
                <a:solidFill>
                  <a:schemeClr val="lt1"/>
                </a:solidFill>
                <a:latin typeface="Consolas"/>
                <a:ea typeface="Consolas"/>
                <a:cs typeface="Consolas"/>
                <a:sym typeface="Consolas"/>
              </a:rPr>
              <a:t> -d 3ware,1 -a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On FreeBSD </a:t>
            </a:r>
            <a:r>
              <a:rPr lang="en-US" sz="1200">
                <a:solidFill>
                  <a:schemeClr val="accent5"/>
                </a:solidFill>
                <a:latin typeface="Consolas"/>
                <a:ea typeface="Consolas"/>
                <a:cs typeface="Consolas"/>
                <a:sym typeface="Consolas"/>
              </a:rPr>
              <a:t>/dev/tws0</a:t>
            </a:r>
            <a:r>
              <a:rPr lang="en-US" sz="1200">
                <a:solidFill>
                  <a:schemeClr val="lt1"/>
                </a:solidFill>
                <a:latin typeface="Consolas"/>
                <a:ea typeface="Consolas"/>
                <a:cs typeface="Consolas"/>
                <a:sym typeface="Consolas"/>
              </a:rPr>
              <a:t> should be used instead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/dev/twl0</a:t>
            </a:r>
            <a:r>
              <a:rPr lang="en-US" sz="1200">
                <a:solidFill>
                  <a:schemeClr val="lt1"/>
                </a:solidFill>
                <a:latin typeface="Consolas"/>
                <a:ea typeface="Consolas"/>
                <a:cs typeface="Consolas"/>
                <a:sym typeface="Consolas"/>
              </a:rPr>
              <a:t> -d 3ware,0 -a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/dev/twl0</a:t>
            </a:r>
            <a:r>
              <a:rPr lang="en-US" sz="1200">
                <a:solidFill>
                  <a:schemeClr val="lt1"/>
                </a:solidFill>
                <a:latin typeface="Consolas"/>
                <a:ea typeface="Consolas"/>
                <a:cs typeface="Consolas"/>
                <a:sym typeface="Consolas"/>
              </a:rPr>
              <a:t> -d 3ware,1 -a -s L/../../2/03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130"/>
                                        </p:tgtEl>
                                        <p:attrNameLst>
                                          <p:attrName>style.visibility</p:attrName>
                                        </p:attrNameLst>
                                      </p:cBhvr>
                                      <p:to>
                                        <p:strVal val="visible"/>
                                      </p:to>
                                    </p:set>
                                    <p:animEffect filter="fade" transition="in">
                                      <p:cBhvr>
                                        <p:cTn dur="500"/>
                                        <p:tgtEl>
                                          <p:spTgt spid="3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118"/>
          <p:cNvSpPr txBox="1"/>
          <p:nvPr>
            <p:ph type="title"/>
          </p:nvPr>
        </p:nvSpPr>
        <p:spPr>
          <a:xfrm>
            <a:off x="3618806" y="447770"/>
            <a:ext cx="4954387"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Ranges Or Sets</a:t>
            </a:r>
            <a:endParaRPr/>
          </a:p>
        </p:txBody>
      </p:sp>
      <p:sp>
        <p:nvSpPr>
          <p:cNvPr id="3137" name="Google Shape;3137;p118"/>
          <p:cNvSpPr/>
          <p:nvPr/>
        </p:nvSpPr>
        <p:spPr>
          <a:xfrm>
            <a:off x="315563" y="1519491"/>
            <a:ext cx="495438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'/dev/</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a-z</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0-9</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138" name="Google Shape;3138;p118"/>
          <p:cNvSpPr/>
          <p:nvPr/>
        </p:nvSpPr>
        <p:spPr>
          <a:xfrm>
            <a:off x="575953" y="1887369"/>
            <a:ext cx="8620751" cy="359953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/dev/twa0</a:t>
            </a:r>
            <a:r>
              <a:rPr lang="en-US" sz="1200">
                <a:solidFill>
                  <a:schemeClr val="lt1"/>
                </a:solidFill>
                <a:latin typeface="Consolas"/>
                <a:ea typeface="Consolas"/>
                <a:cs typeface="Consolas"/>
                <a:sym typeface="Consolas"/>
              </a:rPr>
              <a:t> -d 3ware,1 -a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On FreeBSD </a:t>
            </a:r>
            <a:r>
              <a:rPr lang="en-US" sz="1200">
                <a:solidFill>
                  <a:schemeClr val="accent5"/>
                </a:solidFill>
                <a:latin typeface="Consolas"/>
                <a:ea typeface="Consolas"/>
                <a:cs typeface="Consolas"/>
                <a:sym typeface="Consolas"/>
              </a:rPr>
              <a:t>/dev/tws0</a:t>
            </a:r>
            <a:r>
              <a:rPr lang="en-US" sz="1200">
                <a:solidFill>
                  <a:schemeClr val="lt1"/>
                </a:solidFill>
                <a:latin typeface="Consolas"/>
                <a:ea typeface="Consolas"/>
                <a:cs typeface="Consolas"/>
                <a:sym typeface="Consolas"/>
              </a:rPr>
              <a:t> should be used instead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/dev/twl0</a:t>
            </a:r>
            <a:r>
              <a:rPr lang="en-US" sz="1200">
                <a:solidFill>
                  <a:schemeClr val="lt1"/>
                </a:solidFill>
                <a:latin typeface="Consolas"/>
                <a:ea typeface="Consolas"/>
                <a:cs typeface="Consolas"/>
                <a:sym typeface="Consolas"/>
              </a:rPr>
              <a:t> -d 3ware,0 -a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/dev/twl0</a:t>
            </a:r>
            <a:r>
              <a:rPr lang="en-US" sz="1200">
                <a:solidFill>
                  <a:schemeClr val="lt1"/>
                </a:solidFill>
                <a:latin typeface="Consolas"/>
                <a:ea typeface="Consolas"/>
                <a:cs typeface="Consolas"/>
                <a:sym typeface="Consolas"/>
              </a:rPr>
              <a:t> -d 3ware,1 -a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/dev/hdc</a:t>
            </a:r>
            <a:r>
              <a:rPr lang="en-US" sz="1200">
                <a:solidFill>
                  <a:schemeClr val="lt1"/>
                </a:solidFill>
                <a:latin typeface="Consolas"/>
                <a:ea typeface="Consolas"/>
                <a:cs typeface="Consolas"/>
                <a:sym typeface="Consolas"/>
              </a:rPr>
              <a:t>,0 -a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/dev/hdc</a:t>
            </a:r>
            <a:r>
              <a:rPr lang="en-US" sz="1200">
                <a:solidFill>
                  <a:schemeClr val="lt1"/>
                </a:solidFill>
                <a:latin typeface="Consolas"/>
                <a:ea typeface="Consolas"/>
                <a:cs typeface="Consolas"/>
                <a:sym typeface="Consolas"/>
              </a:rPr>
              <a:t>,1 -a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hpt,1/1 -a -s L/../../7/01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hpt,1/2 -a -s L/../../7/02</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hpt,1/3 -a -s L/../../7/03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hpt,1/4/1 -a -s L/../../2/01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a:t>
            </a:r>
            <a:r>
              <a:rPr lang="en-US" sz="1200">
                <a:solidFill>
                  <a:schemeClr val="accent5"/>
                </a:solidFill>
                <a:latin typeface="Consolas"/>
                <a:ea typeface="Consolas"/>
                <a:cs typeface="Consolas"/>
                <a:sym typeface="Consolas"/>
              </a:rPr>
              <a:t>/dev/sdd</a:t>
            </a:r>
            <a:r>
              <a:rPr lang="en-US" sz="1200">
                <a:solidFill>
                  <a:schemeClr val="lt1"/>
                </a:solidFill>
                <a:latin typeface="Consolas"/>
                <a:ea typeface="Consolas"/>
                <a:cs typeface="Consolas"/>
                <a:sym typeface="Consolas"/>
              </a:rPr>
              <a:t> -d hpt,1/4/2 -a -s L/../../2/03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hostname=`eval $cmd 2&gt;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 || continue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dnsdomain=`eval $cmd 2&gt;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 || continue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nisdomain=`eval $cmd 2&gt;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 || continue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echo "$cmd &lt;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"$cmd" &lt;</a:t>
            </a:r>
            <a:r>
              <a:rPr lang="en-US" sz="1200">
                <a:solidFill>
                  <a:schemeClr val="accent5"/>
                </a:solidFill>
                <a:latin typeface="Consolas"/>
                <a:ea typeface="Consolas"/>
                <a:cs typeface="Consolas"/>
                <a:sym typeface="Consolas"/>
              </a:rPr>
              <a:t>/dev/null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echo "$cmd &lt;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"$cmd" &lt;</a:t>
            </a:r>
            <a:r>
              <a:rPr lang="en-US" sz="1200">
                <a:solidFill>
                  <a:schemeClr val="accent5"/>
                </a:solidFill>
                <a:latin typeface="Consolas"/>
                <a:ea typeface="Consolas"/>
                <a:cs typeface="Consolas"/>
                <a:sym typeface="Consolas"/>
              </a:rPr>
              <a:t>/dev/null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echo "exec '$SMARTD_MAILER' &lt;</a:t>
            </a:r>
            <a:r>
              <a:rPr lang="en-US" sz="1200">
                <a:solidFill>
                  <a:schemeClr val="accent5"/>
                </a:solidFill>
                <a:latin typeface="Consolas"/>
                <a:ea typeface="Consolas"/>
                <a:cs typeface="Consolas"/>
                <a:sym typeface="Consolas"/>
              </a:rPr>
              <a:t>/dev/null</a:t>
            </a:r>
            <a:r>
              <a:rPr lang="en-US" sz="1200">
                <a:solidFill>
                  <a:schemeClr val="lt1"/>
                </a:solidFill>
                <a:latin typeface="Consolas"/>
                <a:ea typeface="Consolas"/>
                <a:cs typeface="Consolas"/>
                <a:sym typeface="Consolas"/>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138"/>
                                        </p:tgtEl>
                                        <p:attrNameLst>
                                          <p:attrName>style.visibility</p:attrName>
                                        </p:attrNameLst>
                                      </p:cBhvr>
                                      <p:to>
                                        <p:strVal val="visible"/>
                                      </p:to>
                                    </p:set>
                                    <p:animEffect filter="fade" transition="in">
                                      <p:cBhvr>
                                        <p:cTn dur="500"/>
                                        <p:tgtEl>
                                          <p:spTgt spid="3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3" name="Shape 3143"/>
        <p:cNvGrpSpPr/>
        <p:nvPr/>
      </p:nvGrpSpPr>
      <p:grpSpPr>
        <a:xfrm>
          <a:off x="0" y="0"/>
          <a:ext cx="0" cy="0"/>
          <a:chOff x="0" y="0"/>
          <a:chExt cx="0" cy="0"/>
        </a:xfrm>
      </p:grpSpPr>
      <p:sp>
        <p:nvSpPr>
          <p:cNvPr id="3144" name="Google Shape;3144;p119"/>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Subexpressions</a:t>
            </a:r>
            <a:endParaRPr/>
          </a:p>
        </p:txBody>
      </p:sp>
      <p:sp>
        <p:nvSpPr>
          <p:cNvPr id="3145" name="Google Shape;3145;p119"/>
          <p:cNvSpPr/>
          <p:nvPr/>
        </p:nvSpPr>
        <p:spPr>
          <a:xfrm>
            <a:off x="410038" y="1519491"/>
            <a:ext cx="495438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'/dev/</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a-z</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0-9</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146" name="Google Shape;3146;p119"/>
          <p:cNvSpPr/>
          <p:nvPr/>
        </p:nvSpPr>
        <p:spPr>
          <a:xfrm>
            <a:off x="634814" y="1902635"/>
            <a:ext cx="6413666" cy="452286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/dev/tty0</a:t>
            </a:r>
            <a:r>
              <a:rPr lang="en-US" sz="1200">
                <a:solidFill>
                  <a:schemeClr val="lt1"/>
                </a:solidFill>
                <a:latin typeface="Consolas"/>
                <a:ea typeface="Consolas"/>
                <a:cs typeface="Consolas"/>
                <a:sym typeface="Consolas"/>
              </a:rPr>
              <a:t>p0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/etc/sane.d/u12.conf:# device </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/etc/sane.d/u12.conf:# device </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/etc/sane.d/dmc.conf:</a:t>
            </a:r>
            <a:r>
              <a:rPr lang="en-US" sz="1200">
                <a:solidFill>
                  <a:schemeClr val="accent5"/>
                </a:solidFill>
                <a:latin typeface="Consolas"/>
                <a:ea typeface="Consolas"/>
                <a:cs typeface="Consolas"/>
                <a:sym typeface="Consolas"/>
              </a:rPr>
              <a:t>/dev/camera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/etc/sane.d/umax.conf:</a:t>
            </a:r>
            <a:r>
              <a:rPr lang="en-US" sz="1200">
                <a:solidFill>
                  <a:schemeClr val="accent5"/>
                </a:solidFill>
                <a:latin typeface="Consolas"/>
                <a:ea typeface="Consolas"/>
                <a:cs typeface="Consolas"/>
                <a:sym typeface="Consolas"/>
              </a:rPr>
              <a:t>/dev/scanner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/etc/sane.d/umax.conf:</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/etc/sane.d/epjitsu.conf:#usb </a:t>
            </a:r>
            <a:r>
              <a:rPr lang="en-US" sz="1200">
                <a:solidFill>
                  <a:schemeClr val="accent5"/>
                </a:solidFill>
                <a:latin typeface="Consolas"/>
                <a:ea typeface="Consolas"/>
                <a:cs typeface="Consolas"/>
                <a:sym typeface="Consolas"/>
              </a:rPr>
              <a:t>/dev/usb/</a:t>
            </a:r>
            <a:r>
              <a:rPr lang="en-US" sz="1200">
                <a:solidFill>
                  <a:schemeClr val="lt1"/>
                </a:solidFill>
                <a:latin typeface="Consolas"/>
                <a:ea typeface="Consolas"/>
                <a:cs typeface="Consolas"/>
                <a:sym typeface="Consolas"/>
              </a:rPr>
              <a:t>scanner0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/etc/sane.d/epjitsu.conf:#	            if echo "$nal" | grep -q '\.nal$' - 2&gt;/dev/null; then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/etc/sane.d/epson.conf:#usb </a:t>
            </a:r>
            <a:r>
              <a:rPr lang="en-US" sz="1200">
                <a:solidFill>
                  <a:schemeClr val="accent5"/>
                </a:solidFill>
                <a:latin typeface="Consolas"/>
                <a:ea typeface="Consolas"/>
                <a:cs typeface="Consolas"/>
                <a:sym typeface="Consolas"/>
              </a:rPr>
              <a:t>/dev/usbscanner0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/etc/sane.d/epson.conf:#usb </a:t>
            </a:r>
            <a:r>
              <a:rPr lang="en-US" sz="1200">
                <a:solidFill>
                  <a:schemeClr val="accent5"/>
                </a:solidFill>
                <a:latin typeface="Consolas"/>
                <a:ea typeface="Consolas"/>
                <a:cs typeface="Consolas"/>
                <a:sym typeface="Consolas"/>
              </a:rPr>
              <a:t>/dev/usb/scanner0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/etc/sane.d/umax1220u.conf:#</a:t>
            </a:r>
            <a:r>
              <a:rPr lang="en-US" sz="1200">
                <a:solidFill>
                  <a:schemeClr val="accent5"/>
                </a:solidFill>
                <a:latin typeface="Consolas"/>
                <a:ea typeface="Consolas"/>
                <a:cs typeface="Consolas"/>
                <a:sym typeface="Consolas"/>
              </a:rPr>
              <a:t>/dev/scanner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/etc/sane.d/umax1220u.conf:#</a:t>
            </a:r>
            <a:r>
              <a:rPr lang="en-US" sz="1200">
                <a:solidFill>
                  <a:schemeClr val="accent5"/>
                </a:solidFill>
                <a:latin typeface="Consolas"/>
                <a:ea typeface="Consolas"/>
                <a:cs typeface="Consolas"/>
                <a:sym typeface="Consolas"/>
              </a:rPr>
              <a:t>/dev/usb/</a:t>
            </a:r>
            <a:r>
              <a:rPr lang="en-US" sz="1200">
                <a:solidFill>
                  <a:schemeClr val="lt1"/>
                </a:solidFill>
                <a:latin typeface="Consolas"/>
                <a:ea typeface="Consolas"/>
                <a:cs typeface="Consolas"/>
                <a:sym typeface="Consolas"/>
              </a:rPr>
              <a:t>scanner0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/etc/sane.d/umax_pp.conf:# device : </a:t>
            </a:r>
            <a:r>
              <a:rPr lang="en-US" sz="1200">
                <a:solidFill>
                  <a:schemeClr val="accent5"/>
                </a:solidFill>
                <a:latin typeface="Consolas"/>
                <a:ea typeface="Consolas"/>
                <a:cs typeface="Consolas"/>
                <a:sym typeface="Consolas"/>
              </a:rPr>
              <a:t>/dev/parport0</a:t>
            </a:r>
            <a:r>
              <a:rPr lang="en-US" sz="1200">
                <a:solidFill>
                  <a:schemeClr val="lt1"/>
                </a:solidFill>
                <a:latin typeface="Consolas"/>
                <a:ea typeface="Consolas"/>
                <a:cs typeface="Consolas"/>
                <a:sym typeface="Consolas"/>
              </a:rPr>
              <a:t>, </a:t>
            </a:r>
            <a:r>
              <a:rPr lang="en-US" sz="1200">
                <a:solidFill>
                  <a:schemeClr val="accent5"/>
                </a:solidFill>
                <a:latin typeface="Consolas"/>
                <a:ea typeface="Consolas"/>
                <a:cs typeface="Consolas"/>
                <a:sym typeface="Consolas"/>
              </a:rPr>
              <a:t>/dev/parport1</a:t>
            </a:r>
            <a:r>
              <a:rPr lang="en-US" sz="1200">
                <a:solidFill>
                  <a:schemeClr val="lt1"/>
                </a:solidFill>
                <a:latin typeface="Consolas"/>
                <a:ea typeface="Consolas"/>
                <a:cs typeface="Consolas"/>
                <a:sym typeface="Consolas"/>
              </a:rPr>
              <a:t>,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/etc/sane.d/umax_pp.conf:# on *BSD, you may provide the device name of the ppi device: </a:t>
            </a:r>
            <a:r>
              <a:rPr lang="en-US" sz="1200">
                <a:solidFill>
                  <a:schemeClr val="accent5"/>
                </a:solidFill>
                <a:latin typeface="Consolas"/>
                <a:ea typeface="Consolas"/>
                <a:cs typeface="Consolas"/>
                <a:sym typeface="Consolas"/>
              </a:rPr>
              <a:t>/dev/ppi0</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/etc/sane.d/umax_pp.conf:# </a:t>
            </a:r>
            <a:r>
              <a:rPr lang="en-US" sz="1200">
                <a:solidFill>
                  <a:schemeClr val="accent5"/>
                </a:solidFill>
                <a:latin typeface="Consolas"/>
                <a:ea typeface="Consolas"/>
                <a:cs typeface="Consolas"/>
                <a:sym typeface="Consolas"/>
              </a:rPr>
              <a:t>/dev/ppi1</a:t>
            </a:r>
            <a:r>
              <a:rPr lang="en-US" sz="1200">
                <a:solidFill>
                  <a:schemeClr val="lt1"/>
                </a:solidFill>
                <a:latin typeface="Consolas"/>
                <a:ea typeface="Consolas"/>
                <a:cs typeface="Consolas"/>
                <a:sym typeface="Consolas"/>
              </a:rPr>
              <a:t>,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/etc/sane.d/fujitsu.conf:#scsi </a:t>
            </a:r>
            <a:r>
              <a:rPr lang="en-US" sz="1200">
                <a:solidFill>
                  <a:schemeClr val="accent5"/>
                </a:solidFill>
                <a:latin typeface="Consolas"/>
                <a:ea typeface="Consolas"/>
                <a:cs typeface="Consolas"/>
                <a:sym typeface="Consolas"/>
              </a:rPr>
              <a:t>/dev/sg1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/etc/sane.d/fujitsu.conf:#usb </a:t>
            </a:r>
            <a:r>
              <a:rPr lang="en-US" sz="1200">
                <a:solidFill>
                  <a:schemeClr val="accent5"/>
                </a:solidFill>
                <a:latin typeface="Consolas"/>
                <a:ea typeface="Consolas"/>
                <a:cs typeface="Consolas"/>
                <a:sym typeface="Consolas"/>
              </a:rPr>
              <a:t>/dev/usb/</a:t>
            </a:r>
            <a:r>
              <a:rPr lang="en-US" sz="1200">
                <a:solidFill>
                  <a:schemeClr val="lt1"/>
                </a:solidFill>
                <a:latin typeface="Consolas"/>
                <a:ea typeface="Consolas"/>
                <a:cs typeface="Consolas"/>
                <a:sym typeface="Consolas"/>
              </a:rPr>
              <a:t>scanner0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/etc/sane.d/v4l.conf:</a:t>
            </a:r>
            <a:r>
              <a:rPr lang="en-US" sz="1200">
                <a:solidFill>
                  <a:schemeClr val="accent5"/>
                </a:solidFill>
                <a:latin typeface="Consolas"/>
                <a:ea typeface="Consolas"/>
                <a:cs typeface="Consolas"/>
                <a:sym typeface="Consolas"/>
              </a:rPr>
              <a:t>/dev/bttv0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/etc/sane.d/v4l.conf:</a:t>
            </a:r>
            <a:r>
              <a:rPr lang="en-US" sz="1200">
                <a:solidFill>
                  <a:schemeClr val="accent5"/>
                </a:solidFill>
                <a:latin typeface="Consolas"/>
                <a:ea typeface="Consolas"/>
                <a:cs typeface="Consolas"/>
                <a:sym typeface="Consolas"/>
              </a:rPr>
              <a:t>/dev/video0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/etc/sane.d/v4l.conf:</a:t>
            </a:r>
            <a:r>
              <a:rPr lang="en-US" sz="1200">
                <a:solidFill>
                  <a:schemeClr val="accent5"/>
                </a:solidFill>
                <a:latin typeface="Consolas"/>
                <a:ea typeface="Consolas"/>
                <a:cs typeface="Consolas"/>
                <a:sym typeface="Consolas"/>
              </a:rPr>
              <a:t>/dev/video1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/etc/sane.d/v4l.conf:</a:t>
            </a:r>
            <a:r>
              <a:rPr lang="en-US" sz="1200">
                <a:solidFill>
                  <a:schemeClr val="accent5"/>
                </a:solidFill>
                <a:latin typeface="Consolas"/>
                <a:ea typeface="Consolas"/>
                <a:cs typeface="Consolas"/>
                <a:sym typeface="Consolas"/>
              </a:rPr>
              <a:t>/dev/video2</a:t>
            </a:r>
            <a:endParaRPr/>
          </a:p>
        </p:txBody>
      </p:sp>
      <p:sp>
        <p:nvSpPr>
          <p:cNvPr id="3147" name="Google Shape;3147;p119"/>
          <p:cNvSpPr txBox="1"/>
          <p:nvPr/>
        </p:nvSpPr>
        <p:spPr>
          <a:xfrm>
            <a:off x="8691791" y="2274871"/>
            <a:ext cx="161349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1+2*3</a:t>
            </a:r>
            <a:endParaRPr sz="1800">
              <a:solidFill>
                <a:schemeClr val="accent4"/>
              </a:solidFill>
              <a:latin typeface="Ubuntu"/>
              <a:ea typeface="Ubuntu"/>
              <a:cs typeface="Ubuntu"/>
              <a:sym typeface="Ubuntu"/>
            </a:endParaRPr>
          </a:p>
        </p:txBody>
      </p:sp>
      <p:sp>
        <p:nvSpPr>
          <p:cNvPr id="3148" name="Google Shape;3148;p119"/>
          <p:cNvSpPr txBox="1"/>
          <p:nvPr/>
        </p:nvSpPr>
        <p:spPr>
          <a:xfrm>
            <a:off x="8691790" y="2827415"/>
            <a:ext cx="161349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1+6 = 7</a:t>
            </a:r>
            <a:endParaRPr sz="1800">
              <a:solidFill>
                <a:schemeClr val="accent4"/>
              </a:solidFill>
              <a:latin typeface="Ubuntu"/>
              <a:ea typeface="Ubuntu"/>
              <a:cs typeface="Ubuntu"/>
              <a:sym typeface="Ubuntu"/>
            </a:endParaRPr>
          </a:p>
        </p:txBody>
      </p:sp>
      <p:sp>
        <p:nvSpPr>
          <p:cNvPr id="3149" name="Google Shape;3149;p119"/>
          <p:cNvSpPr txBox="1"/>
          <p:nvPr/>
        </p:nvSpPr>
        <p:spPr>
          <a:xfrm>
            <a:off x="8691790" y="3379959"/>
            <a:ext cx="161349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r>
              <a:rPr lang="en-US" sz="1800">
                <a:solidFill>
                  <a:schemeClr val="accent4"/>
                </a:solidFill>
                <a:latin typeface="Ubuntu"/>
                <a:ea typeface="Ubuntu"/>
                <a:cs typeface="Ubuntu"/>
                <a:sym typeface="Ubuntu"/>
              </a:rPr>
              <a:t>(</a:t>
            </a:r>
            <a:r>
              <a:rPr lang="en-US" sz="1800">
                <a:solidFill>
                  <a:schemeClr val="lt1"/>
                </a:solidFill>
                <a:latin typeface="Ubuntu"/>
                <a:ea typeface="Ubuntu"/>
                <a:cs typeface="Ubuntu"/>
                <a:sym typeface="Ubuntu"/>
              </a:rPr>
              <a:t>1+2</a:t>
            </a:r>
            <a:r>
              <a:rPr lang="en-US" sz="1800">
                <a:solidFill>
                  <a:schemeClr val="accent4"/>
                </a:solidFill>
                <a:latin typeface="Ubuntu"/>
                <a:ea typeface="Ubuntu"/>
                <a:cs typeface="Ubuntu"/>
                <a:sym typeface="Ubuntu"/>
              </a:rPr>
              <a:t>)</a:t>
            </a:r>
            <a:r>
              <a:rPr lang="en-US" sz="1800">
                <a:solidFill>
                  <a:schemeClr val="lt1"/>
                </a:solidFill>
                <a:latin typeface="Ubuntu"/>
                <a:ea typeface="Ubuntu"/>
                <a:cs typeface="Ubuntu"/>
                <a:sym typeface="Ubuntu"/>
              </a:rPr>
              <a:t>*3</a:t>
            </a:r>
            <a:endParaRPr sz="1800">
              <a:solidFill>
                <a:schemeClr val="accent4"/>
              </a:solidFill>
              <a:latin typeface="Ubuntu"/>
              <a:ea typeface="Ubuntu"/>
              <a:cs typeface="Ubuntu"/>
              <a:sym typeface="Ubuntu"/>
            </a:endParaRPr>
          </a:p>
        </p:txBody>
      </p:sp>
      <p:sp>
        <p:nvSpPr>
          <p:cNvPr id="3150" name="Google Shape;3150;p119"/>
          <p:cNvSpPr txBox="1"/>
          <p:nvPr/>
        </p:nvSpPr>
        <p:spPr>
          <a:xfrm>
            <a:off x="8691790" y="3932503"/>
            <a:ext cx="161349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3*3 = 9</a:t>
            </a:r>
            <a:endParaRPr sz="1800">
              <a:solidFill>
                <a:schemeClr val="accent4"/>
              </a:solidFill>
              <a:latin typeface="Ubuntu"/>
              <a:ea typeface="Ubuntu"/>
              <a:cs typeface="Ubuntu"/>
              <a:sym typeface="Ubuntu"/>
            </a:endParaRPr>
          </a:p>
        </p:txBody>
      </p:sp>
      <p:sp>
        <p:nvSpPr>
          <p:cNvPr id="3151" name="Google Shape;3151;p119"/>
          <p:cNvSpPr/>
          <p:nvPr/>
        </p:nvSpPr>
        <p:spPr>
          <a:xfrm>
            <a:off x="3062612" y="1895184"/>
            <a:ext cx="978408" cy="252327"/>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152" name="Google Shape;3152;p119"/>
          <p:cNvSpPr/>
          <p:nvPr/>
        </p:nvSpPr>
        <p:spPr>
          <a:xfrm>
            <a:off x="3756219" y="1887369"/>
            <a:ext cx="82296" cy="252327"/>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146"/>
                                        </p:tgtEl>
                                        <p:attrNameLst>
                                          <p:attrName>style.visibility</p:attrName>
                                        </p:attrNameLst>
                                      </p:cBhvr>
                                      <p:to>
                                        <p:strVal val="visible"/>
                                      </p:to>
                                    </p:set>
                                    <p:animEffect filter="fade" transition="in">
                                      <p:cBhvr>
                                        <p:cTn dur="500"/>
                                        <p:tgtEl>
                                          <p:spTgt spid="3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7"/>
                                        </p:tgtEl>
                                        <p:attrNameLst>
                                          <p:attrName>style.visibility</p:attrName>
                                        </p:attrNameLst>
                                      </p:cBhvr>
                                      <p:to>
                                        <p:strVal val="visible"/>
                                      </p:to>
                                    </p:set>
                                    <p:animEffect filter="fade" transition="in">
                                      <p:cBhvr>
                                        <p:cTn dur="500"/>
                                        <p:tgtEl>
                                          <p:spTgt spid="3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8"/>
                                        </p:tgtEl>
                                        <p:attrNameLst>
                                          <p:attrName>style.visibility</p:attrName>
                                        </p:attrNameLst>
                                      </p:cBhvr>
                                      <p:to>
                                        <p:strVal val="visible"/>
                                      </p:to>
                                    </p:set>
                                    <p:animEffect filter="fade" transition="in">
                                      <p:cBhvr>
                                        <p:cTn dur="500"/>
                                        <p:tgtEl>
                                          <p:spTgt spid="3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9"/>
                                        </p:tgtEl>
                                        <p:attrNameLst>
                                          <p:attrName>style.visibility</p:attrName>
                                        </p:attrNameLst>
                                      </p:cBhvr>
                                      <p:to>
                                        <p:strVal val="visible"/>
                                      </p:to>
                                    </p:set>
                                    <p:animEffect filter="fade" transition="in">
                                      <p:cBhvr>
                                        <p:cTn dur="500"/>
                                        <p:tgtEl>
                                          <p:spTgt spid="3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0"/>
                                        </p:tgtEl>
                                        <p:attrNameLst>
                                          <p:attrName>style.visibility</p:attrName>
                                        </p:attrNameLst>
                                      </p:cBhvr>
                                      <p:to>
                                        <p:strVal val="visible"/>
                                      </p:to>
                                    </p:set>
                                    <p:animEffect filter="fade" transition="in">
                                      <p:cBhvr>
                                        <p:cTn dur="500"/>
                                        <p:tgtEl>
                                          <p:spTgt spid="3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1"/>
                                        </p:tgtEl>
                                        <p:attrNameLst>
                                          <p:attrName>style.visibility</p:attrName>
                                        </p:attrNameLst>
                                      </p:cBhvr>
                                      <p:to>
                                        <p:strVal val="visible"/>
                                      </p:to>
                                    </p:set>
                                    <p:animEffect filter="fade" transition="in">
                                      <p:cBhvr>
                                        <p:cTn dur="500"/>
                                        <p:tgtEl>
                                          <p:spTgt spid="3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2"/>
                                        </p:tgtEl>
                                        <p:attrNameLst>
                                          <p:attrName>style.visibility</p:attrName>
                                        </p:attrNameLst>
                                      </p:cBhvr>
                                      <p:to>
                                        <p:strVal val="visible"/>
                                      </p:to>
                                    </p:set>
                                    <p:animEffect filter="fade" transition="in">
                                      <p:cBhvr>
                                        <p:cTn dur="500"/>
                                        <p:tgtEl>
                                          <p:spTgt spid="3152"/>
                                        </p:tgtEl>
                                      </p:cBhvr>
                                    </p:animEffect>
                                  </p:childTnLst>
                                </p:cTn>
                              </p:par>
                              <p:par>
                                <p:cTn fill="hold" nodeType="withEffect" presetClass="exit" presetID="1" presetSubtype="0">
                                  <p:stCondLst>
                                    <p:cond delay="0"/>
                                  </p:stCondLst>
                                  <p:childTnLst>
                                    <p:set>
                                      <p:cBhvr>
                                        <p:cTn dur="1" fill="hold">
                                          <p:stCondLst>
                                            <p:cond delay="1"/>
                                          </p:stCondLst>
                                        </p:cTn>
                                        <p:tgtEl>
                                          <p:spTgt spid="31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120"/>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Subexpressions</a:t>
            </a:r>
            <a:endParaRPr/>
          </a:p>
        </p:txBody>
      </p:sp>
      <p:sp>
        <p:nvSpPr>
          <p:cNvPr id="3159" name="Google Shape;3159;p120"/>
          <p:cNvSpPr/>
          <p:nvPr/>
        </p:nvSpPr>
        <p:spPr>
          <a:xfrm>
            <a:off x="410038" y="1519491"/>
            <a:ext cx="5115973"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'/dev/</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a-z</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0-9</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160" name="Google Shape;3160;p120"/>
          <p:cNvSpPr/>
          <p:nvPr/>
        </p:nvSpPr>
        <p:spPr>
          <a:xfrm>
            <a:off x="662953" y="1887369"/>
            <a:ext cx="6413666" cy="433819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/etc/sane.d/coolscan3.conf:#scsi:</a:t>
            </a:r>
            <a:r>
              <a:rPr lang="en-US" sz="1200">
                <a:solidFill>
                  <a:schemeClr val="accent5"/>
                </a:solidFill>
                <a:latin typeface="Consolas"/>
                <a:ea typeface="Consolas"/>
                <a:cs typeface="Consolas"/>
                <a:sym typeface="Consolas"/>
              </a:rPr>
              <a:t>/dev/scanner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/etc/sane.d/coolscan3.conf:#usb:</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/dev/tty</a:t>
            </a:r>
            <a:r>
              <a:rPr lang="en-US" sz="1200">
                <a:solidFill>
                  <a:schemeClr val="lt1"/>
                </a:solidFill>
                <a:latin typeface="Consolas"/>
                <a:ea typeface="Consolas"/>
                <a:cs typeface="Consolas"/>
                <a:sym typeface="Consolas"/>
              </a:rPr>
              <a:t>S0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/dev/ttyd1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/dev/term/a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/dev/tty0p0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/dev/tty01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/dev/tty</a:t>
            </a:r>
            <a:r>
              <a:rPr lang="en-US" sz="1200">
                <a:solidFill>
                  <a:schemeClr val="lt1"/>
                </a:solidFill>
                <a:latin typeface="Consolas"/>
                <a:ea typeface="Consolas"/>
                <a:cs typeface="Consolas"/>
                <a:sym typeface="Consolas"/>
              </a:rPr>
              <a:t>S0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/dev/ttyd1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/dev/term</a:t>
            </a:r>
            <a:r>
              <a:rPr lang="en-US" sz="1200">
                <a:solidFill>
                  <a:schemeClr val="lt1"/>
                </a:solidFill>
                <a:latin typeface="Consolas"/>
                <a:ea typeface="Consolas"/>
                <a:cs typeface="Consolas"/>
                <a:sym typeface="Consolas"/>
              </a:rPr>
              <a:t>/a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/dev/tty0p0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/dev/tty01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a:t>
            </a:r>
            <a:r>
              <a:rPr lang="en-US" sz="1200">
                <a:solidFill>
                  <a:schemeClr val="lt1"/>
                </a:solidFill>
                <a:latin typeface="Consolas"/>
                <a:ea typeface="Consolas"/>
                <a:cs typeface="Consolas"/>
                <a:sym typeface="Consolas"/>
              </a:rPr>
              <a:t>S0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/dev/ttyd1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/dev/term/</a:t>
            </a:r>
            <a:r>
              <a:rPr lang="en-US" sz="1200">
                <a:solidFill>
                  <a:schemeClr val="lt1"/>
                </a:solidFill>
                <a:latin typeface="Consolas"/>
                <a:ea typeface="Consolas"/>
                <a:cs typeface="Consolas"/>
                <a:sym typeface="Consolas"/>
              </a:rPr>
              <a:t>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/dev/tty0p0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/etc/sane.d/u12.conf:# device </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/etc/sane.d/u12.conf:# device </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/etc/sane.d/dmc.conf:</a:t>
            </a:r>
            <a:r>
              <a:rPr lang="en-US" sz="1200">
                <a:solidFill>
                  <a:schemeClr val="accent5"/>
                </a:solidFill>
                <a:latin typeface="Consolas"/>
                <a:ea typeface="Consolas"/>
                <a:cs typeface="Consolas"/>
                <a:sym typeface="Consolas"/>
              </a:rPr>
              <a:t>/dev/camera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/etc/sane.d/umax.conf:</a:t>
            </a:r>
            <a:r>
              <a:rPr lang="en-US" sz="1200">
                <a:solidFill>
                  <a:schemeClr val="accent5"/>
                </a:solidFill>
                <a:latin typeface="Consolas"/>
                <a:ea typeface="Consolas"/>
                <a:cs typeface="Consolas"/>
                <a:sym typeface="Consolas"/>
              </a:rPr>
              <a:t>/dev/scanner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/etc/sane.d/umax.conf:</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t/>
            </a:r>
            <a:endParaRPr sz="1200">
              <a:solidFill>
                <a:schemeClr val="accent5"/>
              </a:solidFill>
              <a:latin typeface="Consolas"/>
              <a:ea typeface="Consolas"/>
              <a:cs typeface="Consolas"/>
              <a:sym typeface="Consolas"/>
            </a:endParaRPr>
          </a:p>
        </p:txBody>
      </p:sp>
      <p:sp>
        <p:nvSpPr>
          <p:cNvPr id="3161" name="Google Shape;3161;p120"/>
          <p:cNvSpPr txBox="1"/>
          <p:nvPr/>
        </p:nvSpPr>
        <p:spPr>
          <a:xfrm>
            <a:off x="8691791" y="2471138"/>
            <a:ext cx="17780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[a-z]*[0-9]?</a:t>
            </a:r>
            <a:endParaRPr sz="1800">
              <a:solidFill>
                <a:schemeClr val="accent4"/>
              </a:solidFill>
              <a:latin typeface="Ubuntu"/>
              <a:ea typeface="Ubuntu"/>
              <a:cs typeface="Ubuntu"/>
              <a:sym typeface="Ubuntu"/>
            </a:endParaRPr>
          </a:p>
        </p:txBody>
      </p:sp>
      <p:sp>
        <p:nvSpPr>
          <p:cNvPr id="3162" name="Google Shape;3162;p120"/>
          <p:cNvSpPr txBox="1"/>
          <p:nvPr/>
        </p:nvSpPr>
        <p:spPr>
          <a:xfrm>
            <a:off x="8691791" y="2839016"/>
            <a:ext cx="17780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tty0p0</a:t>
            </a:r>
            <a:endParaRPr sz="1800">
              <a:solidFill>
                <a:schemeClr val="accent4"/>
              </a:solidFill>
              <a:latin typeface="Ubuntu"/>
              <a:ea typeface="Ubuntu"/>
              <a:cs typeface="Ubuntu"/>
              <a:sym typeface="Ubuntu"/>
            </a:endParaRPr>
          </a:p>
        </p:txBody>
      </p:sp>
      <p:sp>
        <p:nvSpPr>
          <p:cNvPr id="3163" name="Google Shape;3163;p120"/>
          <p:cNvSpPr/>
          <p:nvPr/>
        </p:nvSpPr>
        <p:spPr>
          <a:xfrm>
            <a:off x="3120982" y="4666361"/>
            <a:ext cx="941832" cy="18288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164" name="Google Shape;3164;p120"/>
          <p:cNvSpPr/>
          <p:nvPr/>
        </p:nvSpPr>
        <p:spPr>
          <a:xfrm>
            <a:off x="3105352" y="3215515"/>
            <a:ext cx="941832" cy="18288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160"/>
                                        </p:tgtEl>
                                        <p:attrNameLst>
                                          <p:attrName>style.visibility</p:attrName>
                                        </p:attrNameLst>
                                      </p:cBhvr>
                                      <p:to>
                                        <p:strVal val="visible"/>
                                      </p:to>
                                    </p:set>
                                    <p:animEffect filter="fade" transition="in">
                                      <p:cBhvr>
                                        <p:cTn dur="500"/>
                                        <p:tgtEl>
                                          <p:spTgt spid="3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1"/>
                                        </p:tgtEl>
                                        <p:attrNameLst>
                                          <p:attrName>style.visibility</p:attrName>
                                        </p:attrNameLst>
                                      </p:cBhvr>
                                      <p:to>
                                        <p:strVal val="visible"/>
                                      </p:to>
                                    </p:set>
                                    <p:animEffect filter="fade" transition="in">
                                      <p:cBhvr>
                                        <p:cTn dur="500"/>
                                        <p:tgtEl>
                                          <p:spTgt spid="3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gtEl>
                                        <p:attrNameLst>
                                          <p:attrName>style.visibility</p:attrName>
                                        </p:attrNameLst>
                                      </p:cBhvr>
                                      <p:to>
                                        <p:strVal val="visible"/>
                                      </p:to>
                                    </p:set>
                                    <p:animEffect filter="fade" transition="in">
                                      <p:cBhvr>
                                        <p:cTn dur="500"/>
                                        <p:tgtEl>
                                          <p:spTgt spid="31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63"/>
                                        </p:tgtEl>
                                        <p:attrNameLst>
                                          <p:attrName>style.visibility</p:attrName>
                                        </p:attrNameLst>
                                      </p:cBhvr>
                                      <p:to>
                                        <p:strVal val="visible"/>
                                      </p:to>
                                    </p:set>
                                    <p:animEffect filter="fade" transition="in">
                                      <p:cBhvr>
                                        <p:cTn dur="500"/>
                                        <p:tgtEl>
                                          <p:spTgt spid="3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4"/>
                                        </p:tgtEl>
                                        <p:attrNameLst>
                                          <p:attrName>style.visibility</p:attrName>
                                        </p:attrNameLst>
                                      </p:cBhvr>
                                      <p:to>
                                        <p:strVal val="visible"/>
                                      </p:to>
                                    </p:set>
                                    <p:animEffect filter="fade" transition="in">
                                      <p:cBhvr>
                                        <p:cTn dur="500"/>
                                        <p:tgtEl>
                                          <p:spTgt spid="3164"/>
                                        </p:tgtEl>
                                      </p:cBhvr>
                                    </p:animEffect>
                                  </p:childTnLst>
                                </p:cTn>
                              </p:par>
                              <p:par>
                                <p:cTn fill="hold" nodeType="withEffect" presetClass="exit" presetID="1" presetSubtype="0">
                                  <p:stCondLst>
                                    <p:cond delay="0"/>
                                  </p:stCondLst>
                                  <p:childTnLst>
                                    <p:set>
                                      <p:cBhvr>
                                        <p:cTn dur="1" fill="hold">
                                          <p:stCondLst>
                                            <p:cond delay="1"/>
                                          </p:stCondLst>
                                        </p:cTn>
                                        <p:tgtEl>
                                          <p:spTgt spid="31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9" name="Shape 3169"/>
        <p:cNvGrpSpPr/>
        <p:nvPr/>
      </p:nvGrpSpPr>
      <p:grpSpPr>
        <a:xfrm>
          <a:off x="0" y="0"/>
          <a:ext cx="0" cy="0"/>
          <a:chOff x="0" y="0"/>
          <a:chExt cx="0" cy="0"/>
        </a:xfrm>
      </p:grpSpPr>
      <p:sp>
        <p:nvSpPr>
          <p:cNvPr id="3170" name="Google Shape;3170;p121"/>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Subexpressions</a:t>
            </a:r>
            <a:endParaRPr/>
          </a:p>
        </p:txBody>
      </p:sp>
      <p:sp>
        <p:nvSpPr>
          <p:cNvPr id="3171" name="Google Shape;3171;p121"/>
          <p:cNvSpPr/>
          <p:nvPr/>
        </p:nvSpPr>
        <p:spPr>
          <a:xfrm>
            <a:off x="412838" y="1598888"/>
            <a:ext cx="6652165" cy="3371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50FA7B"/>
                </a:solidFill>
                <a:latin typeface="Consolas"/>
                <a:ea typeface="Consolas"/>
                <a:cs typeface="Consolas"/>
                <a:sym typeface="Consolas"/>
              </a:rPr>
              <a:t>$</a:t>
            </a:r>
            <a:r>
              <a:rPr lang="en-US" sz="1600">
                <a:solidFill>
                  <a:schemeClr val="lt1"/>
                </a:solidFill>
                <a:latin typeface="Consolas"/>
                <a:ea typeface="Consolas"/>
                <a:cs typeface="Consolas"/>
                <a:sym typeface="Consolas"/>
              </a:rPr>
              <a:t> egrep -r egrep -r '/dev/</a:t>
            </a:r>
            <a:r>
              <a:rPr lang="en-US" sz="1600">
                <a:solidFill>
                  <a:schemeClr val="accent4"/>
                </a:solidFill>
                <a:latin typeface="Consolas"/>
                <a:ea typeface="Consolas"/>
                <a:cs typeface="Consolas"/>
                <a:sym typeface="Consolas"/>
              </a:rPr>
              <a:t>(([</a:t>
            </a:r>
            <a:r>
              <a:rPr lang="en-US" sz="1600">
                <a:solidFill>
                  <a:schemeClr val="lt1"/>
                </a:solidFill>
                <a:latin typeface="Consolas"/>
                <a:ea typeface="Consolas"/>
                <a:cs typeface="Consolas"/>
                <a:sym typeface="Consolas"/>
              </a:rPr>
              <a:t>a-z</a:t>
            </a:r>
            <a:r>
              <a:rPr lang="en-US" sz="1600">
                <a:solidFill>
                  <a:schemeClr val="accent4"/>
                </a:solidFill>
                <a:latin typeface="Consolas"/>
                <a:ea typeface="Consolas"/>
                <a:cs typeface="Consolas"/>
                <a:sym typeface="Consolas"/>
              </a:rPr>
              <a:t>]|[</a:t>
            </a:r>
            <a:r>
              <a:rPr lang="en-US" sz="1600">
                <a:solidFill>
                  <a:schemeClr val="lt1"/>
                </a:solidFill>
                <a:latin typeface="Consolas"/>
                <a:ea typeface="Consolas"/>
                <a:cs typeface="Consolas"/>
                <a:sym typeface="Consolas"/>
              </a:rPr>
              <a:t>A-Z</a:t>
            </a:r>
            <a:r>
              <a:rPr lang="en-US" sz="1600">
                <a:solidFill>
                  <a:schemeClr val="accent4"/>
                </a:solidFill>
                <a:latin typeface="Consolas"/>
                <a:ea typeface="Consolas"/>
                <a:cs typeface="Consolas"/>
                <a:sym typeface="Consolas"/>
              </a:rPr>
              <a:t>])*[</a:t>
            </a:r>
            <a:r>
              <a:rPr lang="en-US" sz="1600">
                <a:solidFill>
                  <a:schemeClr val="lt1"/>
                </a:solidFill>
                <a:latin typeface="Consolas"/>
                <a:ea typeface="Consolas"/>
                <a:cs typeface="Consolas"/>
                <a:sym typeface="Consolas"/>
              </a:rPr>
              <a:t>0-9</a:t>
            </a:r>
            <a:r>
              <a:rPr lang="en-US" sz="1600">
                <a:solidFill>
                  <a:schemeClr val="accent4"/>
                </a:solidFill>
                <a:latin typeface="Consolas"/>
                <a:ea typeface="Consolas"/>
                <a:cs typeface="Consolas"/>
                <a:sym typeface="Consolas"/>
              </a:rPr>
              <a:t>]?)*</a:t>
            </a:r>
            <a:r>
              <a:rPr lang="en-US" sz="1600">
                <a:solidFill>
                  <a:schemeClr val="lt1"/>
                </a:solidFill>
                <a:latin typeface="Consolas"/>
                <a:ea typeface="Consolas"/>
                <a:cs typeface="Consolas"/>
                <a:sym typeface="Consolas"/>
              </a:rPr>
              <a:t>' /etc/</a:t>
            </a:r>
            <a:endParaRPr sz="1600">
              <a:solidFill>
                <a:schemeClr val="lt1"/>
              </a:solidFill>
              <a:latin typeface="Consolas"/>
              <a:ea typeface="Consolas"/>
              <a:cs typeface="Consolas"/>
              <a:sym typeface="Consolas"/>
            </a:endParaRPr>
          </a:p>
        </p:txBody>
      </p:sp>
      <p:sp>
        <p:nvSpPr>
          <p:cNvPr id="3172" name="Google Shape;3172;p121"/>
          <p:cNvSpPr/>
          <p:nvPr/>
        </p:nvSpPr>
        <p:spPr>
          <a:xfrm>
            <a:off x="651337" y="2015385"/>
            <a:ext cx="6413666" cy="433819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/etc/sane.d/coolscan3.conf:#scsi:</a:t>
            </a:r>
            <a:r>
              <a:rPr lang="en-US" sz="1200">
                <a:solidFill>
                  <a:schemeClr val="accent5"/>
                </a:solidFill>
                <a:latin typeface="Consolas"/>
                <a:ea typeface="Consolas"/>
                <a:cs typeface="Consolas"/>
                <a:sym typeface="Consolas"/>
              </a:rPr>
              <a:t>/dev/scanner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/etc/sane.d/coolscan3.conf:#usb:</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/dev/ttyS0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/dev/ttyd1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/dev/term/a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/dev/tty0p0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/etc/sane.d/dc210.conf:#port=</a:t>
            </a:r>
            <a:r>
              <a:rPr lang="en-US" sz="1200">
                <a:solidFill>
                  <a:schemeClr val="accent5"/>
                </a:solidFill>
                <a:latin typeface="Consolas"/>
                <a:ea typeface="Consolas"/>
                <a:cs typeface="Consolas"/>
                <a:sym typeface="Consolas"/>
              </a:rPr>
              <a:t>/dev/tty01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/dev/ttyS0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/dev/ttyd1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/dev/term</a:t>
            </a:r>
            <a:r>
              <a:rPr lang="en-US" sz="1200">
                <a:solidFill>
                  <a:schemeClr val="lt1"/>
                </a:solidFill>
                <a:latin typeface="Consolas"/>
                <a:ea typeface="Consolas"/>
                <a:cs typeface="Consolas"/>
                <a:sym typeface="Consolas"/>
              </a:rPr>
              <a:t>/a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/dev/tty0p0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/etc/sane.d/dc240.conf:#port=</a:t>
            </a:r>
            <a:r>
              <a:rPr lang="en-US" sz="1200">
                <a:solidFill>
                  <a:schemeClr val="accent5"/>
                </a:solidFill>
                <a:latin typeface="Consolas"/>
                <a:ea typeface="Consolas"/>
                <a:cs typeface="Consolas"/>
                <a:sym typeface="Consolas"/>
              </a:rPr>
              <a:t>/dev/tty01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/dev/ttyS0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/dev/ttyd1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/dev/term/</a:t>
            </a:r>
            <a:r>
              <a:rPr lang="en-US" sz="1200">
                <a:solidFill>
                  <a:schemeClr val="lt1"/>
                </a:solidFill>
                <a:latin typeface="Consolas"/>
                <a:ea typeface="Consolas"/>
                <a:cs typeface="Consolas"/>
                <a:sym typeface="Consolas"/>
              </a:rPr>
              <a:t>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/dev/tty0p0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/etc/sane.d/dc25.conf:#port=</a:t>
            </a:r>
            <a:r>
              <a:rPr lang="en-US" sz="1200">
                <a:solidFill>
                  <a:schemeClr val="accent5"/>
                </a:solidFill>
                <a:latin typeface="Consolas"/>
                <a:ea typeface="Consolas"/>
                <a:cs typeface="Consolas"/>
                <a:sym typeface="Consolas"/>
              </a:rPr>
              <a:t>/dev/tty01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/etc/sane.d/u12.conf:# device </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/etc/sane.d/u12.conf:# device </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/etc/sane.d/dmc.conf:</a:t>
            </a:r>
            <a:r>
              <a:rPr lang="en-US" sz="1200">
                <a:solidFill>
                  <a:schemeClr val="accent5"/>
                </a:solidFill>
                <a:latin typeface="Consolas"/>
                <a:ea typeface="Consolas"/>
                <a:cs typeface="Consolas"/>
                <a:sym typeface="Consolas"/>
              </a:rPr>
              <a:t>/dev/camera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/etc/sane.d/umax.conf:</a:t>
            </a:r>
            <a:r>
              <a:rPr lang="en-US" sz="1200">
                <a:solidFill>
                  <a:schemeClr val="accent5"/>
                </a:solidFill>
                <a:latin typeface="Consolas"/>
                <a:ea typeface="Consolas"/>
                <a:cs typeface="Consolas"/>
                <a:sym typeface="Consolas"/>
              </a:rPr>
              <a:t>/dev/scanner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/etc/sane.d/umax.conf:</a:t>
            </a:r>
            <a:r>
              <a:rPr lang="en-US" sz="1200">
                <a:solidFill>
                  <a:schemeClr val="accent5"/>
                </a:solidFill>
                <a:latin typeface="Consolas"/>
                <a:ea typeface="Consolas"/>
                <a:cs typeface="Consolas"/>
                <a:sym typeface="Consolas"/>
              </a:rPr>
              <a:t>/dev/usbscanner</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t/>
            </a:r>
            <a:endParaRPr sz="1200">
              <a:solidFill>
                <a:schemeClr val="accent5"/>
              </a:solidFill>
              <a:latin typeface="Consolas"/>
              <a:ea typeface="Consolas"/>
              <a:cs typeface="Consolas"/>
              <a:sym typeface="Consolas"/>
            </a:endParaRPr>
          </a:p>
        </p:txBody>
      </p:sp>
      <p:sp>
        <p:nvSpPr>
          <p:cNvPr id="3173" name="Google Shape;3173;p121"/>
          <p:cNvSpPr txBox="1"/>
          <p:nvPr/>
        </p:nvSpPr>
        <p:spPr>
          <a:xfrm>
            <a:off x="8179727" y="3104076"/>
            <a:ext cx="272906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([a-z]|[A-Z]*[0-9]?)*</a:t>
            </a:r>
            <a:endParaRPr/>
          </a:p>
        </p:txBody>
      </p:sp>
      <p:sp>
        <p:nvSpPr>
          <p:cNvPr id="3174" name="Google Shape;3174;p121"/>
          <p:cNvSpPr/>
          <p:nvPr/>
        </p:nvSpPr>
        <p:spPr>
          <a:xfrm>
            <a:off x="9052560" y="3104076"/>
            <a:ext cx="740664" cy="369332"/>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175" name="Google Shape;3175;p121"/>
          <p:cNvSpPr/>
          <p:nvPr/>
        </p:nvSpPr>
        <p:spPr>
          <a:xfrm>
            <a:off x="8458200" y="3104076"/>
            <a:ext cx="1335024" cy="369332"/>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176" name="Google Shape;3176;p121"/>
          <p:cNvSpPr/>
          <p:nvPr/>
        </p:nvSpPr>
        <p:spPr>
          <a:xfrm>
            <a:off x="3200947" y="3712464"/>
            <a:ext cx="950976" cy="173736"/>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172"/>
                                        </p:tgtEl>
                                        <p:attrNameLst>
                                          <p:attrName>style.visibility</p:attrName>
                                        </p:attrNameLst>
                                      </p:cBhvr>
                                      <p:to>
                                        <p:strVal val="visible"/>
                                      </p:to>
                                    </p:set>
                                    <p:animEffect filter="fade" transition="in">
                                      <p:cBhvr>
                                        <p:cTn dur="500"/>
                                        <p:tgtEl>
                                          <p:spTgt spid="3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3"/>
                                        </p:tgtEl>
                                        <p:attrNameLst>
                                          <p:attrName>style.visibility</p:attrName>
                                        </p:attrNameLst>
                                      </p:cBhvr>
                                      <p:to>
                                        <p:strVal val="visible"/>
                                      </p:to>
                                    </p:set>
                                    <p:animEffect filter="fade" transition="in">
                                      <p:cBhvr>
                                        <p:cTn dur="500"/>
                                        <p:tgtEl>
                                          <p:spTgt spid="3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4"/>
                                        </p:tgtEl>
                                        <p:attrNameLst>
                                          <p:attrName>style.visibility</p:attrName>
                                        </p:attrNameLst>
                                      </p:cBhvr>
                                      <p:to>
                                        <p:strVal val="visible"/>
                                      </p:to>
                                    </p:set>
                                    <p:animEffect filter="fade" transition="in">
                                      <p:cBhvr>
                                        <p:cTn dur="500"/>
                                        <p:tgtEl>
                                          <p:spTgt spid="3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5"/>
                                        </p:tgtEl>
                                        <p:attrNameLst>
                                          <p:attrName>style.visibility</p:attrName>
                                        </p:attrNameLst>
                                      </p:cBhvr>
                                      <p:to>
                                        <p:strVal val="visible"/>
                                      </p:to>
                                    </p:set>
                                    <p:animEffect filter="fade" transition="in">
                                      <p:cBhvr>
                                        <p:cTn dur="500"/>
                                        <p:tgtEl>
                                          <p:spTgt spid="3175"/>
                                        </p:tgtEl>
                                      </p:cBhvr>
                                    </p:animEffect>
                                  </p:childTnLst>
                                </p:cTn>
                              </p:par>
                              <p:par>
                                <p:cTn fill="hold" nodeType="withEffect" presetClass="exit" presetID="1" presetSubtype="0">
                                  <p:stCondLst>
                                    <p:cond delay="0"/>
                                  </p:stCondLst>
                                  <p:childTnLst>
                                    <p:set>
                                      <p:cBhvr>
                                        <p:cTn dur="1" fill="hold">
                                          <p:stCondLst>
                                            <p:cond delay="1"/>
                                          </p:stCondLst>
                                        </p:cTn>
                                        <p:tgtEl>
                                          <p:spTgt spid="3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6"/>
                                        </p:tgtEl>
                                        <p:attrNameLst>
                                          <p:attrName>style.visibility</p:attrName>
                                        </p:attrNameLst>
                                      </p:cBhvr>
                                      <p:to>
                                        <p:strVal val="visible"/>
                                      </p:to>
                                    </p:set>
                                    <p:animEffect filter="fade" transition="in">
                                      <p:cBhvr>
                                        <p:cTn dur="500"/>
                                        <p:tgtEl>
                                          <p:spTgt spid="3176"/>
                                        </p:tgtEl>
                                      </p:cBhvr>
                                    </p:animEffect>
                                  </p:childTnLst>
                                </p:cTn>
                              </p:par>
                              <p:par>
                                <p:cTn fill="hold" nodeType="withEffect" presetClass="exit" presetID="1" presetSubtype="0">
                                  <p:stCondLst>
                                    <p:cond delay="0"/>
                                  </p:stCondLst>
                                  <p:childTnLst>
                                    <p:set>
                                      <p:cBhvr>
                                        <p:cTn dur="1" fill="hold">
                                          <p:stCondLst>
                                            <p:cond delay="1"/>
                                          </p:stCondLst>
                                        </p:cTn>
                                        <p:tgtEl>
                                          <p:spTgt spid="31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
        <p:nvSpPr>
          <p:cNvPr id="3182" name="Google Shape;3182;p122"/>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Negated Ranges Or Sets</a:t>
            </a:r>
            <a:endParaRPr/>
          </a:p>
        </p:txBody>
      </p:sp>
      <p:sp>
        <p:nvSpPr>
          <p:cNvPr id="3183" name="Google Shape;3183;p122"/>
          <p:cNvSpPr/>
          <p:nvPr/>
        </p:nvSpPr>
        <p:spPr>
          <a:xfrm>
            <a:off x="412838" y="1519491"/>
            <a:ext cx="665216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'http</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s</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184" name="Google Shape;3184;p122"/>
          <p:cNvSpPr/>
          <p:nvPr/>
        </p:nvSpPr>
        <p:spPr>
          <a:xfrm>
            <a:off x="682416" y="1869081"/>
            <a:ext cx="6413666" cy="433819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/etc/containers/registries.conf.d/001-rhel-shortnames.conf:"openshift4/ose-egress-</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-proxy" = "registry.redhat.io/openshift4/ose-egress-</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-proxy"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/etc/containers/registries.conf.d/001-rhel-shortnames.conf:"rhel8/</a:t>
            </a:r>
            <a:r>
              <a:rPr lang="en-US" sz="1200">
                <a:solidFill>
                  <a:schemeClr val="accent5"/>
                </a:solidFill>
                <a:latin typeface="Consolas"/>
                <a:ea typeface="Consolas"/>
                <a:cs typeface="Consolas"/>
                <a:sym typeface="Consolas"/>
              </a:rPr>
              <a:t>httpd</a:t>
            </a:r>
            <a:r>
              <a:rPr lang="en-US" sz="1200">
                <a:solidFill>
                  <a:schemeClr val="lt1"/>
                </a:solidFill>
                <a:latin typeface="Consolas"/>
                <a:ea typeface="Consolas"/>
                <a:cs typeface="Consolas"/>
                <a:sym typeface="Consolas"/>
              </a:rPr>
              <a:t>-24" = "registry.redhat.io/rhel8/</a:t>
            </a:r>
            <a:r>
              <a:rPr lang="en-US" sz="1200">
                <a:solidFill>
                  <a:schemeClr val="accent5"/>
                </a:solidFill>
                <a:latin typeface="Consolas"/>
                <a:ea typeface="Consolas"/>
                <a:cs typeface="Consolas"/>
                <a:sym typeface="Consolas"/>
              </a:rPr>
              <a:t>httpd</a:t>
            </a:r>
            <a:r>
              <a:rPr lang="en-US" sz="1200">
                <a:solidFill>
                  <a:schemeClr val="lt1"/>
                </a:solidFill>
                <a:latin typeface="Consolas"/>
                <a:ea typeface="Consolas"/>
                <a:cs typeface="Consolas"/>
                <a:sym typeface="Consolas"/>
              </a:rPr>
              <a:t>-24"</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/etc/containers/registries.conf.d/001-rhel-shortnames.conf:"rhscl/</a:t>
            </a:r>
            <a:r>
              <a:rPr lang="en-US" sz="1200">
                <a:solidFill>
                  <a:schemeClr val="accent5"/>
                </a:solidFill>
                <a:latin typeface="Consolas"/>
                <a:ea typeface="Consolas"/>
                <a:cs typeface="Consolas"/>
                <a:sym typeface="Consolas"/>
              </a:rPr>
              <a:t>httpd</a:t>
            </a:r>
            <a:r>
              <a:rPr lang="en-US" sz="1200">
                <a:solidFill>
                  <a:schemeClr val="lt1"/>
                </a:solidFill>
                <a:latin typeface="Consolas"/>
                <a:ea typeface="Consolas"/>
                <a:cs typeface="Consolas"/>
                <a:sym typeface="Consolas"/>
              </a:rPr>
              <a:t>-24-rhel7" = "registry.access.redhat.com/rhscl/</a:t>
            </a:r>
            <a:r>
              <a:rPr lang="en-US" sz="1200">
                <a:solidFill>
                  <a:schemeClr val="accent5"/>
                </a:solidFill>
                <a:latin typeface="Consolas"/>
                <a:ea typeface="Consolas"/>
                <a:cs typeface="Consolas"/>
                <a:sym typeface="Consolas"/>
              </a:rPr>
              <a:t>httpd</a:t>
            </a:r>
            <a:r>
              <a:rPr lang="en-US" sz="1200">
                <a:solidFill>
                  <a:schemeClr val="lt1"/>
                </a:solidFill>
                <a:latin typeface="Consolas"/>
                <a:ea typeface="Consolas"/>
                <a:cs typeface="Consolas"/>
                <a:sym typeface="Consolas"/>
              </a:rPr>
              <a:t>-24-rhel7"</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/etc/containers/registries.conf.d/001-rhel-shortnames.conf:"ubi8/</a:t>
            </a:r>
            <a:r>
              <a:rPr lang="en-US" sz="1200">
                <a:solidFill>
                  <a:schemeClr val="accent5"/>
                </a:solidFill>
                <a:latin typeface="Consolas"/>
                <a:ea typeface="Consolas"/>
                <a:cs typeface="Consolas"/>
                <a:sym typeface="Consolas"/>
              </a:rPr>
              <a:t>httpd</a:t>
            </a:r>
            <a:r>
              <a:rPr lang="en-US" sz="1200">
                <a:solidFill>
                  <a:schemeClr val="lt1"/>
                </a:solidFill>
                <a:latin typeface="Consolas"/>
                <a:ea typeface="Consolas"/>
                <a:cs typeface="Consolas"/>
                <a:sym typeface="Consolas"/>
              </a:rPr>
              <a:t>-24" = "registry.redhat.io/ubi8/</a:t>
            </a:r>
            <a:r>
              <a:rPr lang="en-US" sz="1200">
                <a:solidFill>
                  <a:schemeClr val="accent5"/>
                </a:solidFill>
                <a:latin typeface="Consolas"/>
                <a:ea typeface="Consolas"/>
                <a:cs typeface="Consolas"/>
                <a:sym typeface="Consolas"/>
              </a:rPr>
              <a:t>httpd</a:t>
            </a:r>
            <a:r>
              <a:rPr lang="en-US" sz="1200">
                <a:solidFill>
                  <a:schemeClr val="lt1"/>
                </a:solidFill>
                <a:latin typeface="Consolas"/>
                <a:ea typeface="Consolas"/>
                <a:cs typeface="Consolas"/>
                <a:sym typeface="Consolas"/>
              </a:rPr>
              <a:t>-24"</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/etc/containers/registries.d/default.yaml:# For reading signatures, schema may be </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 https, or file.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/etc/containers/registries.d/default.yaml:#    sigstore: </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://privateregistry.com/sigstore/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/etc/wgetrc:# You can set the default proxies for Wget to use for </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 https, and ftp.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/etc/wgetrc:#https_proxy = </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://proxy.yoyodyne.com:18023/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/etc/wgetrc:#http_proxy = </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://proxy.yoyodyne.com:18023/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/etc/wgetrc:#ftp_proxy = </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://proxy.yoyodyne.com:18023/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/etc/enscript.cfg:# along with Enscript.  If not, see &lt;</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://www.gnu.org/licenses/&gt;.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/etc/firewalld: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/etc/smartmontools/smartd.conf:# Home page is: </a:t>
            </a:r>
            <a:r>
              <a:rPr lang="en-US" sz="1200">
                <a:solidFill>
                  <a:schemeClr val="accent5"/>
                </a:solidFill>
                <a:latin typeface="Consolas"/>
                <a:ea typeface="Consolas"/>
                <a:cs typeface="Consolas"/>
                <a:sym typeface="Consolas"/>
              </a:rPr>
              <a:t>http</a:t>
            </a:r>
            <a:r>
              <a:rPr lang="en-US" sz="1200">
                <a:solidFill>
                  <a:schemeClr val="lt1"/>
                </a:solidFill>
                <a:latin typeface="Consolas"/>
                <a:ea typeface="Consolas"/>
                <a:cs typeface="Consolas"/>
                <a:sym typeface="Consolas"/>
              </a:rPr>
              <a:t>://www.smartmontools.org</a:t>
            </a:r>
            <a:endParaRPr/>
          </a:p>
        </p:txBody>
      </p:sp>
      <p:sp>
        <p:nvSpPr>
          <p:cNvPr id="3185" name="Google Shape;3185;p122"/>
          <p:cNvSpPr txBox="1"/>
          <p:nvPr/>
        </p:nvSpPr>
        <p:spPr>
          <a:xfrm>
            <a:off x="8179727" y="2906646"/>
            <a:ext cx="272906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[abc123]</a:t>
            </a:r>
            <a:endParaRPr/>
          </a:p>
        </p:txBody>
      </p:sp>
      <p:sp>
        <p:nvSpPr>
          <p:cNvPr id="3186" name="Google Shape;3186;p122"/>
          <p:cNvSpPr txBox="1"/>
          <p:nvPr/>
        </p:nvSpPr>
        <p:spPr>
          <a:xfrm>
            <a:off x="8179727" y="3275978"/>
            <a:ext cx="272906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[a-z]</a:t>
            </a:r>
            <a:endParaRPr/>
          </a:p>
        </p:txBody>
      </p:sp>
      <p:sp>
        <p:nvSpPr>
          <p:cNvPr id="3187" name="Google Shape;3187;p122"/>
          <p:cNvSpPr txBox="1"/>
          <p:nvPr/>
        </p:nvSpPr>
        <p:spPr>
          <a:xfrm>
            <a:off x="7936992" y="3865506"/>
            <a:ext cx="11795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http[^s]</a:t>
            </a:r>
            <a:endParaRPr/>
          </a:p>
        </p:txBody>
      </p:sp>
      <p:sp>
        <p:nvSpPr>
          <p:cNvPr id="3188" name="Google Shape;3188;p122"/>
          <p:cNvSpPr/>
          <p:nvPr/>
        </p:nvSpPr>
        <p:spPr>
          <a:xfrm>
            <a:off x="9116568" y="3951354"/>
            <a:ext cx="277238" cy="197635"/>
          </a:xfrm>
          <a:prstGeom prst="rightArrow">
            <a:avLst>
              <a:gd fmla="val 50000" name="adj1"/>
              <a:gd fmla="val 5000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189" name="Google Shape;3189;p122"/>
          <p:cNvSpPr txBox="1"/>
          <p:nvPr/>
        </p:nvSpPr>
        <p:spPr>
          <a:xfrm>
            <a:off x="9436608" y="3874125"/>
            <a:ext cx="6766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5"/>
                </a:solidFill>
                <a:latin typeface="Ubuntu"/>
                <a:ea typeface="Ubuntu"/>
                <a:cs typeface="Ubuntu"/>
                <a:sym typeface="Ubuntu"/>
              </a:rPr>
              <a:t>http</a:t>
            </a:r>
            <a:endParaRPr/>
          </a:p>
        </p:txBody>
      </p:sp>
      <p:sp>
        <p:nvSpPr>
          <p:cNvPr id="3190" name="Google Shape;3190;p122"/>
          <p:cNvSpPr txBox="1"/>
          <p:nvPr/>
        </p:nvSpPr>
        <p:spPr>
          <a:xfrm>
            <a:off x="10113264" y="3874125"/>
            <a:ext cx="7955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strike="sngStrike">
                <a:solidFill>
                  <a:schemeClr val="lt1"/>
                </a:solidFill>
                <a:latin typeface="Ubuntu"/>
                <a:ea typeface="Ubuntu"/>
                <a:cs typeface="Ubuntu"/>
                <a:sym typeface="Ubuntu"/>
              </a:rPr>
              <a:t>https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184"/>
                                        </p:tgtEl>
                                        <p:attrNameLst>
                                          <p:attrName>style.visibility</p:attrName>
                                        </p:attrNameLst>
                                      </p:cBhvr>
                                      <p:to>
                                        <p:strVal val="visible"/>
                                      </p:to>
                                    </p:set>
                                    <p:animEffect filter="fade" transition="in">
                                      <p:cBhvr>
                                        <p:cTn dur="500"/>
                                        <p:tgtEl>
                                          <p:spTgt spid="3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5"/>
                                        </p:tgtEl>
                                        <p:attrNameLst>
                                          <p:attrName>style.visibility</p:attrName>
                                        </p:attrNameLst>
                                      </p:cBhvr>
                                      <p:to>
                                        <p:strVal val="visible"/>
                                      </p:to>
                                    </p:set>
                                    <p:animEffect filter="fade" transition="in">
                                      <p:cBhvr>
                                        <p:cTn dur="500"/>
                                        <p:tgtEl>
                                          <p:spTgt spid="3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6"/>
                                        </p:tgtEl>
                                        <p:attrNameLst>
                                          <p:attrName>style.visibility</p:attrName>
                                        </p:attrNameLst>
                                      </p:cBhvr>
                                      <p:to>
                                        <p:strVal val="visible"/>
                                      </p:to>
                                    </p:set>
                                    <p:animEffect filter="fade" transition="in">
                                      <p:cBhvr>
                                        <p:cTn dur="500"/>
                                        <p:tgtEl>
                                          <p:spTgt spid="3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7"/>
                                        </p:tgtEl>
                                        <p:attrNameLst>
                                          <p:attrName>style.visibility</p:attrName>
                                        </p:attrNameLst>
                                      </p:cBhvr>
                                      <p:to>
                                        <p:strVal val="visible"/>
                                      </p:to>
                                    </p:set>
                                    <p:animEffect filter="fade" transition="in">
                                      <p:cBhvr>
                                        <p:cTn dur="500"/>
                                        <p:tgtEl>
                                          <p:spTgt spid="31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88"/>
                                        </p:tgtEl>
                                        <p:attrNameLst>
                                          <p:attrName>style.visibility</p:attrName>
                                        </p:attrNameLst>
                                      </p:cBhvr>
                                      <p:to>
                                        <p:strVal val="visible"/>
                                      </p:to>
                                    </p:set>
                                    <p:animEffect filter="fade" transition="in">
                                      <p:cBhvr>
                                        <p:cTn dur="500"/>
                                        <p:tgtEl>
                                          <p:spTgt spid="31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89"/>
                                        </p:tgtEl>
                                        <p:attrNameLst>
                                          <p:attrName>style.visibility</p:attrName>
                                        </p:attrNameLst>
                                      </p:cBhvr>
                                      <p:to>
                                        <p:strVal val="visible"/>
                                      </p:to>
                                    </p:set>
                                    <p:animEffect filter="fade" transition="in">
                                      <p:cBhvr>
                                        <p:cTn dur="500"/>
                                        <p:tgtEl>
                                          <p:spTgt spid="318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90"/>
                                        </p:tgtEl>
                                        <p:attrNameLst>
                                          <p:attrName>style.visibility</p:attrName>
                                        </p:attrNameLst>
                                      </p:cBhvr>
                                      <p:to>
                                        <p:strVal val="visible"/>
                                      </p:to>
                                    </p:set>
                                    <p:animEffect filter="fade" transition="in">
                                      <p:cBhvr>
                                        <p:cTn dur="500"/>
                                        <p:tgtEl>
                                          <p:spTgt spid="3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86" name="Google Shape;786;p8"/>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Local GUI</a:t>
            </a:r>
            <a:endParaRPr sz="1800">
              <a:solidFill>
                <a:srgbClr val="F0F0F0"/>
              </a:solidFill>
              <a:latin typeface="Consolas"/>
              <a:ea typeface="Consolas"/>
              <a:cs typeface="Consolas"/>
              <a:sym typeface="Consolas"/>
            </a:endParaRPr>
          </a:p>
        </p:txBody>
      </p:sp>
      <p:pic>
        <p:nvPicPr>
          <p:cNvPr id="787" name="Google Shape;787;p8"/>
          <p:cNvPicPr preferRelativeResize="0"/>
          <p:nvPr/>
        </p:nvPicPr>
        <p:blipFill rotWithShape="1">
          <a:blip r:embed="rId3">
            <a:alphaModFix/>
          </a:blip>
          <a:srcRect b="0" l="0" r="0" t="0"/>
          <a:stretch/>
        </p:blipFill>
        <p:spPr>
          <a:xfrm>
            <a:off x="3189832" y="1846757"/>
            <a:ext cx="5812334" cy="4377551"/>
          </a:xfrm>
          <a:prstGeom prst="rect">
            <a:avLst/>
          </a:prstGeom>
          <a:noFill/>
          <a:ln>
            <a:noFill/>
          </a:ln>
        </p:spPr>
      </p:pic>
      <p:sp>
        <p:nvSpPr>
          <p:cNvPr id="788" name="Google Shape;788;p8"/>
          <p:cNvSpPr/>
          <p:nvPr/>
        </p:nvSpPr>
        <p:spPr>
          <a:xfrm>
            <a:off x="939370" y="3280722"/>
            <a:ext cx="1871154"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789" name="Google Shape;789;p8"/>
          <p:cNvPicPr preferRelativeResize="0"/>
          <p:nvPr/>
        </p:nvPicPr>
        <p:blipFill rotWithShape="1">
          <a:blip r:embed="rId4">
            <a:alphaModFix/>
          </a:blip>
          <a:srcRect b="0" l="0" r="0" t="0"/>
          <a:stretch/>
        </p:blipFill>
        <p:spPr>
          <a:xfrm>
            <a:off x="1037885" y="3404818"/>
            <a:ext cx="699952" cy="699952"/>
          </a:xfrm>
          <a:prstGeom prst="rect">
            <a:avLst/>
          </a:prstGeom>
          <a:noFill/>
          <a:ln>
            <a:noFill/>
          </a:ln>
        </p:spPr>
      </p:pic>
      <p:pic>
        <p:nvPicPr>
          <p:cNvPr descr="Browser window with solid fill" id="790" name="Google Shape;790;p8"/>
          <p:cNvPicPr preferRelativeResize="0"/>
          <p:nvPr/>
        </p:nvPicPr>
        <p:blipFill rotWithShape="1">
          <a:blip r:embed="rId5">
            <a:alphaModFix/>
          </a:blip>
          <a:srcRect b="0" l="0" r="0" t="0"/>
          <a:stretch/>
        </p:blipFill>
        <p:spPr>
          <a:xfrm>
            <a:off x="1924204" y="3429000"/>
            <a:ext cx="699952" cy="699952"/>
          </a:xfrm>
          <a:prstGeom prst="rect">
            <a:avLst/>
          </a:prstGeom>
          <a:noFill/>
          <a:ln>
            <a:noFill/>
          </a:ln>
        </p:spPr>
      </p:pic>
      <p:cxnSp>
        <p:nvCxnSpPr>
          <p:cNvPr id="791" name="Google Shape;791;p8"/>
          <p:cNvCxnSpPr>
            <a:endCxn id="790" idx="1"/>
          </p:cNvCxnSpPr>
          <p:nvPr/>
        </p:nvCxnSpPr>
        <p:spPr>
          <a:xfrm>
            <a:off x="1595104" y="3778976"/>
            <a:ext cx="329100" cy="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88"/>
                                        </p:tgtEl>
                                        <p:attrNameLst>
                                          <p:attrName>style.visibility</p:attrName>
                                        </p:attrNameLst>
                                      </p:cBhvr>
                                      <p:to>
                                        <p:strVal val="visible"/>
                                      </p:to>
                                    </p:set>
                                    <p:anim calcmode="lin" valueType="num">
                                      <p:cBhvr additive="base">
                                        <p:cTn dur="150"/>
                                        <p:tgtEl>
                                          <p:spTgt spid="788"/>
                                        </p:tgtEl>
                                        <p:attrNameLst>
                                          <p:attrName>ppt_w</p:attrName>
                                        </p:attrNameLst>
                                      </p:cBhvr>
                                      <p:tavLst>
                                        <p:tav fmla="" tm="0">
                                          <p:val>
                                            <p:strVal val="0"/>
                                          </p:val>
                                        </p:tav>
                                        <p:tav fmla="" tm="100000">
                                          <p:val>
                                            <p:strVal val="#ppt_w"/>
                                          </p:val>
                                        </p:tav>
                                      </p:tavLst>
                                    </p:anim>
                                    <p:anim calcmode="lin" valueType="num">
                                      <p:cBhvr additive="base">
                                        <p:cTn dur="150"/>
                                        <p:tgtEl>
                                          <p:spTgt spid="788"/>
                                        </p:tgtEl>
                                        <p:attrNameLst>
                                          <p:attrName>ppt_h</p:attrName>
                                        </p:attrNameLst>
                                      </p:cBhvr>
                                      <p:tavLst>
                                        <p:tav fmla="" tm="0">
                                          <p:val>
                                            <p:strVal val="0"/>
                                          </p:val>
                                        </p:tav>
                                        <p:tav fmla="" tm="100000">
                                          <p:val>
                                            <p:strVal val="#ppt_h"/>
                                          </p:val>
                                        </p:tav>
                                      </p:tavLst>
                                    </p:anim>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500"/>
                                        <p:tgtEl>
                                          <p:spTgt spid="790"/>
                                        </p:tgtEl>
                                      </p:cBhvr>
                                    </p:animEffect>
                                  </p:childTnLst>
                                </p:cTn>
                              </p:par>
                            </p:childTnLst>
                          </p:cTn>
                        </p:par>
                        <p:par>
                          <p:cTn fill="hold">
                            <p:stCondLst>
                              <p:cond delay="1150"/>
                            </p:stCondLst>
                            <p:childTnLst>
                              <p:par>
                                <p:cTn fill="hold" nodeType="after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5" name="Shape 3195"/>
        <p:cNvGrpSpPr/>
        <p:nvPr/>
      </p:nvGrpSpPr>
      <p:grpSpPr>
        <a:xfrm>
          <a:off x="0" y="0"/>
          <a:ext cx="0" cy="0"/>
          <a:chOff x="0" y="0"/>
          <a:chExt cx="0" cy="0"/>
        </a:xfrm>
      </p:grpSpPr>
      <p:sp>
        <p:nvSpPr>
          <p:cNvPr id="3196" name="Google Shape;3196;p12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 Negated Ranges Or Sets</a:t>
            </a:r>
            <a:endParaRPr/>
          </a:p>
        </p:txBody>
      </p:sp>
      <p:sp>
        <p:nvSpPr>
          <p:cNvPr id="3197" name="Google Shape;3197;p123"/>
          <p:cNvSpPr/>
          <p:nvPr/>
        </p:nvSpPr>
        <p:spPr>
          <a:xfrm>
            <a:off x="434098" y="1520945"/>
            <a:ext cx="665216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egrep –r '/</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^a-z</a:t>
            </a:r>
            <a:r>
              <a:rPr lang="en-US" sz="1800">
                <a:solidFill>
                  <a:schemeClr val="accent4"/>
                </a:solidFill>
                <a:latin typeface="Consolas"/>
                <a:ea typeface="Consolas"/>
                <a:cs typeface="Consolas"/>
                <a:sym typeface="Consolas"/>
              </a:rPr>
              <a:t>]</a:t>
            </a:r>
            <a:r>
              <a:rPr lang="en-US" sz="1800">
                <a:solidFill>
                  <a:schemeClr val="lt1"/>
                </a:solidFill>
                <a:latin typeface="Consolas"/>
                <a:ea typeface="Consolas"/>
                <a:cs typeface="Consolas"/>
                <a:sym typeface="Consolas"/>
              </a:rPr>
              <a:t>' /etc/</a:t>
            </a:r>
            <a:endParaRPr/>
          </a:p>
        </p:txBody>
      </p:sp>
      <p:sp>
        <p:nvSpPr>
          <p:cNvPr id="3198" name="Google Shape;3198;p123"/>
          <p:cNvSpPr/>
          <p:nvPr/>
        </p:nvSpPr>
        <p:spPr>
          <a:xfrm>
            <a:off x="683384" y="1929391"/>
            <a:ext cx="8459642" cy="323020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/etc/smartmontools/smartd_warning.sh:          cmd="$plugindir</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{ad#@}"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/etc/qemu-ga/fsfreeze-hook:for file in "$FSFREEZE_D"</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 ; do</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/etc/man_db.conf:MANPATH_MAP	/usr</a:t>
            </a:r>
            <a:r>
              <a:rPr lang="en-US" sz="1200">
                <a:solidFill>
                  <a:schemeClr val="accent5"/>
                </a:solidFill>
                <a:latin typeface="Consolas"/>
                <a:ea typeface="Consolas"/>
                <a:cs typeface="Consolas"/>
                <a:sym typeface="Consolas"/>
              </a:rPr>
              <a:t>/X</a:t>
            </a:r>
            <a:r>
              <a:rPr lang="en-US" sz="1200">
                <a:solidFill>
                  <a:schemeClr val="lt1"/>
                </a:solidFill>
                <a:latin typeface="Consolas"/>
                <a:ea typeface="Consolas"/>
                <a:cs typeface="Consolas"/>
                <a:sym typeface="Consolas"/>
              </a:rPr>
              <a:t>11R6/bin		/usr</a:t>
            </a:r>
            <a:r>
              <a:rPr lang="en-US" sz="1200">
                <a:solidFill>
                  <a:schemeClr val="accent5"/>
                </a:solidFill>
                <a:latin typeface="Consolas"/>
                <a:ea typeface="Consolas"/>
                <a:cs typeface="Consolas"/>
                <a:sym typeface="Consolas"/>
              </a:rPr>
              <a:t>/X</a:t>
            </a:r>
            <a:r>
              <a:rPr lang="en-US" sz="1200">
                <a:solidFill>
                  <a:schemeClr val="lt1"/>
                </a:solidFill>
                <a:latin typeface="Consolas"/>
                <a:ea typeface="Consolas"/>
                <a:cs typeface="Consolas"/>
                <a:sym typeface="Consolas"/>
              </a:rPr>
              <a:t>11R6/man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/etc/man_db.conf:MANPATH_MAP	/usr/bin</a:t>
            </a:r>
            <a:r>
              <a:rPr lang="en-US" sz="1200">
                <a:solidFill>
                  <a:schemeClr val="accent5"/>
                </a:solidFill>
                <a:latin typeface="Consolas"/>
                <a:ea typeface="Consolas"/>
                <a:cs typeface="Consolas"/>
                <a:sym typeface="Consolas"/>
              </a:rPr>
              <a:t>/X</a:t>
            </a:r>
            <a:r>
              <a:rPr lang="en-US" sz="1200">
                <a:solidFill>
                  <a:schemeClr val="lt1"/>
                </a:solidFill>
                <a:latin typeface="Consolas"/>
                <a:ea typeface="Consolas"/>
                <a:cs typeface="Consolas"/>
                <a:sym typeface="Consolas"/>
              </a:rPr>
              <a:t>11		/usr</a:t>
            </a:r>
            <a:r>
              <a:rPr lang="en-US" sz="1200">
                <a:solidFill>
                  <a:schemeClr val="accent5"/>
                </a:solidFill>
                <a:latin typeface="Consolas"/>
                <a:ea typeface="Consolas"/>
                <a:cs typeface="Consolas"/>
                <a:sym typeface="Consolas"/>
              </a:rPr>
              <a:t>/X</a:t>
            </a:r>
            <a:r>
              <a:rPr lang="en-US" sz="1200">
                <a:solidFill>
                  <a:schemeClr val="lt1"/>
                </a:solidFill>
                <a:latin typeface="Consolas"/>
                <a:ea typeface="Consolas"/>
                <a:cs typeface="Consolas"/>
                <a:sym typeface="Consolas"/>
              </a:rPr>
              <a:t>11R6/man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/etc/man_db.conf:MANDB_MAP	/usr</a:t>
            </a:r>
            <a:r>
              <a:rPr lang="en-US" sz="1200">
                <a:solidFill>
                  <a:schemeClr val="accent5"/>
                </a:solidFill>
                <a:latin typeface="Consolas"/>
                <a:ea typeface="Consolas"/>
                <a:cs typeface="Consolas"/>
                <a:sym typeface="Consolas"/>
              </a:rPr>
              <a:t>/X</a:t>
            </a:r>
            <a:r>
              <a:rPr lang="en-US" sz="1200">
                <a:solidFill>
                  <a:schemeClr val="lt1"/>
                </a:solidFill>
                <a:latin typeface="Consolas"/>
                <a:ea typeface="Consolas"/>
                <a:cs typeface="Consolas"/>
                <a:sym typeface="Consolas"/>
              </a:rPr>
              <a:t>11R6/man		/var/cache/man</a:t>
            </a:r>
            <a:r>
              <a:rPr lang="en-US" sz="1200">
                <a:solidFill>
                  <a:schemeClr val="accent5"/>
                </a:solidFill>
                <a:latin typeface="Consolas"/>
                <a:ea typeface="Consolas"/>
                <a:cs typeface="Consolas"/>
                <a:sym typeface="Consolas"/>
              </a:rPr>
              <a:t>/X</a:t>
            </a:r>
            <a:r>
              <a:rPr lang="en-US" sz="1200">
                <a:solidFill>
                  <a:schemeClr val="lt1"/>
                </a:solidFill>
                <a:latin typeface="Consolas"/>
                <a:ea typeface="Consolas"/>
                <a:cs typeface="Consolas"/>
                <a:sym typeface="Consolas"/>
              </a:rPr>
              <a:t>11R6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Each user can save his own configuration to ~</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nanorc</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Don't convert files from DOS</a:t>
            </a:r>
            <a:r>
              <a:rPr lang="en-US" sz="1200">
                <a:solidFill>
                  <a:schemeClr val="accent5"/>
                </a:solidFill>
                <a:latin typeface="Consolas"/>
                <a:ea typeface="Consolas"/>
                <a:cs typeface="Consolas"/>
                <a:sym typeface="Consolas"/>
              </a:rPr>
              <a:t>/M</a:t>
            </a:r>
            <a:r>
              <a:rPr lang="en-US" sz="1200">
                <a:solidFill>
                  <a:schemeClr val="lt1"/>
                </a:solidFill>
                <a:latin typeface="Consolas"/>
                <a:ea typeface="Consolas"/>
                <a:cs typeface="Consolas"/>
                <a:sym typeface="Consolas"/>
              </a:rPr>
              <a:t>ac format.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set quotestr "^([ 	]*([#:&gt;|}]|</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 Fix Backspace</a:t>
            </a:r>
            <a:r>
              <a:rPr lang="en-US" sz="1200">
                <a:solidFill>
                  <a:schemeClr val="accent5"/>
                </a:solidFill>
                <a:latin typeface="Consolas"/>
                <a:ea typeface="Consolas"/>
                <a:cs typeface="Consolas"/>
                <a:sym typeface="Consolas"/>
              </a:rPr>
              <a:t>/D</a:t>
            </a:r>
            <a:r>
              <a:rPr lang="en-US" sz="1200">
                <a:solidFill>
                  <a:schemeClr val="lt1"/>
                </a:solidFill>
                <a:latin typeface="Consolas"/>
                <a:ea typeface="Consolas"/>
                <a:cs typeface="Consolas"/>
                <a:sym typeface="Consolas"/>
              </a:rPr>
              <a:t>elete confusion problem.</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/etc/nanorc:include "/usr/share/nano</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.nanorc"</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Sample configuration file for the HP720</a:t>
            </a:r>
            <a:r>
              <a:rPr lang="en-US" sz="1200">
                <a:solidFill>
                  <a:schemeClr val="accent5"/>
                </a:solidFill>
                <a:latin typeface="Consolas"/>
                <a:ea typeface="Consolas"/>
                <a:cs typeface="Consolas"/>
                <a:sym typeface="Consolas"/>
              </a:rPr>
              <a:t>/H</a:t>
            </a:r>
            <a:r>
              <a:rPr lang="en-US" sz="1200">
                <a:solidFill>
                  <a:schemeClr val="lt1"/>
                </a:solidFill>
                <a:latin typeface="Consolas"/>
                <a:ea typeface="Consolas"/>
                <a:cs typeface="Consolas"/>
                <a:sym typeface="Consolas"/>
              </a:rPr>
              <a:t>P820</a:t>
            </a:r>
            <a:r>
              <a:rPr lang="en-US" sz="1200">
                <a:solidFill>
                  <a:schemeClr val="accent5"/>
                </a:solidFill>
                <a:latin typeface="Consolas"/>
                <a:ea typeface="Consolas"/>
                <a:cs typeface="Consolas"/>
                <a:sym typeface="Consolas"/>
              </a:rPr>
              <a:t>/H</a:t>
            </a:r>
            <a:r>
              <a:rPr lang="en-US" sz="1200">
                <a:solidFill>
                  <a:schemeClr val="lt1"/>
                </a:solidFill>
                <a:latin typeface="Consolas"/>
                <a:ea typeface="Consolas"/>
                <a:cs typeface="Consolas"/>
                <a:sym typeface="Consolas"/>
              </a:rPr>
              <a:t>P1000 PPA Printers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1</a:t>
            </a:r>
            <a:r>
              <a:rPr lang="en-US" sz="1200">
                <a:solidFill>
                  <a:schemeClr val="accent5"/>
                </a:solidFill>
                <a:latin typeface="Consolas"/>
                <a:ea typeface="Consolas"/>
                <a:cs typeface="Consolas"/>
                <a:sym typeface="Consolas"/>
              </a:rPr>
              <a:t>/4</a:t>
            </a:r>
            <a:r>
              <a:rPr lang="en-US" sz="1200">
                <a:solidFill>
                  <a:schemeClr val="lt1"/>
                </a:solidFill>
                <a:latin typeface="Consolas"/>
                <a:ea typeface="Consolas"/>
                <a:cs typeface="Consolas"/>
                <a:sym typeface="Consolas"/>
              </a:rPr>
              <a:t> inch margins all around (at 600 DPI)</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1</a:t>
            </a:r>
            <a:r>
              <a:rPr lang="en-US" sz="1200">
                <a:solidFill>
                  <a:schemeClr val="accent5"/>
                </a:solidFill>
                <a:latin typeface="Consolas"/>
                <a:ea typeface="Consolas"/>
                <a:cs typeface="Consolas"/>
                <a:sym typeface="Consolas"/>
              </a:rPr>
              <a:t>/4</a:t>
            </a:r>
            <a:r>
              <a:rPr lang="en-US" sz="1200">
                <a:solidFill>
                  <a:schemeClr val="lt1"/>
                </a:solidFill>
                <a:latin typeface="Consolas"/>
                <a:ea typeface="Consolas"/>
                <a:cs typeface="Consolas"/>
                <a:sym typeface="Consolas"/>
              </a:rPr>
              <a:t> inch margins all around (at 600 DPI)</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/etc/pbm2ppa.conf:# 1</a:t>
            </a:r>
            <a:r>
              <a:rPr lang="en-US" sz="1200">
                <a:solidFill>
                  <a:schemeClr val="accent5"/>
                </a:solidFill>
                <a:latin typeface="Consolas"/>
                <a:ea typeface="Consolas"/>
                <a:cs typeface="Consolas"/>
                <a:sym typeface="Consolas"/>
              </a:rPr>
              <a:t>/4</a:t>
            </a:r>
            <a:r>
              <a:rPr lang="en-US" sz="1200">
                <a:solidFill>
                  <a:schemeClr val="lt1"/>
                </a:solidFill>
                <a:latin typeface="Consolas"/>
                <a:ea typeface="Consolas"/>
                <a:cs typeface="Consolas"/>
                <a:sym typeface="Consolas"/>
              </a:rPr>
              <a:t> inch margins all around (at 600 DPI)</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paper.   Units are dots (1</a:t>
            </a:r>
            <a:r>
              <a:rPr lang="en-US" sz="1200">
                <a:solidFill>
                  <a:schemeClr val="accent5"/>
                </a:solidFill>
                <a:latin typeface="Consolas"/>
                <a:ea typeface="Consolas"/>
                <a:cs typeface="Consolas"/>
                <a:sym typeface="Consolas"/>
              </a:rPr>
              <a:t>/6</a:t>
            </a:r>
            <a:r>
              <a:rPr lang="en-US" sz="1200">
                <a:solidFill>
                  <a:schemeClr val="lt1"/>
                </a:solidFill>
                <a:latin typeface="Consolas"/>
                <a:ea typeface="Consolas"/>
                <a:cs typeface="Consolas"/>
                <a:sym typeface="Consolas"/>
              </a:rPr>
              <a:t>00 inch).   Add a positive number of dots to</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sweeps of the print head, adjust these in units of 1"</a:t>
            </a:r>
            <a:r>
              <a:rPr lang="en-US" sz="1200">
                <a:solidFill>
                  <a:schemeClr val="accent5"/>
                </a:solidFill>
                <a:latin typeface="Consolas"/>
                <a:ea typeface="Consolas"/>
                <a:cs typeface="Consolas"/>
                <a:sym typeface="Consolas"/>
              </a:rPr>
              <a:t>/6</a:t>
            </a:r>
            <a:r>
              <a:rPr lang="en-US" sz="1200">
                <a:solidFill>
                  <a:schemeClr val="lt1"/>
                </a:solidFill>
                <a:latin typeface="Consolas"/>
                <a:ea typeface="Consolas"/>
                <a:cs typeface="Consolas"/>
                <a:sym typeface="Consolas"/>
              </a:rPr>
              <a:t>00 (1 dot).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/etc/pnm2ppa.conf:# gEnh(i) = (int) ( pow ( (double) i </a:t>
            </a:r>
            <a:r>
              <a:rPr lang="en-US" sz="1200">
                <a:solidFill>
                  <a:schemeClr val="accent5"/>
                </a:solidFill>
                <a:latin typeface="Consolas"/>
                <a:ea typeface="Consolas"/>
                <a:cs typeface="Consolas"/>
                <a:sym typeface="Consolas"/>
              </a:rPr>
              <a:t>/</a:t>
            </a:r>
            <a:r>
              <a:rPr lang="en-US" sz="1200">
                <a:solidFill>
                  <a:schemeClr val="lt1"/>
                </a:solidFill>
                <a:latin typeface="Consolas"/>
                <a:ea typeface="Consolas"/>
                <a:cs typeface="Consolas"/>
                <a:sym typeface="Consolas"/>
              </a:rPr>
              <a:t> 256, Gamma ) * 256 )</a:t>
            </a:r>
            <a:endParaRPr/>
          </a:p>
        </p:txBody>
      </p:sp>
      <p:sp>
        <p:nvSpPr>
          <p:cNvPr id="3199" name="Google Shape;3199;p123"/>
          <p:cNvSpPr txBox="1"/>
          <p:nvPr/>
        </p:nvSpPr>
        <p:spPr>
          <a:xfrm>
            <a:off x="8097431" y="1519491"/>
            <a:ext cx="272906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https://regexr.com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198"/>
                                        </p:tgtEl>
                                        <p:attrNameLst>
                                          <p:attrName>style.visibility</p:attrName>
                                        </p:attrNameLst>
                                      </p:cBhvr>
                                      <p:to>
                                        <p:strVal val="visible"/>
                                      </p:to>
                                    </p:set>
                                    <p:animEffect filter="fade" transition="in">
                                      <p:cBhvr>
                                        <p:cTn dur="500"/>
                                        <p:tgtEl>
                                          <p:spTgt spid="3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9"/>
                                        </p:tgtEl>
                                        <p:attrNameLst>
                                          <p:attrName>style.visibility</p:attrName>
                                        </p:attrNameLst>
                                      </p:cBhvr>
                                      <p:to>
                                        <p:strVal val="visible"/>
                                      </p:to>
                                    </p:set>
                                    <p:animEffect filter="fade" transition="in">
                                      <p:cBhvr>
                                        <p:cTn dur="500"/>
                                        <p:tgtEl>
                                          <p:spTgt spid="3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4" name="Shape 3204"/>
        <p:cNvGrpSpPr/>
        <p:nvPr/>
      </p:nvGrpSpPr>
      <p:grpSpPr>
        <a:xfrm>
          <a:off x="0" y="0"/>
          <a:ext cx="0" cy="0"/>
          <a:chOff x="0" y="0"/>
          <a:chExt cx="0" cy="0"/>
        </a:xfrm>
      </p:grpSpPr>
      <p:sp>
        <p:nvSpPr>
          <p:cNvPr id="3205" name="Google Shape;3205;g28f7963fa17_1_207"/>
          <p:cNvSpPr/>
          <p:nvPr/>
        </p:nvSpPr>
        <p:spPr>
          <a:xfrm>
            <a:off x="2733554" y="1863012"/>
            <a:ext cx="6724800" cy="3298500"/>
          </a:xfrm>
          <a:prstGeom prst="round2SameRect">
            <a:avLst>
              <a:gd fmla="val 3305" name="adj1"/>
              <a:gd fmla="val 0" name="adj2"/>
            </a:avLst>
          </a:prstGeom>
          <a:gradFill>
            <a:gsLst>
              <a:gs pos="0">
                <a:srgbClr val="3566F1"/>
              </a:gs>
              <a:gs pos="100000">
                <a:schemeClr val="accent6"/>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3206" name="Google Shape;3206;g28f7963fa17_1_207"/>
          <p:cNvSpPr/>
          <p:nvPr/>
        </p:nvSpPr>
        <p:spPr>
          <a:xfrm rot="10800000">
            <a:off x="2449926" y="5106679"/>
            <a:ext cx="7292100" cy="219300"/>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3207" name="Google Shape;3207;g28f7963fa17_1_207"/>
          <p:cNvPicPr preferRelativeResize="0"/>
          <p:nvPr/>
        </p:nvPicPr>
        <p:blipFill rotWithShape="1">
          <a:blip r:embed="rId3">
            <a:alphaModFix/>
          </a:blip>
          <a:srcRect b="0" l="0" r="99" t="0"/>
          <a:stretch/>
        </p:blipFill>
        <p:spPr>
          <a:xfrm>
            <a:off x="2955402" y="2053558"/>
            <a:ext cx="6281100" cy="2917200"/>
          </a:xfrm>
          <a:prstGeom prst="roundRect">
            <a:avLst>
              <a:gd fmla="val 3400" name="adj"/>
            </a:avLst>
          </a:prstGeom>
          <a:noFill/>
          <a:ln>
            <a:noFill/>
          </a:ln>
        </p:spPr>
      </p:pic>
      <p:sp>
        <p:nvSpPr>
          <p:cNvPr id="3208" name="Google Shape;3208;g28f7963fa17_1_207"/>
          <p:cNvSpPr txBox="1"/>
          <p:nvPr/>
        </p:nvSpPr>
        <p:spPr>
          <a:xfrm>
            <a:off x="2733550" y="729350"/>
            <a:ext cx="7645500" cy="9081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None/>
            </a:pPr>
            <a:r>
              <a:rPr lang="en-US" sz="2400">
                <a:solidFill>
                  <a:schemeClr val="lt1"/>
                </a:solidFill>
                <a:latin typeface="Ubuntu"/>
                <a:ea typeface="Ubuntu"/>
                <a:cs typeface="Ubuntu"/>
                <a:sym typeface="Ubuntu"/>
              </a:rPr>
              <a:t>It's time to do a hands-on lab on</a:t>
            </a:r>
            <a:endParaRPr sz="2400">
              <a:solidFill>
                <a:schemeClr val="lt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File C</a:t>
            </a:r>
            <a:r>
              <a:rPr b="1" lang="en-US" sz="3200">
                <a:solidFill>
                  <a:srgbClr val="3966F1"/>
                </a:solidFill>
                <a:latin typeface="Ubuntu"/>
                <a:ea typeface="Ubuntu"/>
                <a:cs typeface="Ubuntu"/>
                <a:sym typeface="Ubuntu"/>
              </a:rPr>
              <a:t>ontent and Regular Expressions</a:t>
            </a:r>
            <a:endParaRPr i="0" sz="3200">
              <a:solidFill>
                <a:srgbClr val="3864F1"/>
              </a:solidFill>
              <a:latin typeface="Ubuntu"/>
              <a:ea typeface="Ubuntu"/>
              <a:cs typeface="Ubuntu"/>
              <a:sym typeface="Ubuntu"/>
            </a:endParaRPr>
          </a:p>
        </p:txBody>
      </p:sp>
      <p:sp>
        <p:nvSpPr>
          <p:cNvPr id="3209" name="Google Shape;3209;g28f7963fa17_1_207"/>
          <p:cNvSpPr txBox="1"/>
          <p:nvPr/>
        </p:nvSpPr>
        <p:spPr>
          <a:xfrm>
            <a:off x="2449254" y="5528691"/>
            <a:ext cx="7293600" cy="292500"/>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chemeClr val="accent6"/>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chemeClr val="accent6"/>
              </a:solidFill>
              <a:latin typeface="Ubuntu"/>
              <a:ea typeface="Ubuntu"/>
              <a:cs typeface="Ubuntu"/>
              <a:sym typeface="Ubuntu"/>
              <a:hlinkClick r:id="rId5">
                <a:extLst>
                  <a:ext uri="{A12FA001-AC4F-418D-AE19-62706E023703}">
                    <ahyp:hlinkClr val="tx"/>
                  </a:ext>
                </a:extLst>
              </a:hlinkClick>
            </a:endParaRPr>
          </a:p>
        </p:txBody>
      </p:sp>
      <p:pic>
        <p:nvPicPr>
          <p:cNvPr descr="A black background with white text&#10;&#10;Description automatically generated" id="3210" name="Google Shape;3210;g28f7963fa17_1_207"/>
          <p:cNvPicPr preferRelativeResize="0"/>
          <p:nvPr/>
        </p:nvPicPr>
        <p:blipFill rotWithShape="1">
          <a:blip r:embed="rId6">
            <a:alphaModFix/>
          </a:blip>
          <a:srcRect b="0" l="0" r="0" t="0"/>
          <a:stretch/>
        </p:blipFill>
        <p:spPr>
          <a:xfrm>
            <a:off x="10927080" y="0"/>
            <a:ext cx="1264917" cy="37329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124"/>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3217" name="Google Shape;3217;p124"/>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3218" name="Google Shape;3218;p124"/>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3219" name="Google Shape;3219;p124"/>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3220" name="Google Shape;3220;p1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3221" name="Google Shape;3221;p124">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sp>
        <p:nvSpPr>
          <p:cNvPr id="3227" name="Google Shape;3227;p126"/>
          <p:cNvSpPr/>
          <p:nvPr/>
        </p:nvSpPr>
        <p:spPr>
          <a:xfrm>
            <a:off x="4788439" y="744437"/>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28" name="Google Shape;3228;p126"/>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29" name="Google Shape;3229;p126"/>
          <p:cNvSpPr txBox="1"/>
          <p:nvPr/>
        </p:nvSpPr>
        <p:spPr>
          <a:xfrm>
            <a:off x="-166760" y="3147043"/>
            <a:ext cx="4323149" cy="110030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rgbClr val="F0F0F0"/>
                </a:solidFill>
                <a:latin typeface="Ubuntu"/>
                <a:ea typeface="Ubuntu"/>
                <a:cs typeface="Ubuntu"/>
                <a:sym typeface="Ubuntu"/>
              </a:rPr>
              <a:t>Manage Local </a:t>
            </a:r>
            <a:endParaRPr/>
          </a:p>
          <a:p>
            <a:pPr indent="0" lvl="0" marL="0" marR="0" rtl="0" algn="r">
              <a:lnSpc>
                <a:spcPct val="73571"/>
              </a:lnSpc>
              <a:spcBef>
                <a:spcPts val="0"/>
              </a:spcBef>
              <a:spcAft>
                <a:spcPts val="0"/>
              </a:spcAft>
              <a:buNone/>
            </a:pPr>
            <a:r>
              <a:t/>
            </a:r>
            <a:endParaRPr sz="2800">
              <a:solidFill>
                <a:srgbClr val="F0F0F0"/>
              </a:solidFill>
              <a:latin typeface="Ubuntu"/>
              <a:ea typeface="Ubuntu"/>
              <a:cs typeface="Ubuntu"/>
              <a:sym typeface="Ubuntu"/>
            </a:endParaRPr>
          </a:p>
          <a:p>
            <a:pPr indent="0" lvl="0" marL="0" marR="0" rtl="0" algn="r">
              <a:lnSpc>
                <a:spcPct val="84285"/>
              </a:lnSpc>
              <a:spcBef>
                <a:spcPts val="0"/>
              </a:spcBef>
              <a:spcAft>
                <a:spcPts val="0"/>
              </a:spcAft>
              <a:buNone/>
            </a:pPr>
            <a:r>
              <a:rPr lang="en-US" sz="2800">
                <a:solidFill>
                  <a:srgbClr val="F0F0F0"/>
                </a:solidFill>
                <a:latin typeface="Ubuntu"/>
                <a:ea typeface="Ubuntu"/>
                <a:cs typeface="Ubuntu"/>
                <a:sym typeface="Ubuntu"/>
              </a:rPr>
              <a:t>User Accounts</a:t>
            </a:r>
            <a:endParaRPr/>
          </a:p>
        </p:txBody>
      </p:sp>
      <p:sp>
        <p:nvSpPr>
          <p:cNvPr id="3230" name="Google Shape;3230;p126"/>
          <p:cNvSpPr/>
          <p:nvPr/>
        </p:nvSpPr>
        <p:spPr>
          <a:xfrm>
            <a:off x="7336186" y="2779431"/>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3231" name="Google Shape;3231;p126"/>
          <p:cNvPicPr preferRelativeResize="0"/>
          <p:nvPr/>
        </p:nvPicPr>
        <p:blipFill rotWithShape="1">
          <a:blip r:embed="rId3">
            <a:alphaModFix/>
          </a:blip>
          <a:srcRect b="0" l="0" r="0" t="0"/>
          <a:stretch/>
        </p:blipFill>
        <p:spPr>
          <a:xfrm>
            <a:off x="7502944" y="2903837"/>
            <a:ext cx="1134664" cy="1134664"/>
          </a:xfrm>
          <a:prstGeom prst="rect">
            <a:avLst/>
          </a:prstGeom>
          <a:noFill/>
          <a:ln>
            <a:noFill/>
          </a:ln>
        </p:spPr>
      </p:pic>
      <p:sp>
        <p:nvSpPr>
          <p:cNvPr id="3232" name="Google Shape;3232;p126"/>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30"/>
                                        </p:tgtEl>
                                        <p:attrNameLst>
                                          <p:attrName>style.visibility</p:attrName>
                                        </p:attrNameLst>
                                      </p:cBhvr>
                                      <p:to>
                                        <p:strVal val="visible"/>
                                      </p:to>
                                    </p:set>
                                    <p:animEffect filter="fade" transition="in">
                                      <p:cBhvr>
                                        <p:cTn dur="500"/>
                                        <p:tgtEl>
                                          <p:spTgt spid="32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31"/>
                                        </p:tgtEl>
                                        <p:attrNameLst>
                                          <p:attrName>style.visibility</p:attrName>
                                        </p:attrNameLst>
                                      </p:cBhvr>
                                      <p:to>
                                        <p:strVal val="visible"/>
                                      </p:to>
                                    </p:set>
                                    <p:animEffect filter="fade" transition="in">
                                      <p:cBhvr>
                                        <p:cTn dur="500"/>
                                        <p:tgtEl>
                                          <p:spTgt spid="3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sp>
        <p:nvSpPr>
          <p:cNvPr id="3238" name="Google Shape;3238;p12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Local User Accounts</a:t>
            </a:r>
            <a:endParaRPr/>
          </a:p>
        </p:txBody>
      </p:sp>
      <p:sp>
        <p:nvSpPr>
          <p:cNvPr id="3239" name="Google Shape;3239;p127"/>
          <p:cNvSpPr/>
          <p:nvPr/>
        </p:nvSpPr>
        <p:spPr>
          <a:xfrm>
            <a:off x="387239" y="1599569"/>
            <a:ext cx="6140110"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useradd</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john</a:t>
            </a:r>
            <a:endParaRPr/>
          </a:p>
        </p:txBody>
      </p:sp>
      <p:sp>
        <p:nvSpPr>
          <p:cNvPr id="3240" name="Google Shape;3240;p127"/>
          <p:cNvSpPr/>
          <p:nvPr/>
        </p:nvSpPr>
        <p:spPr>
          <a:xfrm>
            <a:off x="387239" y="2314323"/>
            <a:ext cx="237688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-a</a:t>
            </a:r>
            <a:r>
              <a:rPr lang="en-US" sz="1800">
                <a:solidFill>
                  <a:schemeClr val="accent4"/>
                </a:solidFill>
                <a:latin typeface="Consolas"/>
                <a:ea typeface="Consolas"/>
                <a:cs typeface="Consolas"/>
                <a:sym typeface="Consolas"/>
              </a:rPr>
              <a:t> /etc/skel</a:t>
            </a:r>
            <a:endParaRPr sz="1800">
              <a:solidFill>
                <a:schemeClr val="accent4"/>
              </a:solidFill>
              <a:latin typeface="Consolas"/>
              <a:ea typeface="Consolas"/>
              <a:cs typeface="Consolas"/>
              <a:sym typeface="Consolas"/>
            </a:endParaRPr>
          </a:p>
        </p:txBody>
      </p:sp>
      <p:sp>
        <p:nvSpPr>
          <p:cNvPr id="3241" name="Google Shape;3241;p127"/>
          <p:cNvSpPr/>
          <p:nvPr/>
        </p:nvSpPr>
        <p:spPr>
          <a:xfrm>
            <a:off x="642660" y="2634220"/>
            <a:ext cx="6140110"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  ..  .bash_logout  .bash_profile  .bashrc</a:t>
            </a:r>
            <a:endParaRPr sz="1200">
              <a:solidFill>
                <a:schemeClr val="lt1"/>
              </a:solidFill>
              <a:latin typeface="Consolas"/>
              <a:ea typeface="Consolas"/>
              <a:cs typeface="Consolas"/>
              <a:sym typeface="Consolas"/>
            </a:endParaRPr>
          </a:p>
        </p:txBody>
      </p:sp>
      <p:sp>
        <p:nvSpPr>
          <p:cNvPr id="3242" name="Google Shape;3242;p127"/>
          <p:cNvSpPr/>
          <p:nvPr/>
        </p:nvSpPr>
        <p:spPr>
          <a:xfrm>
            <a:off x="387239" y="3202928"/>
            <a:ext cx="2815632"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useradd </a:t>
            </a:r>
            <a:r>
              <a:rPr lang="en-US" sz="1800">
                <a:solidFill>
                  <a:schemeClr val="accent4"/>
                </a:solidFill>
                <a:latin typeface="Consolas"/>
                <a:ea typeface="Consolas"/>
                <a:cs typeface="Consolas"/>
                <a:sym typeface="Consolas"/>
              </a:rPr>
              <a:t>--defaults</a:t>
            </a:r>
            <a:endParaRPr/>
          </a:p>
        </p:txBody>
      </p:sp>
      <p:sp>
        <p:nvSpPr>
          <p:cNvPr id="3243" name="Google Shape;3243;p127"/>
          <p:cNvSpPr/>
          <p:nvPr/>
        </p:nvSpPr>
        <p:spPr>
          <a:xfrm>
            <a:off x="642660" y="3522825"/>
            <a:ext cx="6257870" cy="138354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GROUP=100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HOME=/home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INACTIVE=-1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EXPIRE=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SHELL=/bin/bash</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SKEL=/etc/skel</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CREATE_MAIL_SPOOL=yes</a:t>
            </a:r>
            <a:endParaRPr/>
          </a:p>
        </p:txBody>
      </p:sp>
      <p:sp>
        <p:nvSpPr>
          <p:cNvPr id="3244" name="Google Shape;3244;p127"/>
          <p:cNvSpPr/>
          <p:nvPr/>
        </p:nvSpPr>
        <p:spPr>
          <a:xfrm>
            <a:off x="4699862" y="3284828"/>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45" name="Google Shape;3245;p127"/>
          <p:cNvSpPr/>
          <p:nvPr/>
        </p:nvSpPr>
        <p:spPr>
          <a:xfrm>
            <a:off x="5135495" y="3202928"/>
            <a:ext cx="176503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useradd </a:t>
            </a:r>
            <a:r>
              <a:rPr lang="en-US" sz="1800">
                <a:solidFill>
                  <a:schemeClr val="accent4"/>
                </a:solidFill>
                <a:latin typeface="Consolas"/>
                <a:ea typeface="Consolas"/>
                <a:cs typeface="Consolas"/>
                <a:sym typeface="Consolas"/>
              </a:rPr>
              <a:t>-D</a:t>
            </a:r>
            <a:endParaRPr/>
          </a:p>
        </p:txBody>
      </p:sp>
      <p:sp>
        <p:nvSpPr>
          <p:cNvPr id="3246" name="Google Shape;3246;p127"/>
          <p:cNvSpPr/>
          <p:nvPr/>
        </p:nvSpPr>
        <p:spPr>
          <a:xfrm>
            <a:off x="387239" y="5151547"/>
            <a:ext cx="2815632"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cat /etc/login.defs</a:t>
            </a:r>
            <a:endParaRPr sz="1800">
              <a:solidFill>
                <a:schemeClr val="accent4"/>
              </a:solidFill>
              <a:latin typeface="Consolas"/>
              <a:ea typeface="Consolas"/>
              <a:cs typeface="Consolas"/>
              <a:sym typeface="Consolas"/>
            </a:endParaRPr>
          </a:p>
        </p:txBody>
      </p:sp>
      <p:sp>
        <p:nvSpPr>
          <p:cNvPr id="3247" name="Google Shape;3247;p127"/>
          <p:cNvSpPr/>
          <p:nvPr/>
        </p:nvSpPr>
        <p:spPr>
          <a:xfrm>
            <a:off x="507585" y="5659119"/>
            <a:ext cx="6258000" cy="119880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 Please note that the parameters in this configuration file control the</a:t>
            </a:r>
            <a:endParaRPr sz="1300"/>
          </a:p>
          <a:p>
            <a:pPr indent="0" lvl="0" marL="0" marR="0" rtl="0" algn="l">
              <a:spcBef>
                <a:spcPts val="0"/>
              </a:spcBef>
              <a:spcAft>
                <a:spcPts val="0"/>
              </a:spcAft>
              <a:buNone/>
            </a:pPr>
            <a:r>
              <a:rPr lang="en-US" sz="1100">
                <a:solidFill>
                  <a:schemeClr val="lt1"/>
                </a:solidFill>
                <a:latin typeface="Consolas"/>
                <a:ea typeface="Consolas"/>
                <a:cs typeface="Consolas"/>
                <a:sym typeface="Consolas"/>
              </a:rPr>
              <a:t># behavior of the tools from the shadow-utils component. None of these</a:t>
            </a:r>
            <a:endParaRPr sz="1300"/>
          </a:p>
          <a:p>
            <a:pPr indent="0" lvl="0" marL="0" marR="0" rtl="0" algn="l">
              <a:spcBef>
                <a:spcPts val="0"/>
              </a:spcBef>
              <a:spcAft>
                <a:spcPts val="0"/>
              </a:spcAft>
              <a:buNone/>
            </a:pPr>
            <a:r>
              <a:rPr lang="en-US" sz="1100">
                <a:solidFill>
                  <a:schemeClr val="lt1"/>
                </a:solidFill>
                <a:latin typeface="Consolas"/>
                <a:ea typeface="Consolas"/>
                <a:cs typeface="Consolas"/>
                <a:sym typeface="Consolas"/>
              </a:rPr>
              <a:t># tools uses the PAM mechanism, and the utilities that use PAM (such as the</a:t>
            </a:r>
            <a:endParaRPr sz="1300"/>
          </a:p>
          <a:p>
            <a:pPr indent="0" lvl="0" marL="0" marR="0" rtl="0" algn="l">
              <a:spcBef>
                <a:spcPts val="0"/>
              </a:spcBef>
              <a:spcAft>
                <a:spcPts val="0"/>
              </a:spcAft>
              <a:buNone/>
            </a:pPr>
            <a:r>
              <a:rPr lang="en-US" sz="1100">
                <a:solidFill>
                  <a:schemeClr val="lt1"/>
                </a:solidFill>
                <a:latin typeface="Consolas"/>
                <a:ea typeface="Consolas"/>
                <a:cs typeface="Consolas"/>
                <a:sym typeface="Consolas"/>
              </a:rPr>
              <a:t># passwd command) should therefore be configured elsewhere. Refer to</a:t>
            </a:r>
            <a:endParaRPr sz="1300"/>
          </a:p>
          <a:p>
            <a:pPr indent="0" lvl="0" marL="0" marR="0" rtl="0" algn="l">
              <a:spcBef>
                <a:spcPts val="0"/>
              </a:spcBef>
              <a:spcAft>
                <a:spcPts val="0"/>
              </a:spcAft>
              <a:buNone/>
            </a:pPr>
            <a:r>
              <a:rPr lang="en-US" sz="1100">
                <a:solidFill>
                  <a:schemeClr val="lt1"/>
                </a:solidFill>
                <a:latin typeface="Consolas"/>
                <a:ea typeface="Consolas"/>
                <a:cs typeface="Consolas"/>
                <a:sym typeface="Consolas"/>
              </a:rPr>
              <a:t># /etc/pam.d/system-auth for more information.</a:t>
            </a:r>
            <a:endParaRPr sz="1300"/>
          </a:p>
        </p:txBody>
      </p:sp>
      <p:sp>
        <p:nvSpPr>
          <p:cNvPr id="3248" name="Google Shape;3248;p127"/>
          <p:cNvSpPr/>
          <p:nvPr/>
        </p:nvSpPr>
        <p:spPr>
          <a:xfrm>
            <a:off x="9186053" y="2508683"/>
            <a:ext cx="743202" cy="70032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s with solid fill" id="3249" name="Google Shape;3249;p127"/>
          <p:cNvPicPr preferRelativeResize="0"/>
          <p:nvPr/>
        </p:nvPicPr>
        <p:blipFill rotWithShape="1">
          <a:blip r:embed="rId3">
            <a:alphaModFix/>
          </a:blip>
          <a:srcRect b="0" l="0" r="0" t="0"/>
          <a:stretch/>
        </p:blipFill>
        <p:spPr>
          <a:xfrm>
            <a:off x="9270467" y="2571658"/>
            <a:ext cx="574374" cy="574374"/>
          </a:xfrm>
          <a:prstGeom prst="rect">
            <a:avLst/>
          </a:prstGeom>
          <a:noFill/>
          <a:ln>
            <a:noFill/>
          </a:ln>
        </p:spPr>
      </p:pic>
      <p:sp>
        <p:nvSpPr>
          <p:cNvPr id="3250" name="Google Shape;3250;p127"/>
          <p:cNvSpPr txBox="1"/>
          <p:nvPr/>
        </p:nvSpPr>
        <p:spPr>
          <a:xfrm>
            <a:off x="9303201" y="3243887"/>
            <a:ext cx="54053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2F2F2"/>
                </a:solidFill>
                <a:latin typeface="Ubuntu"/>
                <a:ea typeface="Ubuntu"/>
                <a:cs typeface="Ubuntu"/>
                <a:sym typeface="Ubuntu"/>
              </a:rPr>
              <a:t>john</a:t>
            </a:r>
            <a:endParaRPr/>
          </a:p>
        </p:txBody>
      </p:sp>
      <p:sp>
        <p:nvSpPr>
          <p:cNvPr id="3251" name="Google Shape;3251;p127"/>
          <p:cNvSpPr/>
          <p:nvPr/>
        </p:nvSpPr>
        <p:spPr>
          <a:xfrm>
            <a:off x="9186053" y="1215482"/>
            <a:ext cx="743202" cy="70032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3252" name="Google Shape;3252;p127"/>
          <p:cNvPicPr preferRelativeResize="0"/>
          <p:nvPr/>
        </p:nvPicPr>
        <p:blipFill rotWithShape="1">
          <a:blip r:embed="rId4">
            <a:alphaModFix/>
          </a:blip>
          <a:srcRect b="0" l="0" r="0" t="0"/>
          <a:stretch/>
        </p:blipFill>
        <p:spPr>
          <a:xfrm>
            <a:off x="9270467" y="1278457"/>
            <a:ext cx="574374" cy="574374"/>
          </a:xfrm>
          <a:prstGeom prst="rect">
            <a:avLst/>
          </a:prstGeom>
          <a:noFill/>
          <a:ln>
            <a:noFill/>
          </a:ln>
        </p:spPr>
      </p:pic>
      <p:sp>
        <p:nvSpPr>
          <p:cNvPr id="3253" name="Google Shape;3253;p127"/>
          <p:cNvSpPr txBox="1"/>
          <p:nvPr/>
        </p:nvSpPr>
        <p:spPr>
          <a:xfrm>
            <a:off x="9303201" y="1921823"/>
            <a:ext cx="54053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2F2F2"/>
                </a:solidFill>
                <a:latin typeface="Ubuntu"/>
                <a:ea typeface="Ubuntu"/>
                <a:cs typeface="Ubuntu"/>
                <a:sym typeface="Ubuntu"/>
              </a:rPr>
              <a:t>john</a:t>
            </a:r>
            <a:endParaRPr/>
          </a:p>
        </p:txBody>
      </p:sp>
      <p:sp>
        <p:nvSpPr>
          <p:cNvPr id="3254" name="Google Shape;3254;p127"/>
          <p:cNvSpPr/>
          <p:nvPr/>
        </p:nvSpPr>
        <p:spPr>
          <a:xfrm>
            <a:off x="8395111" y="3806362"/>
            <a:ext cx="743202" cy="70032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Open folder with solid fill" id="3255" name="Google Shape;3255;p127"/>
          <p:cNvPicPr preferRelativeResize="0"/>
          <p:nvPr/>
        </p:nvPicPr>
        <p:blipFill rotWithShape="1">
          <a:blip r:embed="rId5">
            <a:alphaModFix/>
          </a:blip>
          <a:srcRect b="0" l="0" r="0" t="0"/>
          <a:stretch/>
        </p:blipFill>
        <p:spPr>
          <a:xfrm>
            <a:off x="8479525" y="3869337"/>
            <a:ext cx="574374" cy="574374"/>
          </a:xfrm>
          <a:prstGeom prst="rect">
            <a:avLst/>
          </a:prstGeom>
          <a:noFill/>
          <a:ln>
            <a:noFill/>
          </a:ln>
        </p:spPr>
      </p:pic>
      <p:sp>
        <p:nvSpPr>
          <p:cNvPr id="3256" name="Google Shape;3256;p127"/>
          <p:cNvSpPr txBox="1"/>
          <p:nvPr/>
        </p:nvSpPr>
        <p:spPr>
          <a:xfrm>
            <a:off x="8129943" y="4512703"/>
            <a:ext cx="11416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2F2F2"/>
                </a:solidFill>
                <a:latin typeface="Ubuntu"/>
                <a:ea typeface="Ubuntu"/>
                <a:cs typeface="Ubuntu"/>
                <a:sym typeface="Ubuntu"/>
              </a:rPr>
              <a:t>/home/john</a:t>
            </a:r>
            <a:endParaRPr/>
          </a:p>
        </p:txBody>
      </p:sp>
      <p:sp>
        <p:nvSpPr>
          <p:cNvPr id="3257" name="Google Shape;3257;p127"/>
          <p:cNvSpPr/>
          <p:nvPr/>
        </p:nvSpPr>
        <p:spPr>
          <a:xfrm>
            <a:off x="10095456" y="3805399"/>
            <a:ext cx="743202" cy="70032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Cmd Terminal with solid fill" id="3258" name="Google Shape;3258;p127"/>
          <p:cNvPicPr preferRelativeResize="0"/>
          <p:nvPr/>
        </p:nvPicPr>
        <p:blipFill rotWithShape="1">
          <a:blip r:embed="rId6">
            <a:alphaModFix/>
          </a:blip>
          <a:srcRect b="0" l="0" r="0" t="0"/>
          <a:stretch/>
        </p:blipFill>
        <p:spPr>
          <a:xfrm>
            <a:off x="10179870" y="3868374"/>
            <a:ext cx="574374" cy="574374"/>
          </a:xfrm>
          <a:prstGeom prst="rect">
            <a:avLst/>
          </a:prstGeom>
          <a:noFill/>
          <a:ln>
            <a:noFill/>
          </a:ln>
        </p:spPr>
      </p:pic>
      <p:sp>
        <p:nvSpPr>
          <p:cNvPr id="3259" name="Google Shape;3259;p127"/>
          <p:cNvSpPr txBox="1"/>
          <p:nvPr/>
        </p:nvSpPr>
        <p:spPr>
          <a:xfrm>
            <a:off x="9965851" y="4511740"/>
            <a:ext cx="95731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2F2F2"/>
                </a:solidFill>
                <a:latin typeface="Ubuntu"/>
                <a:ea typeface="Ubuntu"/>
                <a:cs typeface="Ubuntu"/>
                <a:sym typeface="Ubuntu"/>
              </a:rPr>
              <a:t>/bin/bash</a:t>
            </a:r>
            <a:endParaRPr/>
          </a:p>
        </p:txBody>
      </p:sp>
      <p:sp>
        <p:nvSpPr>
          <p:cNvPr id="3260" name="Google Shape;3260;p127"/>
          <p:cNvSpPr/>
          <p:nvPr/>
        </p:nvSpPr>
        <p:spPr>
          <a:xfrm>
            <a:off x="7604151" y="5369200"/>
            <a:ext cx="2325104" cy="565484"/>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Consolas"/>
                <a:ea typeface="Consolas"/>
                <a:cs typeface="Consolas"/>
                <a:sym typeface="Consolas"/>
              </a:rPr>
              <a:t>.bash_logout  .bash_profile  .bashrc</a:t>
            </a:r>
            <a:endParaRPr sz="800">
              <a:solidFill>
                <a:schemeClr val="lt1"/>
              </a:solidFill>
              <a:latin typeface="Ubuntu"/>
              <a:ea typeface="Ubuntu"/>
              <a:cs typeface="Ubuntu"/>
              <a:sym typeface="Ubuntu"/>
            </a:endParaRPr>
          </a:p>
        </p:txBody>
      </p:sp>
      <p:pic>
        <p:nvPicPr>
          <p:cNvPr descr="Skull with solid fill" id="3261" name="Google Shape;3261;p127"/>
          <p:cNvPicPr preferRelativeResize="0"/>
          <p:nvPr/>
        </p:nvPicPr>
        <p:blipFill rotWithShape="1">
          <a:blip r:embed="rId7">
            <a:alphaModFix/>
          </a:blip>
          <a:srcRect b="0" l="0" r="0" t="0"/>
          <a:stretch/>
        </p:blipFill>
        <p:spPr>
          <a:xfrm>
            <a:off x="7377457" y="5129549"/>
            <a:ext cx="453388" cy="453388"/>
          </a:xfrm>
          <a:prstGeom prst="rect">
            <a:avLst/>
          </a:prstGeom>
          <a:noFill/>
          <a:ln>
            <a:noFill/>
          </a:ln>
        </p:spPr>
      </p:pic>
      <p:sp>
        <p:nvSpPr>
          <p:cNvPr id="3262" name="Google Shape;3262;p127"/>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gtEl>
                                        <p:attrNameLst>
                                          <p:attrName>style.visibility</p:attrName>
                                        </p:attrNameLst>
                                      </p:cBhvr>
                                      <p:to>
                                        <p:strVal val="visible"/>
                                      </p:to>
                                    </p:set>
                                    <p:animEffect filter="fade" transition="in">
                                      <p:cBhvr>
                                        <p:cTn dur="500"/>
                                        <p:tgtEl>
                                          <p:spTgt spid="325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252"/>
                                        </p:tgtEl>
                                        <p:attrNameLst>
                                          <p:attrName>style.visibility</p:attrName>
                                        </p:attrNameLst>
                                      </p:cBhvr>
                                      <p:to>
                                        <p:strVal val="visible"/>
                                      </p:to>
                                    </p:set>
                                    <p:anim calcmode="lin" valueType="num">
                                      <p:cBhvr additive="base">
                                        <p:cTn dur="250"/>
                                        <p:tgtEl>
                                          <p:spTgt spid="3252"/>
                                        </p:tgtEl>
                                        <p:attrNameLst>
                                          <p:attrName>ppt_w</p:attrName>
                                        </p:attrNameLst>
                                      </p:cBhvr>
                                      <p:tavLst>
                                        <p:tav fmla="" tm="0">
                                          <p:val>
                                            <p:strVal val="0"/>
                                          </p:val>
                                        </p:tav>
                                        <p:tav fmla="" tm="100000">
                                          <p:val>
                                            <p:strVal val="#ppt_w"/>
                                          </p:val>
                                        </p:tav>
                                      </p:tavLst>
                                    </p:anim>
                                    <p:anim calcmode="lin" valueType="num">
                                      <p:cBhvr additive="base">
                                        <p:cTn dur="250"/>
                                        <p:tgtEl>
                                          <p:spTgt spid="325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253"/>
                                        </p:tgtEl>
                                        <p:attrNameLst>
                                          <p:attrName>style.visibility</p:attrName>
                                        </p:attrNameLst>
                                      </p:cBhvr>
                                      <p:to>
                                        <p:strVal val="visible"/>
                                      </p:to>
                                    </p:set>
                                    <p:animEffect filter="fade" transition="in">
                                      <p:cBhvr>
                                        <p:cTn dur="500"/>
                                        <p:tgtEl>
                                          <p:spTgt spid="3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8"/>
                                        </p:tgtEl>
                                        <p:attrNameLst>
                                          <p:attrName>style.visibility</p:attrName>
                                        </p:attrNameLst>
                                      </p:cBhvr>
                                      <p:to>
                                        <p:strVal val="visible"/>
                                      </p:to>
                                    </p:set>
                                    <p:animEffect filter="fade" transition="in">
                                      <p:cBhvr>
                                        <p:cTn dur="500"/>
                                        <p:tgtEl>
                                          <p:spTgt spid="324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249"/>
                                        </p:tgtEl>
                                        <p:attrNameLst>
                                          <p:attrName>style.visibility</p:attrName>
                                        </p:attrNameLst>
                                      </p:cBhvr>
                                      <p:to>
                                        <p:strVal val="visible"/>
                                      </p:to>
                                    </p:set>
                                    <p:anim calcmode="lin" valueType="num">
                                      <p:cBhvr additive="base">
                                        <p:cTn dur="250"/>
                                        <p:tgtEl>
                                          <p:spTgt spid="3249"/>
                                        </p:tgtEl>
                                        <p:attrNameLst>
                                          <p:attrName>ppt_w</p:attrName>
                                        </p:attrNameLst>
                                      </p:cBhvr>
                                      <p:tavLst>
                                        <p:tav fmla="" tm="0">
                                          <p:val>
                                            <p:strVal val="0"/>
                                          </p:val>
                                        </p:tav>
                                        <p:tav fmla="" tm="100000">
                                          <p:val>
                                            <p:strVal val="#ppt_w"/>
                                          </p:val>
                                        </p:tav>
                                      </p:tavLst>
                                    </p:anim>
                                    <p:anim calcmode="lin" valueType="num">
                                      <p:cBhvr additive="base">
                                        <p:cTn dur="250"/>
                                        <p:tgtEl>
                                          <p:spTgt spid="324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250"/>
                                        </p:tgtEl>
                                        <p:attrNameLst>
                                          <p:attrName>style.visibility</p:attrName>
                                        </p:attrNameLst>
                                      </p:cBhvr>
                                      <p:to>
                                        <p:strVal val="visible"/>
                                      </p:to>
                                    </p:set>
                                    <p:animEffect filter="fade" transition="in">
                                      <p:cBhvr>
                                        <p:cTn dur="500"/>
                                        <p:tgtEl>
                                          <p:spTgt spid="3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4"/>
                                        </p:tgtEl>
                                        <p:attrNameLst>
                                          <p:attrName>style.visibility</p:attrName>
                                        </p:attrNameLst>
                                      </p:cBhvr>
                                      <p:to>
                                        <p:strVal val="visible"/>
                                      </p:to>
                                    </p:set>
                                    <p:animEffect filter="fade" transition="in">
                                      <p:cBhvr>
                                        <p:cTn dur="500"/>
                                        <p:tgtEl>
                                          <p:spTgt spid="32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55"/>
                                        </p:tgtEl>
                                        <p:attrNameLst>
                                          <p:attrName>style.visibility</p:attrName>
                                        </p:attrNameLst>
                                      </p:cBhvr>
                                      <p:to>
                                        <p:strVal val="visible"/>
                                      </p:to>
                                    </p:set>
                                    <p:animEffect filter="fade" transition="in">
                                      <p:cBhvr>
                                        <p:cTn dur="500"/>
                                        <p:tgtEl>
                                          <p:spTgt spid="3255"/>
                                        </p:tgtEl>
                                      </p:cBhvr>
                                    </p:animEffect>
                                  </p:childTnLst>
                                </p:cTn>
                              </p:par>
                              <p:par>
                                <p:cTn fill="hold" nodeType="withEffect" presetClass="entr" presetID="10" presetSubtype="0">
                                  <p:stCondLst>
                                    <p:cond delay="0"/>
                                  </p:stCondLst>
                                  <p:childTnLst>
                                    <p:set>
                                      <p:cBhvr>
                                        <p:cTn dur="1" fill="hold">
                                          <p:stCondLst>
                                            <p:cond delay="0"/>
                                          </p:stCondLst>
                                        </p:cTn>
                                        <p:tgtEl>
                                          <p:spTgt spid="3256"/>
                                        </p:tgtEl>
                                        <p:attrNameLst>
                                          <p:attrName>style.visibility</p:attrName>
                                        </p:attrNameLst>
                                      </p:cBhvr>
                                      <p:to>
                                        <p:strVal val="visible"/>
                                      </p:to>
                                    </p:set>
                                    <p:animEffect filter="fade" transition="in">
                                      <p:cBhvr>
                                        <p:cTn dur="500"/>
                                        <p:tgtEl>
                                          <p:spTgt spid="3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7"/>
                                        </p:tgtEl>
                                        <p:attrNameLst>
                                          <p:attrName>style.visibility</p:attrName>
                                        </p:attrNameLst>
                                      </p:cBhvr>
                                      <p:to>
                                        <p:strVal val="visible"/>
                                      </p:to>
                                    </p:set>
                                    <p:animEffect filter="fade" transition="in">
                                      <p:cBhvr>
                                        <p:cTn dur="500"/>
                                        <p:tgtEl>
                                          <p:spTgt spid="32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58"/>
                                        </p:tgtEl>
                                        <p:attrNameLst>
                                          <p:attrName>style.visibility</p:attrName>
                                        </p:attrNameLst>
                                      </p:cBhvr>
                                      <p:to>
                                        <p:strVal val="visible"/>
                                      </p:to>
                                    </p:set>
                                    <p:animEffect filter="fade" transition="in">
                                      <p:cBhvr>
                                        <p:cTn dur="500"/>
                                        <p:tgtEl>
                                          <p:spTgt spid="3258"/>
                                        </p:tgtEl>
                                      </p:cBhvr>
                                    </p:animEffect>
                                  </p:childTnLst>
                                </p:cTn>
                              </p:par>
                              <p:par>
                                <p:cTn fill="hold" nodeType="withEffect" presetClass="entr" presetID="10" presetSubtype="0">
                                  <p:stCondLst>
                                    <p:cond delay="0"/>
                                  </p:stCondLst>
                                  <p:childTnLst>
                                    <p:set>
                                      <p:cBhvr>
                                        <p:cTn dur="1" fill="hold">
                                          <p:stCondLst>
                                            <p:cond delay="0"/>
                                          </p:stCondLst>
                                        </p:cTn>
                                        <p:tgtEl>
                                          <p:spTgt spid="3259"/>
                                        </p:tgtEl>
                                        <p:attrNameLst>
                                          <p:attrName>style.visibility</p:attrName>
                                        </p:attrNameLst>
                                      </p:cBhvr>
                                      <p:to>
                                        <p:strVal val="visible"/>
                                      </p:to>
                                    </p:set>
                                    <p:animEffect filter="fade" transition="in">
                                      <p:cBhvr>
                                        <p:cTn dur="500"/>
                                        <p:tgtEl>
                                          <p:spTgt spid="3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241"/>
                                        </p:tgtEl>
                                        <p:attrNameLst>
                                          <p:attrName>style.visibility</p:attrName>
                                        </p:attrNameLst>
                                      </p:cBhvr>
                                      <p:to>
                                        <p:strVal val="visible"/>
                                      </p:to>
                                    </p:set>
                                    <p:animEffect filter="fade" transition="in">
                                      <p:cBhvr>
                                        <p:cTn dur="500"/>
                                        <p:tgtEl>
                                          <p:spTgt spid="3241"/>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3260"/>
                                        </p:tgtEl>
                                        <p:attrNameLst>
                                          <p:attrName>style.visibility</p:attrName>
                                        </p:attrNameLst>
                                      </p:cBhvr>
                                      <p:to>
                                        <p:strVal val="visible"/>
                                      </p:to>
                                    </p:set>
                                    <p:animEffect filter="fade" transition="in">
                                      <p:cBhvr>
                                        <p:cTn dur="500"/>
                                        <p:tgtEl>
                                          <p:spTgt spid="3260"/>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3261"/>
                                        </p:tgtEl>
                                        <p:attrNameLst>
                                          <p:attrName>style.visibility</p:attrName>
                                        </p:attrNameLst>
                                      </p:cBhvr>
                                      <p:to>
                                        <p:strVal val="visible"/>
                                      </p:to>
                                    </p:set>
                                    <p:animEffect filter="fade" transition="in">
                                      <p:cBhvr>
                                        <p:cTn dur="500"/>
                                        <p:tgtEl>
                                          <p:spTgt spid="3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244"/>
                                        </p:tgtEl>
                                        <p:attrNameLst>
                                          <p:attrName>style.visibility</p:attrName>
                                        </p:attrNameLst>
                                      </p:cBhvr>
                                      <p:to>
                                        <p:strVal val="visible"/>
                                      </p:to>
                                    </p:set>
                                    <p:animEffect filter="fade" transition="in">
                                      <p:cBhvr>
                                        <p:cTn dur="500"/>
                                        <p:tgtEl>
                                          <p:spTgt spid="3244"/>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245"/>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0" presetSubtype="0">
                                  <p:stCondLst>
                                    <p:cond delay="0"/>
                                  </p:stCondLst>
                                  <p:childTnLst>
                                    <p:set>
                                      <p:cBhvr>
                                        <p:cTn dur="1" fill="hold">
                                          <p:stCondLst>
                                            <p:cond delay="0"/>
                                          </p:stCondLst>
                                        </p:cTn>
                                        <p:tgtEl>
                                          <p:spTgt spid="3243"/>
                                        </p:tgtEl>
                                        <p:attrNameLst>
                                          <p:attrName>style.visibility</p:attrName>
                                        </p:attrNameLst>
                                      </p:cBhvr>
                                      <p:to>
                                        <p:strVal val="visible"/>
                                      </p:to>
                                    </p:set>
                                    <p:animEffect filter="fade" transition="in">
                                      <p:cBhvr>
                                        <p:cTn dur="500"/>
                                        <p:tgtEl>
                                          <p:spTgt spid="3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247"/>
                                        </p:tgtEl>
                                        <p:attrNameLst>
                                          <p:attrName>style.visibility</p:attrName>
                                        </p:attrNameLst>
                                      </p:cBhvr>
                                      <p:to>
                                        <p:strVal val="visible"/>
                                      </p:to>
                                    </p:set>
                                    <p:animEffect filter="fade" transition="in">
                                      <p:cBhvr>
                                        <p:cTn dur="500"/>
                                        <p:tgtEl>
                                          <p:spTgt spid="3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7" name="Shape 3267"/>
        <p:cNvGrpSpPr/>
        <p:nvPr/>
      </p:nvGrpSpPr>
      <p:grpSpPr>
        <a:xfrm>
          <a:off x="0" y="0"/>
          <a:ext cx="0" cy="0"/>
          <a:chOff x="0" y="0"/>
          <a:chExt cx="0" cy="0"/>
        </a:xfrm>
      </p:grpSpPr>
      <p:sp>
        <p:nvSpPr>
          <p:cNvPr id="3268" name="Google Shape;3268;p12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Local User Accounts</a:t>
            </a:r>
            <a:endParaRPr/>
          </a:p>
        </p:txBody>
      </p:sp>
      <p:sp>
        <p:nvSpPr>
          <p:cNvPr id="3269" name="Google Shape;3269;p128"/>
          <p:cNvSpPr/>
          <p:nvPr/>
        </p:nvSpPr>
        <p:spPr>
          <a:xfrm>
            <a:off x="374736"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passwd</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john</a:t>
            </a:r>
            <a:endParaRPr/>
          </a:p>
        </p:txBody>
      </p:sp>
      <p:sp>
        <p:nvSpPr>
          <p:cNvPr id="3270" name="Google Shape;3270;p128"/>
          <p:cNvSpPr/>
          <p:nvPr/>
        </p:nvSpPr>
        <p:spPr>
          <a:xfrm>
            <a:off x="619112" y="1919466"/>
            <a:ext cx="6413666" cy="46021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Changing password for user john.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New password: </a:t>
            </a:r>
            <a:endParaRPr/>
          </a:p>
        </p:txBody>
      </p:sp>
      <p:sp>
        <p:nvSpPr>
          <p:cNvPr id="3271" name="Google Shape;3271;p128"/>
          <p:cNvSpPr/>
          <p:nvPr/>
        </p:nvSpPr>
        <p:spPr>
          <a:xfrm>
            <a:off x="374736" y="269957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userdel</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john</a:t>
            </a:r>
            <a:endParaRPr/>
          </a:p>
        </p:txBody>
      </p:sp>
      <p:sp>
        <p:nvSpPr>
          <p:cNvPr id="3272" name="Google Shape;3272;p128"/>
          <p:cNvSpPr/>
          <p:nvPr/>
        </p:nvSpPr>
        <p:spPr>
          <a:xfrm>
            <a:off x="374736" y="3387349"/>
            <a:ext cx="3765693"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userdel --remove</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john</a:t>
            </a:r>
            <a:endParaRPr/>
          </a:p>
        </p:txBody>
      </p:sp>
      <p:sp>
        <p:nvSpPr>
          <p:cNvPr id="3273" name="Google Shape;3273;p128"/>
          <p:cNvSpPr/>
          <p:nvPr/>
        </p:nvSpPr>
        <p:spPr>
          <a:xfrm>
            <a:off x="8051573" y="3472470"/>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74" name="Google Shape;3274;p128"/>
          <p:cNvSpPr/>
          <p:nvPr/>
        </p:nvSpPr>
        <p:spPr>
          <a:xfrm>
            <a:off x="8430341" y="3385530"/>
            <a:ext cx="2977410"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userdel -r</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john</a:t>
            </a:r>
            <a:endParaRPr/>
          </a:p>
        </p:txBody>
      </p:sp>
      <p:sp>
        <p:nvSpPr>
          <p:cNvPr id="3275" name="Google Shape;3275;p128"/>
          <p:cNvSpPr/>
          <p:nvPr/>
        </p:nvSpPr>
        <p:spPr>
          <a:xfrm>
            <a:off x="374736" y="4022867"/>
            <a:ext cx="9837870"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useradd --shell /bin/othershell --home-dir /home/otherdirectory/</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john</a:t>
            </a:r>
            <a:endParaRPr/>
          </a:p>
        </p:txBody>
      </p:sp>
      <p:sp>
        <p:nvSpPr>
          <p:cNvPr id="3276" name="Google Shape;3276;p128"/>
          <p:cNvSpPr/>
          <p:nvPr/>
        </p:nvSpPr>
        <p:spPr>
          <a:xfrm>
            <a:off x="374736" y="4727785"/>
            <a:ext cx="9837870"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useradd -s /bin/othershell -d /home/otherdirectory/</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john</a:t>
            </a:r>
            <a:endParaRPr/>
          </a:p>
        </p:txBody>
      </p:sp>
      <p:sp>
        <p:nvSpPr>
          <p:cNvPr id="3277" name="Google Shape;3277;p128"/>
          <p:cNvSpPr/>
          <p:nvPr/>
        </p:nvSpPr>
        <p:spPr>
          <a:xfrm>
            <a:off x="374736" y="5432703"/>
            <a:ext cx="9837870"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useradd -s /bin/othershell </a:t>
            </a:r>
            <a:r>
              <a:rPr lang="en-US" sz="1800">
                <a:solidFill>
                  <a:srgbClr val="92D050"/>
                </a:solidFill>
                <a:latin typeface="Consolas"/>
                <a:ea typeface="Consolas"/>
                <a:cs typeface="Consolas"/>
                <a:sym typeface="Consolas"/>
              </a:rPr>
              <a:t>john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270"/>
                                        </p:tgtEl>
                                        <p:attrNameLst>
                                          <p:attrName>style.visibility</p:attrName>
                                        </p:attrNameLst>
                                      </p:cBhvr>
                                      <p:to>
                                        <p:strVal val="visible"/>
                                      </p:to>
                                    </p:set>
                                    <p:animEffect filter="fade" transition="in">
                                      <p:cBhvr>
                                        <p:cTn dur="500"/>
                                        <p:tgtEl>
                                          <p:spTgt spid="3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273"/>
                                        </p:tgtEl>
                                        <p:attrNameLst>
                                          <p:attrName>style.visibility</p:attrName>
                                        </p:attrNameLst>
                                      </p:cBhvr>
                                      <p:to>
                                        <p:strVal val="visible"/>
                                      </p:to>
                                    </p:set>
                                    <p:animEffect filter="fade" transition="in">
                                      <p:cBhvr>
                                        <p:cTn dur="500"/>
                                        <p:tgtEl>
                                          <p:spTgt spid="3273"/>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3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2" name="Shape 3282"/>
        <p:cNvGrpSpPr/>
        <p:nvPr/>
      </p:nvGrpSpPr>
      <p:grpSpPr>
        <a:xfrm>
          <a:off x="0" y="0"/>
          <a:ext cx="0" cy="0"/>
          <a:chOff x="0" y="0"/>
          <a:chExt cx="0" cy="0"/>
        </a:xfrm>
      </p:grpSpPr>
      <p:sp>
        <p:nvSpPr>
          <p:cNvPr id="3283" name="Google Shape;3283;p129"/>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Local User Accounts</a:t>
            </a:r>
            <a:endParaRPr/>
          </a:p>
        </p:txBody>
      </p:sp>
      <p:sp>
        <p:nvSpPr>
          <p:cNvPr id="3284" name="Google Shape;3284;p129"/>
          <p:cNvSpPr/>
          <p:nvPr/>
        </p:nvSpPr>
        <p:spPr>
          <a:xfrm>
            <a:off x="378682"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cat </a:t>
            </a:r>
            <a:r>
              <a:rPr lang="en-US" sz="1800">
                <a:solidFill>
                  <a:schemeClr val="accent4"/>
                </a:solidFill>
                <a:latin typeface="Consolas"/>
                <a:ea typeface="Consolas"/>
                <a:cs typeface="Consolas"/>
                <a:sym typeface="Consolas"/>
              </a:rPr>
              <a:t>/etc/passwd</a:t>
            </a:r>
            <a:endParaRPr/>
          </a:p>
        </p:txBody>
      </p:sp>
      <p:sp>
        <p:nvSpPr>
          <p:cNvPr id="3285" name="Google Shape;3285;p129"/>
          <p:cNvSpPr/>
          <p:nvPr/>
        </p:nvSpPr>
        <p:spPr>
          <a:xfrm>
            <a:off x="619112" y="1919466"/>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john:x:1001:1001::/home/otherdirectory/:/bin/othershell</a:t>
            </a:r>
            <a:endParaRPr/>
          </a:p>
        </p:txBody>
      </p:sp>
      <p:sp>
        <p:nvSpPr>
          <p:cNvPr id="3286" name="Google Shape;3286;p129"/>
          <p:cNvSpPr/>
          <p:nvPr/>
        </p:nvSpPr>
        <p:spPr>
          <a:xfrm>
            <a:off x="1299987" y="1949341"/>
            <a:ext cx="316872" cy="227564"/>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87" name="Google Shape;3287;p129"/>
          <p:cNvSpPr/>
          <p:nvPr/>
        </p:nvSpPr>
        <p:spPr>
          <a:xfrm>
            <a:off x="1725500" y="1958394"/>
            <a:ext cx="307818" cy="227564"/>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88" name="Google Shape;3288;p129"/>
          <p:cNvSpPr/>
          <p:nvPr/>
        </p:nvSpPr>
        <p:spPr>
          <a:xfrm>
            <a:off x="2214387" y="1940288"/>
            <a:ext cx="1756373" cy="275545"/>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89" name="Google Shape;3289;p129"/>
          <p:cNvSpPr/>
          <p:nvPr/>
        </p:nvSpPr>
        <p:spPr>
          <a:xfrm>
            <a:off x="4070348" y="1967447"/>
            <a:ext cx="1348966" cy="248386"/>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90" name="Google Shape;3290;p129"/>
          <p:cNvSpPr/>
          <p:nvPr/>
        </p:nvSpPr>
        <p:spPr>
          <a:xfrm>
            <a:off x="378682" y="2485594"/>
            <a:ext cx="4121188"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useradd --uid</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1100</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smith</a:t>
            </a:r>
            <a:endParaRPr/>
          </a:p>
        </p:txBody>
      </p:sp>
      <p:sp>
        <p:nvSpPr>
          <p:cNvPr id="3291" name="Google Shape;3291;p129"/>
          <p:cNvSpPr/>
          <p:nvPr/>
        </p:nvSpPr>
        <p:spPr>
          <a:xfrm>
            <a:off x="7361001" y="2570715"/>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92" name="Google Shape;3292;p129"/>
          <p:cNvSpPr/>
          <p:nvPr/>
        </p:nvSpPr>
        <p:spPr>
          <a:xfrm>
            <a:off x="7739768" y="2485593"/>
            <a:ext cx="3807589"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useradd -u</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1100</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smith</a:t>
            </a:r>
            <a:endParaRPr/>
          </a:p>
        </p:txBody>
      </p:sp>
      <p:sp>
        <p:nvSpPr>
          <p:cNvPr id="3293" name="Google Shape;3293;p129"/>
          <p:cNvSpPr/>
          <p:nvPr/>
        </p:nvSpPr>
        <p:spPr>
          <a:xfrm>
            <a:off x="378682" y="3292447"/>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ls -l</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/home/</a:t>
            </a:r>
            <a:endParaRPr/>
          </a:p>
        </p:txBody>
      </p:sp>
      <p:sp>
        <p:nvSpPr>
          <p:cNvPr id="3294" name="Google Shape;3294;p129"/>
          <p:cNvSpPr/>
          <p:nvPr/>
        </p:nvSpPr>
        <p:spPr>
          <a:xfrm>
            <a:off x="619112" y="3612344"/>
            <a:ext cx="6413666" cy="829543"/>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16 aaron   aaron   4096 Dec 16 10:01 aaron</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4 jane     jane    113 Dec 16 13:00 jane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3 john 	  john     78 Oct 19 19:39 john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3 smith   smith     78 Oct 19 19:39 smith</a:t>
            </a:r>
            <a:endParaRPr/>
          </a:p>
        </p:txBody>
      </p:sp>
      <p:sp>
        <p:nvSpPr>
          <p:cNvPr id="3295" name="Google Shape;3295;p129"/>
          <p:cNvSpPr/>
          <p:nvPr/>
        </p:nvSpPr>
        <p:spPr>
          <a:xfrm>
            <a:off x="378682" y="474778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ls -ln</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/home/</a:t>
            </a:r>
            <a:endParaRPr/>
          </a:p>
        </p:txBody>
      </p:sp>
      <p:sp>
        <p:nvSpPr>
          <p:cNvPr id="3296" name="Google Shape;3296;p129"/>
          <p:cNvSpPr/>
          <p:nvPr/>
        </p:nvSpPr>
        <p:spPr>
          <a:xfrm>
            <a:off x="619112" y="5067685"/>
            <a:ext cx="6413666" cy="829543"/>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16 1000   1000   4096 Dec 16 10:01 aaron</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4 1001   1001     13 Dec 16 13:00 jane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3 1002 	 1002    78 Oct 19 19:39 john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3 1100   1100     78 Oct 19 19:39 smith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285"/>
                                        </p:tgtEl>
                                        <p:attrNameLst>
                                          <p:attrName>style.visibility</p:attrName>
                                        </p:attrNameLst>
                                      </p:cBhvr>
                                      <p:to>
                                        <p:strVal val="visible"/>
                                      </p:to>
                                    </p:set>
                                    <p:animEffect filter="fade" transition="in">
                                      <p:cBhvr>
                                        <p:cTn dur="500"/>
                                        <p:tgtEl>
                                          <p:spTgt spid="3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6"/>
                                        </p:tgtEl>
                                        <p:attrNameLst>
                                          <p:attrName>style.visibility</p:attrName>
                                        </p:attrNameLst>
                                      </p:cBhvr>
                                      <p:to>
                                        <p:strVal val="visible"/>
                                      </p:to>
                                    </p:set>
                                    <p:animEffect filter="fade" transition="in">
                                      <p:cBhvr>
                                        <p:cTn dur="500"/>
                                        <p:tgtEl>
                                          <p:spTgt spid="3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87"/>
                                        </p:tgtEl>
                                        <p:attrNameLst>
                                          <p:attrName>style.visibility</p:attrName>
                                        </p:attrNameLst>
                                      </p:cBhvr>
                                      <p:to>
                                        <p:strVal val="visible"/>
                                      </p:to>
                                    </p:set>
                                    <p:animEffect filter="fade" transition="in">
                                      <p:cBhvr>
                                        <p:cTn dur="500"/>
                                        <p:tgtEl>
                                          <p:spTgt spid="3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88"/>
                                        </p:tgtEl>
                                        <p:attrNameLst>
                                          <p:attrName>style.visibility</p:attrName>
                                        </p:attrNameLst>
                                      </p:cBhvr>
                                      <p:to>
                                        <p:strVal val="visible"/>
                                      </p:to>
                                    </p:set>
                                    <p:animEffect filter="fade" transition="in">
                                      <p:cBhvr>
                                        <p:cTn dur="500"/>
                                        <p:tgtEl>
                                          <p:spTgt spid="3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89"/>
                                        </p:tgtEl>
                                        <p:attrNameLst>
                                          <p:attrName>style.visibility</p:attrName>
                                        </p:attrNameLst>
                                      </p:cBhvr>
                                      <p:to>
                                        <p:strVal val="visible"/>
                                      </p:to>
                                    </p:set>
                                    <p:animEffect filter="fade" transition="in">
                                      <p:cBhvr>
                                        <p:cTn dur="500"/>
                                        <p:tgtEl>
                                          <p:spTgt spid="3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8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29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291"/>
                                        </p:tgtEl>
                                        <p:attrNameLst>
                                          <p:attrName>style.visibility</p:attrName>
                                        </p:attrNameLst>
                                      </p:cBhvr>
                                      <p:to>
                                        <p:strVal val="visible"/>
                                      </p:to>
                                    </p:set>
                                    <p:animEffect filter="fade" transition="in">
                                      <p:cBhvr>
                                        <p:cTn dur="500"/>
                                        <p:tgtEl>
                                          <p:spTgt spid="3291"/>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294"/>
                                        </p:tgtEl>
                                        <p:attrNameLst>
                                          <p:attrName>style.visibility</p:attrName>
                                        </p:attrNameLst>
                                      </p:cBhvr>
                                      <p:to>
                                        <p:strVal val="visible"/>
                                      </p:to>
                                    </p:set>
                                    <p:animEffect filter="fade" transition="in">
                                      <p:cBhvr>
                                        <p:cTn dur="500"/>
                                        <p:tgtEl>
                                          <p:spTgt spid="3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296"/>
                                        </p:tgtEl>
                                        <p:attrNameLst>
                                          <p:attrName>style.visibility</p:attrName>
                                        </p:attrNameLst>
                                      </p:cBhvr>
                                      <p:to>
                                        <p:strVal val="visible"/>
                                      </p:to>
                                    </p:set>
                                    <p:animEffect filter="fade" transition="in">
                                      <p:cBhvr>
                                        <p:cTn dur="500"/>
                                        <p:tgtEl>
                                          <p:spTgt spid="3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1" name="Shape 3301"/>
        <p:cNvGrpSpPr/>
        <p:nvPr/>
      </p:nvGrpSpPr>
      <p:grpSpPr>
        <a:xfrm>
          <a:off x="0" y="0"/>
          <a:ext cx="0" cy="0"/>
          <a:chOff x="0" y="0"/>
          <a:chExt cx="0" cy="0"/>
        </a:xfrm>
      </p:grpSpPr>
      <p:sp>
        <p:nvSpPr>
          <p:cNvPr id="3302" name="Google Shape;3302;p130"/>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Local User Accounts</a:t>
            </a:r>
            <a:endParaRPr/>
          </a:p>
        </p:txBody>
      </p:sp>
      <p:sp>
        <p:nvSpPr>
          <p:cNvPr id="3303" name="Google Shape;3303;p130"/>
          <p:cNvSpPr/>
          <p:nvPr/>
        </p:nvSpPr>
        <p:spPr>
          <a:xfrm>
            <a:off x="389727" y="163619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id</a:t>
            </a:r>
            <a:endParaRPr/>
          </a:p>
        </p:txBody>
      </p:sp>
      <p:sp>
        <p:nvSpPr>
          <p:cNvPr id="3304" name="Google Shape;3304;p130"/>
          <p:cNvSpPr/>
          <p:nvPr/>
        </p:nvSpPr>
        <p:spPr>
          <a:xfrm>
            <a:off x="649092" y="1956095"/>
            <a:ext cx="6413666" cy="46021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uid=1000(aaron) gid=1000(aaron) groups=1000(aaron),10(wheel),1005(family) context=unconfined_u:unconfined_r:unconfined_t:s0-s0:c0.c1023</a:t>
            </a:r>
            <a:endParaRPr/>
          </a:p>
        </p:txBody>
      </p:sp>
      <p:sp>
        <p:nvSpPr>
          <p:cNvPr id="3305" name="Google Shape;3305;p130"/>
          <p:cNvSpPr/>
          <p:nvPr/>
        </p:nvSpPr>
        <p:spPr>
          <a:xfrm>
            <a:off x="389727" y="2543960"/>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whoami</a:t>
            </a:r>
            <a:endParaRPr sz="1800">
              <a:solidFill>
                <a:schemeClr val="accent4"/>
              </a:solidFill>
              <a:latin typeface="Consolas"/>
              <a:ea typeface="Consolas"/>
              <a:cs typeface="Consolas"/>
              <a:sym typeface="Consolas"/>
            </a:endParaRPr>
          </a:p>
        </p:txBody>
      </p:sp>
      <p:sp>
        <p:nvSpPr>
          <p:cNvPr id="3306" name="Google Shape;3306;p130"/>
          <p:cNvSpPr/>
          <p:nvPr/>
        </p:nvSpPr>
        <p:spPr>
          <a:xfrm>
            <a:off x="634102" y="2863857"/>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aaron</a:t>
            </a:r>
            <a:endParaRPr sz="1200">
              <a:solidFill>
                <a:schemeClr val="lt1"/>
              </a:solidFill>
              <a:latin typeface="Consolas"/>
              <a:ea typeface="Consolas"/>
              <a:cs typeface="Consolas"/>
              <a:sym typeface="Consolas"/>
            </a:endParaRPr>
          </a:p>
        </p:txBody>
      </p:sp>
      <p:sp>
        <p:nvSpPr>
          <p:cNvPr id="3307" name="Google Shape;3307;p130"/>
          <p:cNvSpPr/>
          <p:nvPr/>
        </p:nvSpPr>
        <p:spPr>
          <a:xfrm>
            <a:off x="389727" y="3593283"/>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useradd --system </a:t>
            </a:r>
            <a:r>
              <a:rPr lang="en-US" sz="1800">
                <a:solidFill>
                  <a:srgbClr val="92D050"/>
                </a:solidFill>
                <a:latin typeface="Consolas"/>
                <a:ea typeface="Consolas"/>
                <a:cs typeface="Consolas"/>
                <a:sym typeface="Consolas"/>
              </a:rPr>
              <a:t>sysacc</a:t>
            </a:r>
            <a:endParaRPr sz="1800">
              <a:solidFill>
                <a:srgbClr val="92D050"/>
              </a:solidFill>
              <a:latin typeface="Consolas"/>
              <a:ea typeface="Consolas"/>
              <a:cs typeface="Consolas"/>
              <a:sym typeface="Consolas"/>
            </a:endParaRPr>
          </a:p>
        </p:txBody>
      </p:sp>
      <p:sp>
        <p:nvSpPr>
          <p:cNvPr id="3308" name="Google Shape;3308;p130"/>
          <p:cNvSpPr/>
          <p:nvPr/>
        </p:nvSpPr>
        <p:spPr>
          <a:xfrm>
            <a:off x="389727" y="4415042"/>
            <a:ext cx="298439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userdel -r </a:t>
            </a:r>
            <a:r>
              <a:rPr lang="en-US" sz="1800">
                <a:solidFill>
                  <a:srgbClr val="92D050"/>
                </a:solidFill>
                <a:latin typeface="Consolas"/>
                <a:ea typeface="Consolas"/>
                <a:cs typeface="Consolas"/>
                <a:sym typeface="Consolas"/>
              </a:rPr>
              <a:t>john</a:t>
            </a:r>
            <a:endParaRPr/>
          </a:p>
        </p:txBody>
      </p:sp>
      <p:sp>
        <p:nvSpPr>
          <p:cNvPr id="3309" name="Google Shape;3309;p130"/>
          <p:cNvSpPr/>
          <p:nvPr/>
        </p:nvSpPr>
        <p:spPr>
          <a:xfrm>
            <a:off x="389727" y="5236801"/>
            <a:ext cx="318508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userdel -r </a:t>
            </a:r>
            <a:r>
              <a:rPr lang="en-US" sz="1800">
                <a:solidFill>
                  <a:srgbClr val="92D050"/>
                </a:solidFill>
                <a:latin typeface="Consolas"/>
                <a:ea typeface="Consolas"/>
                <a:cs typeface="Consolas"/>
                <a:sym typeface="Consolas"/>
              </a:rPr>
              <a:t>smith</a:t>
            </a:r>
            <a:endParaRPr/>
          </a:p>
        </p:txBody>
      </p:sp>
      <p:sp>
        <p:nvSpPr>
          <p:cNvPr id="3310" name="Google Shape;3310;p130"/>
          <p:cNvSpPr/>
          <p:nvPr/>
        </p:nvSpPr>
        <p:spPr>
          <a:xfrm>
            <a:off x="8042495" y="1588217"/>
            <a:ext cx="221615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useradd --help</a:t>
            </a:r>
            <a:endParaRPr/>
          </a:p>
        </p:txBody>
      </p:sp>
      <p:sp>
        <p:nvSpPr>
          <p:cNvPr id="3311" name="Google Shape;3311;p130"/>
          <p:cNvSpPr/>
          <p:nvPr/>
        </p:nvSpPr>
        <p:spPr>
          <a:xfrm>
            <a:off x="8133025" y="1908114"/>
            <a:ext cx="2750315" cy="64487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Usage: useradd [options] LOGIN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useradd -D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useradd -D [options]</a:t>
            </a:r>
            <a:endParaRPr sz="12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04"/>
                                        </p:tgtEl>
                                        <p:attrNameLst>
                                          <p:attrName>style.visibility</p:attrName>
                                        </p:attrNameLst>
                                      </p:cBhvr>
                                      <p:to>
                                        <p:strVal val="visible"/>
                                      </p:to>
                                    </p:set>
                                    <p:animEffect filter="fade" transition="in">
                                      <p:cBhvr>
                                        <p:cTn dur="500"/>
                                        <p:tgtEl>
                                          <p:spTgt spid="3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06"/>
                                        </p:tgtEl>
                                        <p:attrNameLst>
                                          <p:attrName>style.visibility</p:attrName>
                                        </p:attrNameLst>
                                      </p:cBhvr>
                                      <p:to>
                                        <p:strVal val="visible"/>
                                      </p:to>
                                    </p:set>
                                    <p:animEffect filter="fade" transition="in">
                                      <p:cBhvr>
                                        <p:cTn dur="500"/>
                                        <p:tgtEl>
                                          <p:spTgt spid="3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11"/>
                                        </p:tgtEl>
                                        <p:attrNameLst>
                                          <p:attrName>style.visibility</p:attrName>
                                        </p:attrNameLst>
                                      </p:cBhvr>
                                      <p:to>
                                        <p:strVal val="visible"/>
                                      </p:to>
                                    </p:set>
                                    <p:animEffect filter="fade" transition="in">
                                      <p:cBhvr>
                                        <p:cTn dur="500"/>
                                        <p:tgtEl>
                                          <p:spTgt spid="3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6" name="Shape 3316"/>
        <p:cNvGrpSpPr/>
        <p:nvPr/>
      </p:nvGrpSpPr>
      <p:grpSpPr>
        <a:xfrm>
          <a:off x="0" y="0"/>
          <a:ext cx="0" cy="0"/>
          <a:chOff x="0" y="0"/>
          <a:chExt cx="0" cy="0"/>
        </a:xfrm>
      </p:grpSpPr>
      <p:sp>
        <p:nvSpPr>
          <p:cNvPr id="3317" name="Google Shape;3317;p131"/>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Local User Accounts</a:t>
            </a:r>
            <a:endParaRPr/>
          </a:p>
        </p:txBody>
      </p:sp>
      <p:sp>
        <p:nvSpPr>
          <p:cNvPr id="3318" name="Google Shape;3318;p131"/>
          <p:cNvSpPr/>
          <p:nvPr/>
        </p:nvSpPr>
        <p:spPr>
          <a:xfrm>
            <a:off x="393670" y="158457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useradd</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john</a:t>
            </a:r>
            <a:endParaRPr/>
          </a:p>
        </p:txBody>
      </p:sp>
      <p:sp>
        <p:nvSpPr>
          <p:cNvPr id="3319" name="Google Shape;3319;p131"/>
          <p:cNvSpPr/>
          <p:nvPr/>
        </p:nvSpPr>
        <p:spPr>
          <a:xfrm>
            <a:off x="393670" y="2231502"/>
            <a:ext cx="763799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--home </a:t>
            </a:r>
            <a:r>
              <a:rPr lang="en-US" sz="1800">
                <a:solidFill>
                  <a:srgbClr val="FFC000"/>
                </a:solidFill>
                <a:latin typeface="Consolas"/>
                <a:ea typeface="Consolas"/>
                <a:cs typeface="Consolas"/>
                <a:sym typeface="Consolas"/>
              </a:rPr>
              <a:t>/home/otherdirectory</a:t>
            </a:r>
            <a:r>
              <a:rPr lang="en-US" sz="1800">
                <a:solidFill>
                  <a:schemeClr val="accent4"/>
                </a:solidFill>
                <a:latin typeface="Consolas"/>
                <a:ea typeface="Consolas"/>
                <a:cs typeface="Consolas"/>
                <a:sym typeface="Consolas"/>
              </a:rPr>
              <a:t> </a:t>
            </a:r>
            <a:r>
              <a:rPr lang="en-US" sz="1800">
                <a:solidFill>
                  <a:schemeClr val="accent5"/>
                </a:solidFill>
                <a:latin typeface="Consolas"/>
                <a:ea typeface="Consolas"/>
                <a:cs typeface="Consolas"/>
                <a:sym typeface="Consolas"/>
              </a:rPr>
              <a:t>--move-home</a:t>
            </a:r>
            <a:r>
              <a:rPr lang="en-US" sz="1800">
                <a:solidFill>
                  <a:schemeClr val="lt1"/>
                </a:solidFill>
                <a:latin typeface="Consolas"/>
                <a:ea typeface="Consolas"/>
                <a:cs typeface="Consolas"/>
                <a:sym typeface="Consolas"/>
              </a:rPr>
              <a:t> </a:t>
            </a:r>
            <a:r>
              <a:rPr lang="en-US" sz="1800">
                <a:solidFill>
                  <a:schemeClr val="accent6"/>
                </a:solidFill>
                <a:latin typeface="Consolas"/>
                <a:ea typeface="Consolas"/>
                <a:cs typeface="Consolas"/>
                <a:sym typeface="Consolas"/>
              </a:rPr>
              <a:t>john</a:t>
            </a:r>
            <a:endParaRPr/>
          </a:p>
        </p:txBody>
      </p:sp>
      <p:sp>
        <p:nvSpPr>
          <p:cNvPr id="3320" name="Google Shape;3320;p131"/>
          <p:cNvSpPr/>
          <p:nvPr/>
        </p:nvSpPr>
        <p:spPr>
          <a:xfrm>
            <a:off x="393670" y="2917306"/>
            <a:ext cx="763799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-d</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home/otherdirectory</a:t>
            </a:r>
            <a:r>
              <a:rPr lang="en-US" sz="1800">
                <a:solidFill>
                  <a:schemeClr val="accent4"/>
                </a:solidFill>
                <a:latin typeface="Consolas"/>
                <a:ea typeface="Consolas"/>
                <a:cs typeface="Consolas"/>
                <a:sym typeface="Consolas"/>
              </a:rPr>
              <a:t> </a:t>
            </a:r>
            <a:r>
              <a:rPr lang="en-US" sz="1800">
                <a:solidFill>
                  <a:schemeClr val="accent5"/>
                </a:solidFill>
                <a:latin typeface="Consolas"/>
                <a:ea typeface="Consolas"/>
                <a:cs typeface="Consolas"/>
                <a:sym typeface="Consolas"/>
              </a:rPr>
              <a:t>-m</a:t>
            </a:r>
            <a:r>
              <a:rPr lang="en-US" sz="1800">
                <a:solidFill>
                  <a:schemeClr val="lt1"/>
                </a:solidFill>
                <a:latin typeface="Consolas"/>
                <a:ea typeface="Consolas"/>
                <a:cs typeface="Consolas"/>
                <a:sym typeface="Consolas"/>
              </a:rPr>
              <a:t> </a:t>
            </a:r>
            <a:r>
              <a:rPr lang="en-US" sz="1800">
                <a:solidFill>
                  <a:schemeClr val="accent6"/>
                </a:solidFill>
                <a:latin typeface="Consolas"/>
                <a:ea typeface="Consolas"/>
                <a:cs typeface="Consolas"/>
                <a:sym typeface="Consolas"/>
              </a:rPr>
              <a:t>john</a:t>
            </a:r>
            <a:endParaRPr/>
          </a:p>
        </p:txBody>
      </p:sp>
      <p:sp>
        <p:nvSpPr>
          <p:cNvPr id="3321" name="Google Shape;3321;p131"/>
          <p:cNvSpPr/>
          <p:nvPr/>
        </p:nvSpPr>
        <p:spPr>
          <a:xfrm>
            <a:off x="393670" y="3641654"/>
            <a:ext cx="423232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--login</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jane</a:t>
            </a:r>
            <a:r>
              <a:rPr lang="en-US" sz="1800">
                <a:solidFill>
                  <a:srgbClr val="92D050"/>
                </a:solidFill>
                <a:latin typeface="Consolas"/>
                <a:ea typeface="Consolas"/>
                <a:cs typeface="Consolas"/>
                <a:sym typeface="Consolas"/>
              </a:rPr>
              <a:t> </a:t>
            </a:r>
            <a:r>
              <a:rPr lang="en-US" sz="1800">
                <a:solidFill>
                  <a:schemeClr val="accent5"/>
                </a:solidFill>
                <a:latin typeface="Consolas"/>
                <a:ea typeface="Consolas"/>
                <a:cs typeface="Consolas"/>
                <a:sym typeface="Consolas"/>
              </a:rPr>
              <a:t>john</a:t>
            </a:r>
            <a:endParaRPr/>
          </a:p>
        </p:txBody>
      </p:sp>
      <p:sp>
        <p:nvSpPr>
          <p:cNvPr id="3322" name="Google Shape;3322;p131"/>
          <p:cNvSpPr/>
          <p:nvPr/>
        </p:nvSpPr>
        <p:spPr>
          <a:xfrm>
            <a:off x="4625996" y="3726775"/>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23" name="Google Shape;3323;p131"/>
          <p:cNvSpPr/>
          <p:nvPr/>
        </p:nvSpPr>
        <p:spPr>
          <a:xfrm>
            <a:off x="5004763" y="3641654"/>
            <a:ext cx="423232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-l</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jane</a:t>
            </a:r>
            <a:r>
              <a:rPr lang="en-US" sz="1800">
                <a:solidFill>
                  <a:srgbClr val="92D050"/>
                </a:solidFill>
                <a:latin typeface="Consolas"/>
                <a:ea typeface="Consolas"/>
                <a:cs typeface="Consolas"/>
                <a:sym typeface="Consolas"/>
              </a:rPr>
              <a:t> </a:t>
            </a:r>
            <a:r>
              <a:rPr lang="en-US" sz="1800">
                <a:solidFill>
                  <a:schemeClr val="accent5"/>
                </a:solidFill>
                <a:latin typeface="Consolas"/>
                <a:ea typeface="Consolas"/>
                <a:cs typeface="Consolas"/>
                <a:sym typeface="Consolas"/>
              </a:rPr>
              <a:t>john</a:t>
            </a:r>
            <a:endParaRPr/>
          </a:p>
        </p:txBody>
      </p:sp>
      <p:sp>
        <p:nvSpPr>
          <p:cNvPr id="3324" name="Google Shape;3324;p131"/>
          <p:cNvSpPr/>
          <p:nvPr/>
        </p:nvSpPr>
        <p:spPr>
          <a:xfrm>
            <a:off x="393670" y="4468901"/>
            <a:ext cx="559459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--shell</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/bin/othershell</a:t>
            </a:r>
            <a:r>
              <a:rPr lang="en-US" sz="1800">
                <a:solidFill>
                  <a:srgbClr val="92D050"/>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25" name="Google Shape;3325;p131"/>
          <p:cNvSpPr/>
          <p:nvPr/>
        </p:nvSpPr>
        <p:spPr>
          <a:xfrm>
            <a:off x="6115779" y="4571347"/>
            <a:ext cx="378767" cy="162986"/>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26" name="Google Shape;3326;p131"/>
          <p:cNvSpPr/>
          <p:nvPr/>
        </p:nvSpPr>
        <p:spPr>
          <a:xfrm>
            <a:off x="6606512" y="4472720"/>
            <a:ext cx="500122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-s</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/bin/othershell</a:t>
            </a:r>
            <a:r>
              <a:rPr lang="en-US" sz="1800">
                <a:solidFill>
                  <a:srgbClr val="92D050"/>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3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22"/>
                                        </p:tgtEl>
                                        <p:attrNameLst>
                                          <p:attrName>style.visibility</p:attrName>
                                        </p:attrNameLst>
                                      </p:cBhvr>
                                      <p:to>
                                        <p:strVal val="visible"/>
                                      </p:to>
                                    </p:set>
                                    <p:animEffect filter="fade" transition="in">
                                      <p:cBhvr>
                                        <p:cTn dur="500"/>
                                        <p:tgtEl>
                                          <p:spTgt spid="3322"/>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25"/>
                                        </p:tgtEl>
                                        <p:attrNameLst>
                                          <p:attrName>style.visibility</p:attrName>
                                        </p:attrNameLst>
                                      </p:cBhvr>
                                      <p:to>
                                        <p:strVal val="visible"/>
                                      </p:to>
                                    </p:set>
                                    <p:animEffect filter="fade" transition="in">
                                      <p:cBhvr>
                                        <p:cTn dur="500"/>
                                        <p:tgtEl>
                                          <p:spTgt spid="3325"/>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1" name="Shape 3331"/>
        <p:cNvGrpSpPr/>
        <p:nvPr/>
      </p:nvGrpSpPr>
      <p:grpSpPr>
        <a:xfrm>
          <a:off x="0" y="0"/>
          <a:ext cx="0" cy="0"/>
          <a:chOff x="0" y="0"/>
          <a:chExt cx="0" cy="0"/>
        </a:xfrm>
      </p:grpSpPr>
      <p:sp>
        <p:nvSpPr>
          <p:cNvPr id="3332" name="Google Shape;3332;p132"/>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Local User Accounts</a:t>
            </a:r>
            <a:endParaRPr/>
          </a:p>
        </p:txBody>
      </p:sp>
      <p:sp>
        <p:nvSpPr>
          <p:cNvPr id="3333" name="Google Shape;3333;p132"/>
          <p:cNvSpPr/>
          <p:nvPr/>
        </p:nvSpPr>
        <p:spPr>
          <a:xfrm>
            <a:off x="393672" y="1599569"/>
            <a:ext cx="347654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--lock</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jane</a:t>
            </a:r>
            <a:endParaRPr/>
          </a:p>
        </p:txBody>
      </p:sp>
      <p:sp>
        <p:nvSpPr>
          <p:cNvPr id="3334" name="Google Shape;3334;p132"/>
          <p:cNvSpPr/>
          <p:nvPr/>
        </p:nvSpPr>
        <p:spPr>
          <a:xfrm>
            <a:off x="8114514" y="1684690"/>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35" name="Google Shape;3335;p132"/>
          <p:cNvSpPr/>
          <p:nvPr/>
        </p:nvSpPr>
        <p:spPr>
          <a:xfrm>
            <a:off x="8493281" y="1599569"/>
            <a:ext cx="3094738"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-L</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jane</a:t>
            </a:r>
            <a:endParaRPr/>
          </a:p>
        </p:txBody>
      </p:sp>
      <p:sp>
        <p:nvSpPr>
          <p:cNvPr id="3336" name="Google Shape;3336;p132"/>
          <p:cNvSpPr/>
          <p:nvPr/>
        </p:nvSpPr>
        <p:spPr>
          <a:xfrm>
            <a:off x="392923" y="2178859"/>
            <a:ext cx="3738550"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--unlock</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jane</a:t>
            </a:r>
            <a:endParaRPr/>
          </a:p>
        </p:txBody>
      </p:sp>
      <p:sp>
        <p:nvSpPr>
          <p:cNvPr id="3337" name="Google Shape;3337;p132"/>
          <p:cNvSpPr/>
          <p:nvPr/>
        </p:nvSpPr>
        <p:spPr>
          <a:xfrm>
            <a:off x="8114514" y="2263980"/>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38" name="Google Shape;3338;p132"/>
          <p:cNvSpPr/>
          <p:nvPr/>
        </p:nvSpPr>
        <p:spPr>
          <a:xfrm>
            <a:off x="8493281" y="2178859"/>
            <a:ext cx="3094738"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-U</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jane</a:t>
            </a:r>
            <a:endParaRPr/>
          </a:p>
        </p:txBody>
      </p:sp>
      <p:sp>
        <p:nvSpPr>
          <p:cNvPr id="3339" name="Google Shape;3339;p132"/>
          <p:cNvSpPr/>
          <p:nvPr/>
        </p:nvSpPr>
        <p:spPr>
          <a:xfrm>
            <a:off x="392922" y="2843270"/>
            <a:ext cx="567309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--expiredate</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2021-12-10</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40" name="Google Shape;3340;p132"/>
          <p:cNvSpPr/>
          <p:nvPr/>
        </p:nvSpPr>
        <p:spPr>
          <a:xfrm>
            <a:off x="6739697" y="2928391"/>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41" name="Google Shape;3341;p132"/>
          <p:cNvSpPr/>
          <p:nvPr/>
        </p:nvSpPr>
        <p:spPr>
          <a:xfrm>
            <a:off x="7118464" y="2843270"/>
            <a:ext cx="4410792"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-e</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2021-12-10</a:t>
            </a:r>
            <a:r>
              <a:rPr lang="en-US" sz="1800">
                <a:solidFill>
                  <a:srgbClr val="92D050"/>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42" name="Google Shape;3342;p132"/>
          <p:cNvSpPr txBox="1"/>
          <p:nvPr/>
        </p:nvSpPr>
        <p:spPr>
          <a:xfrm>
            <a:off x="602784" y="3330709"/>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BFBFBF"/>
                </a:solidFill>
                <a:latin typeface="Ubuntu"/>
                <a:ea typeface="Ubuntu"/>
                <a:cs typeface="Ubuntu"/>
                <a:sym typeface="Ubuntu"/>
              </a:rPr>
              <a:t># Date format: YEAR-MONTH-DAY</a:t>
            </a:r>
            <a:endParaRPr/>
          </a:p>
        </p:txBody>
      </p:sp>
      <p:sp>
        <p:nvSpPr>
          <p:cNvPr id="3343" name="Google Shape;3343;p132"/>
          <p:cNvSpPr/>
          <p:nvPr/>
        </p:nvSpPr>
        <p:spPr>
          <a:xfrm>
            <a:off x="392922" y="4086971"/>
            <a:ext cx="567309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--expiredate</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44" name="Google Shape;3344;p132"/>
          <p:cNvSpPr/>
          <p:nvPr/>
        </p:nvSpPr>
        <p:spPr>
          <a:xfrm>
            <a:off x="7735747" y="4172092"/>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45" name="Google Shape;3345;p132"/>
          <p:cNvSpPr/>
          <p:nvPr/>
        </p:nvSpPr>
        <p:spPr>
          <a:xfrm>
            <a:off x="8114514" y="4086971"/>
            <a:ext cx="347350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usermod </a:t>
            </a:r>
            <a:r>
              <a:rPr lang="en-US" sz="1800">
                <a:solidFill>
                  <a:srgbClr val="92D050"/>
                </a:solidFill>
                <a:latin typeface="Consolas"/>
                <a:ea typeface="Consolas"/>
                <a:cs typeface="Consolas"/>
                <a:sym typeface="Consolas"/>
              </a:rPr>
              <a:t>-e</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a:t>
            </a:r>
            <a:r>
              <a:rPr lang="en-US" sz="1800">
                <a:solidFill>
                  <a:srgbClr val="92D050"/>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34"/>
                                        </p:tgtEl>
                                        <p:attrNameLst>
                                          <p:attrName>style.visibility</p:attrName>
                                        </p:attrNameLst>
                                      </p:cBhvr>
                                      <p:to>
                                        <p:strVal val="visible"/>
                                      </p:to>
                                    </p:set>
                                    <p:animEffect filter="fade" transition="in">
                                      <p:cBhvr>
                                        <p:cTn dur="500"/>
                                        <p:tgtEl>
                                          <p:spTgt spid="3334"/>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37"/>
                                        </p:tgtEl>
                                        <p:attrNameLst>
                                          <p:attrName>style.visibility</p:attrName>
                                        </p:attrNameLst>
                                      </p:cBhvr>
                                      <p:to>
                                        <p:strVal val="visible"/>
                                      </p:to>
                                    </p:set>
                                    <p:animEffect filter="fade" transition="in">
                                      <p:cBhvr>
                                        <p:cTn dur="500"/>
                                        <p:tgtEl>
                                          <p:spTgt spid="3337"/>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40"/>
                                        </p:tgtEl>
                                        <p:attrNameLst>
                                          <p:attrName>style.visibility</p:attrName>
                                        </p:attrNameLst>
                                      </p:cBhvr>
                                      <p:to>
                                        <p:strVal val="visible"/>
                                      </p:to>
                                    </p:set>
                                    <p:animEffect filter="fade" transition="in">
                                      <p:cBhvr>
                                        <p:cTn dur="500"/>
                                        <p:tgtEl>
                                          <p:spTgt spid="3340"/>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2"/>
                                        </p:tgtEl>
                                        <p:attrNameLst>
                                          <p:attrName>style.visibility</p:attrName>
                                        </p:attrNameLst>
                                      </p:cBhvr>
                                      <p:to>
                                        <p:strVal val="visible"/>
                                      </p:to>
                                    </p:set>
                                    <p:animEffect filter="fade" transition="in">
                                      <p:cBhvr>
                                        <p:cTn dur="500"/>
                                        <p:tgtEl>
                                          <p:spTgt spid="3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44"/>
                                        </p:tgtEl>
                                        <p:attrNameLst>
                                          <p:attrName>style.visibility</p:attrName>
                                        </p:attrNameLst>
                                      </p:cBhvr>
                                      <p:to>
                                        <p:strVal val="visible"/>
                                      </p:to>
                                    </p:set>
                                    <p:animEffect filter="fade" transition="in">
                                      <p:cBhvr>
                                        <p:cTn dur="500"/>
                                        <p:tgtEl>
                                          <p:spTgt spid="3344"/>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98" name="Google Shape;798;p9"/>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Local GUI</a:t>
            </a:r>
            <a:endParaRPr sz="1800">
              <a:solidFill>
                <a:srgbClr val="F0F0F0"/>
              </a:solidFill>
              <a:latin typeface="Consolas"/>
              <a:ea typeface="Consolas"/>
              <a:cs typeface="Consolas"/>
              <a:sym typeface="Consolas"/>
            </a:endParaRPr>
          </a:p>
        </p:txBody>
      </p:sp>
      <p:pic>
        <p:nvPicPr>
          <p:cNvPr id="799" name="Google Shape;799;p9"/>
          <p:cNvPicPr preferRelativeResize="0"/>
          <p:nvPr/>
        </p:nvPicPr>
        <p:blipFill rotWithShape="1">
          <a:blip r:embed="rId3">
            <a:alphaModFix/>
          </a:blip>
          <a:srcRect b="0" l="0" r="0" t="0"/>
          <a:stretch/>
        </p:blipFill>
        <p:spPr>
          <a:xfrm>
            <a:off x="3189832" y="1846757"/>
            <a:ext cx="5812334" cy="4377551"/>
          </a:xfrm>
          <a:prstGeom prst="rect">
            <a:avLst/>
          </a:prstGeom>
          <a:noFill/>
          <a:ln>
            <a:noFill/>
          </a:ln>
        </p:spPr>
      </p:pic>
      <p:pic>
        <p:nvPicPr>
          <p:cNvPr id="800" name="Google Shape;800;p9"/>
          <p:cNvPicPr preferRelativeResize="0"/>
          <p:nvPr/>
        </p:nvPicPr>
        <p:blipFill rotWithShape="1">
          <a:blip r:embed="rId4">
            <a:alphaModFix/>
          </a:blip>
          <a:srcRect b="0" l="0" r="0" t="0"/>
          <a:stretch/>
        </p:blipFill>
        <p:spPr>
          <a:xfrm>
            <a:off x="3182139" y="1846757"/>
            <a:ext cx="5827720" cy="4379976"/>
          </a:xfrm>
          <a:prstGeom prst="rect">
            <a:avLst/>
          </a:prstGeom>
          <a:noFill/>
          <a:ln>
            <a:noFill/>
          </a:ln>
        </p:spPr>
      </p:pic>
      <p:sp>
        <p:nvSpPr>
          <p:cNvPr id="801" name="Google Shape;801;p9"/>
          <p:cNvSpPr/>
          <p:nvPr/>
        </p:nvSpPr>
        <p:spPr>
          <a:xfrm>
            <a:off x="939370" y="3280722"/>
            <a:ext cx="1871154"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802" name="Google Shape;802;p9"/>
          <p:cNvPicPr preferRelativeResize="0"/>
          <p:nvPr/>
        </p:nvPicPr>
        <p:blipFill rotWithShape="1">
          <a:blip r:embed="rId5">
            <a:alphaModFix/>
          </a:blip>
          <a:srcRect b="0" l="0" r="0" t="0"/>
          <a:stretch/>
        </p:blipFill>
        <p:spPr>
          <a:xfrm>
            <a:off x="1037885" y="3404818"/>
            <a:ext cx="699952" cy="699952"/>
          </a:xfrm>
          <a:prstGeom prst="rect">
            <a:avLst/>
          </a:prstGeom>
          <a:noFill/>
          <a:ln>
            <a:noFill/>
          </a:ln>
        </p:spPr>
      </p:pic>
      <p:pic>
        <p:nvPicPr>
          <p:cNvPr descr="Browser window with solid fill" id="803" name="Google Shape;803;p9"/>
          <p:cNvPicPr preferRelativeResize="0"/>
          <p:nvPr/>
        </p:nvPicPr>
        <p:blipFill rotWithShape="1">
          <a:blip r:embed="rId6">
            <a:alphaModFix/>
          </a:blip>
          <a:srcRect b="0" l="0" r="0" t="0"/>
          <a:stretch/>
        </p:blipFill>
        <p:spPr>
          <a:xfrm>
            <a:off x="1924204" y="3429000"/>
            <a:ext cx="699952" cy="699952"/>
          </a:xfrm>
          <a:prstGeom prst="rect">
            <a:avLst/>
          </a:prstGeom>
          <a:noFill/>
          <a:ln>
            <a:noFill/>
          </a:ln>
        </p:spPr>
      </p:pic>
      <p:cxnSp>
        <p:nvCxnSpPr>
          <p:cNvPr id="804" name="Google Shape;804;p9"/>
          <p:cNvCxnSpPr>
            <a:endCxn id="803" idx="1"/>
          </p:cNvCxnSpPr>
          <p:nvPr/>
        </p:nvCxnSpPr>
        <p:spPr>
          <a:xfrm>
            <a:off x="1595104" y="3778976"/>
            <a:ext cx="329100" cy="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0" name="Shape 3350"/>
        <p:cNvGrpSpPr/>
        <p:nvPr/>
      </p:nvGrpSpPr>
      <p:grpSpPr>
        <a:xfrm>
          <a:off x="0" y="0"/>
          <a:ext cx="0" cy="0"/>
          <a:chOff x="0" y="0"/>
          <a:chExt cx="0" cy="0"/>
        </a:xfrm>
      </p:grpSpPr>
      <p:sp>
        <p:nvSpPr>
          <p:cNvPr id="3351" name="Google Shape;3351;p13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Local User Accounts</a:t>
            </a:r>
            <a:endParaRPr/>
          </a:p>
        </p:txBody>
      </p:sp>
      <p:sp>
        <p:nvSpPr>
          <p:cNvPr id="3352" name="Google Shape;3352;p133"/>
          <p:cNvSpPr/>
          <p:nvPr/>
        </p:nvSpPr>
        <p:spPr>
          <a:xfrm>
            <a:off x="393671" y="1704499"/>
            <a:ext cx="389485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--lastday</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0</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53" name="Google Shape;3353;p133"/>
          <p:cNvSpPr/>
          <p:nvPr/>
        </p:nvSpPr>
        <p:spPr>
          <a:xfrm>
            <a:off x="7512029" y="1789620"/>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54" name="Google Shape;3354;p133"/>
          <p:cNvSpPr/>
          <p:nvPr/>
        </p:nvSpPr>
        <p:spPr>
          <a:xfrm>
            <a:off x="7935766" y="1704499"/>
            <a:ext cx="347654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-d</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0</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55" name="Google Shape;3355;p133"/>
          <p:cNvSpPr/>
          <p:nvPr/>
        </p:nvSpPr>
        <p:spPr>
          <a:xfrm>
            <a:off x="393671" y="2283788"/>
            <a:ext cx="401359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--lastday</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-1</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56" name="Google Shape;3356;p133"/>
          <p:cNvSpPr/>
          <p:nvPr/>
        </p:nvSpPr>
        <p:spPr>
          <a:xfrm>
            <a:off x="7512029" y="2368909"/>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57" name="Google Shape;3357;p133"/>
          <p:cNvSpPr/>
          <p:nvPr/>
        </p:nvSpPr>
        <p:spPr>
          <a:xfrm>
            <a:off x="7935766" y="2283788"/>
            <a:ext cx="347654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-d</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-1</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58" name="Google Shape;3358;p133"/>
          <p:cNvSpPr/>
          <p:nvPr/>
        </p:nvSpPr>
        <p:spPr>
          <a:xfrm>
            <a:off x="393671" y="2922241"/>
            <a:ext cx="401359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--maxdays</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30</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59" name="Google Shape;3359;p133"/>
          <p:cNvSpPr/>
          <p:nvPr/>
        </p:nvSpPr>
        <p:spPr>
          <a:xfrm>
            <a:off x="7512029" y="3007362"/>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60" name="Google Shape;3360;p133"/>
          <p:cNvSpPr/>
          <p:nvPr/>
        </p:nvSpPr>
        <p:spPr>
          <a:xfrm>
            <a:off x="7935766" y="2922241"/>
            <a:ext cx="347654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-M</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30</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61" name="Google Shape;3361;p133"/>
          <p:cNvSpPr/>
          <p:nvPr/>
        </p:nvSpPr>
        <p:spPr>
          <a:xfrm>
            <a:off x="393671" y="3611017"/>
            <a:ext cx="401359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--maxdays</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-1</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62" name="Google Shape;3362;p133"/>
          <p:cNvSpPr/>
          <p:nvPr/>
        </p:nvSpPr>
        <p:spPr>
          <a:xfrm>
            <a:off x="7512029" y="3696138"/>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63" name="Google Shape;3363;p133"/>
          <p:cNvSpPr/>
          <p:nvPr/>
        </p:nvSpPr>
        <p:spPr>
          <a:xfrm>
            <a:off x="7935766" y="3611017"/>
            <a:ext cx="347654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-M</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-1</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64" name="Google Shape;3364;p133"/>
          <p:cNvSpPr/>
          <p:nvPr/>
        </p:nvSpPr>
        <p:spPr>
          <a:xfrm>
            <a:off x="393669" y="4345048"/>
            <a:ext cx="401359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--list</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jane</a:t>
            </a:r>
            <a:endParaRPr/>
          </a:p>
        </p:txBody>
      </p:sp>
      <p:sp>
        <p:nvSpPr>
          <p:cNvPr id="3365" name="Google Shape;3365;p133"/>
          <p:cNvSpPr/>
          <p:nvPr/>
        </p:nvSpPr>
        <p:spPr>
          <a:xfrm>
            <a:off x="7512029" y="4515291"/>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366" name="Google Shape;3366;p133"/>
          <p:cNvSpPr/>
          <p:nvPr/>
        </p:nvSpPr>
        <p:spPr>
          <a:xfrm>
            <a:off x="7935766" y="4430112"/>
            <a:ext cx="347654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chage </a:t>
            </a:r>
            <a:r>
              <a:rPr lang="en-US" sz="1800">
                <a:solidFill>
                  <a:srgbClr val="92D050"/>
                </a:solidFill>
                <a:latin typeface="Consolas"/>
                <a:ea typeface="Consolas"/>
                <a:cs typeface="Consolas"/>
                <a:sym typeface="Consolas"/>
              </a:rPr>
              <a:t>-l</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jane</a:t>
            </a:r>
            <a:endParaRPr/>
          </a:p>
        </p:txBody>
      </p:sp>
      <p:sp>
        <p:nvSpPr>
          <p:cNvPr id="3367" name="Google Shape;3367;p133"/>
          <p:cNvSpPr/>
          <p:nvPr/>
        </p:nvSpPr>
        <p:spPr>
          <a:xfrm>
            <a:off x="393669" y="5095199"/>
            <a:ext cx="401359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userdel </a:t>
            </a:r>
            <a:r>
              <a:rPr lang="en-US" sz="1800">
                <a:solidFill>
                  <a:srgbClr val="92D050"/>
                </a:solidFill>
                <a:latin typeface="Consolas"/>
                <a:ea typeface="Consolas"/>
                <a:cs typeface="Consolas"/>
                <a:sym typeface="Consolas"/>
              </a:rPr>
              <a:t>-r</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jane</a:t>
            </a:r>
            <a:endParaRPr/>
          </a:p>
        </p:txBody>
      </p:sp>
      <p:sp>
        <p:nvSpPr>
          <p:cNvPr id="3368" name="Google Shape;3368;p133"/>
          <p:cNvSpPr/>
          <p:nvPr/>
        </p:nvSpPr>
        <p:spPr>
          <a:xfrm>
            <a:off x="393670" y="5836881"/>
            <a:ext cx="401359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groupdel</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john</a:t>
            </a:r>
            <a:endParaRPr/>
          </a:p>
        </p:txBody>
      </p:sp>
      <p:sp>
        <p:nvSpPr>
          <p:cNvPr id="3369" name="Google Shape;3369;p133"/>
          <p:cNvSpPr txBox="1"/>
          <p:nvPr/>
        </p:nvSpPr>
        <p:spPr>
          <a:xfrm>
            <a:off x="7512028" y="5836881"/>
            <a:ext cx="31205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onsolas"/>
                <a:ea typeface="Consolas"/>
                <a:cs typeface="Consolas"/>
                <a:sym typeface="Consolas"/>
              </a:rPr>
              <a:t>chage = </a:t>
            </a:r>
            <a:r>
              <a:rPr lang="en-US" sz="1800" u="sng">
                <a:solidFill>
                  <a:schemeClr val="lt1"/>
                </a:solidFill>
                <a:latin typeface="Consolas"/>
                <a:ea typeface="Consolas"/>
                <a:cs typeface="Consolas"/>
                <a:sym typeface="Consolas"/>
              </a:rPr>
              <a:t>ch</a:t>
            </a:r>
            <a:r>
              <a:rPr lang="en-US" sz="1800">
                <a:solidFill>
                  <a:schemeClr val="lt1"/>
                </a:solidFill>
                <a:latin typeface="Consolas"/>
                <a:ea typeface="Consolas"/>
                <a:cs typeface="Consolas"/>
                <a:sym typeface="Consolas"/>
              </a:rPr>
              <a:t>ange </a:t>
            </a:r>
            <a:r>
              <a:rPr lang="en-US" sz="1800" u="sng">
                <a:solidFill>
                  <a:schemeClr val="lt1"/>
                </a:solidFill>
                <a:latin typeface="Consolas"/>
                <a:ea typeface="Consolas"/>
                <a:cs typeface="Consolas"/>
                <a:sym typeface="Consolas"/>
              </a:rPr>
              <a:t>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53"/>
                                        </p:tgtEl>
                                        <p:attrNameLst>
                                          <p:attrName>style.visibility</p:attrName>
                                        </p:attrNameLst>
                                      </p:cBhvr>
                                      <p:to>
                                        <p:strVal val="visible"/>
                                      </p:to>
                                    </p:set>
                                    <p:animEffect filter="fade" transition="in">
                                      <p:cBhvr>
                                        <p:cTn dur="500"/>
                                        <p:tgtEl>
                                          <p:spTgt spid="3353"/>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3369"/>
                                        </p:tgtEl>
                                        <p:attrNameLst>
                                          <p:attrName>style.visibility</p:attrName>
                                        </p:attrNameLst>
                                      </p:cBhvr>
                                      <p:to>
                                        <p:strVal val="visible"/>
                                      </p:to>
                                    </p:set>
                                    <p:animEffect filter="fade" transition="in">
                                      <p:cBhvr>
                                        <p:cTn dur="500"/>
                                        <p:tgtEl>
                                          <p:spTgt spid="3369"/>
                                        </p:tgtEl>
                                      </p:cBhvr>
                                    </p:animEffec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3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56"/>
                                        </p:tgtEl>
                                        <p:attrNameLst>
                                          <p:attrName>style.visibility</p:attrName>
                                        </p:attrNameLst>
                                      </p:cBhvr>
                                      <p:to>
                                        <p:strVal val="visible"/>
                                      </p:to>
                                    </p:set>
                                    <p:animEffect filter="fade" transition="in">
                                      <p:cBhvr>
                                        <p:cTn dur="500"/>
                                        <p:tgtEl>
                                          <p:spTgt spid="3356"/>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59"/>
                                        </p:tgtEl>
                                        <p:attrNameLst>
                                          <p:attrName>style.visibility</p:attrName>
                                        </p:attrNameLst>
                                      </p:cBhvr>
                                      <p:to>
                                        <p:strVal val="visible"/>
                                      </p:to>
                                    </p:set>
                                    <p:animEffect filter="fade" transition="in">
                                      <p:cBhvr>
                                        <p:cTn dur="500"/>
                                        <p:tgtEl>
                                          <p:spTgt spid="3359"/>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62"/>
                                        </p:tgtEl>
                                        <p:attrNameLst>
                                          <p:attrName>style.visibility</p:attrName>
                                        </p:attrNameLst>
                                      </p:cBhvr>
                                      <p:to>
                                        <p:strVal val="visible"/>
                                      </p:to>
                                    </p:set>
                                    <p:animEffect filter="fade" transition="in">
                                      <p:cBhvr>
                                        <p:cTn dur="500"/>
                                        <p:tgtEl>
                                          <p:spTgt spid="3362"/>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65"/>
                                        </p:tgtEl>
                                        <p:attrNameLst>
                                          <p:attrName>style.visibility</p:attrName>
                                        </p:attrNameLst>
                                      </p:cBhvr>
                                      <p:to>
                                        <p:strVal val="visible"/>
                                      </p:to>
                                    </p:set>
                                    <p:animEffect filter="fade" transition="in">
                                      <p:cBhvr>
                                        <p:cTn dur="500"/>
                                        <p:tgtEl>
                                          <p:spTgt spid="3365"/>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4" name="Shape 3374"/>
        <p:cNvGrpSpPr/>
        <p:nvPr/>
      </p:nvGrpSpPr>
      <p:grpSpPr>
        <a:xfrm>
          <a:off x="0" y="0"/>
          <a:ext cx="0" cy="0"/>
          <a:chOff x="0" y="0"/>
          <a:chExt cx="0" cy="0"/>
        </a:xfrm>
      </p:grpSpPr>
      <p:sp>
        <p:nvSpPr>
          <p:cNvPr id="3375" name="Google Shape;3375;g28f7963fa17_1_216"/>
          <p:cNvSpPr/>
          <p:nvPr/>
        </p:nvSpPr>
        <p:spPr>
          <a:xfrm>
            <a:off x="2733554" y="1863012"/>
            <a:ext cx="6724800" cy="3298500"/>
          </a:xfrm>
          <a:prstGeom prst="round2SameRect">
            <a:avLst>
              <a:gd fmla="val 3305" name="adj1"/>
              <a:gd fmla="val 0" name="adj2"/>
            </a:avLst>
          </a:prstGeom>
          <a:gradFill>
            <a:gsLst>
              <a:gs pos="0">
                <a:srgbClr val="3566F1"/>
              </a:gs>
              <a:gs pos="100000">
                <a:schemeClr val="accent6"/>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3376" name="Google Shape;3376;g28f7963fa17_1_216"/>
          <p:cNvSpPr/>
          <p:nvPr/>
        </p:nvSpPr>
        <p:spPr>
          <a:xfrm rot="10800000">
            <a:off x="2449926" y="5106679"/>
            <a:ext cx="7292100" cy="219300"/>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3377" name="Google Shape;3377;g28f7963fa17_1_216"/>
          <p:cNvPicPr preferRelativeResize="0"/>
          <p:nvPr/>
        </p:nvPicPr>
        <p:blipFill rotWithShape="1">
          <a:blip r:embed="rId3">
            <a:alphaModFix/>
          </a:blip>
          <a:srcRect b="0" l="0" r="99" t="0"/>
          <a:stretch/>
        </p:blipFill>
        <p:spPr>
          <a:xfrm>
            <a:off x="2955402" y="2053558"/>
            <a:ext cx="6281100" cy="2917200"/>
          </a:xfrm>
          <a:prstGeom prst="roundRect">
            <a:avLst>
              <a:gd fmla="val 3400" name="adj"/>
            </a:avLst>
          </a:prstGeom>
          <a:noFill/>
          <a:ln>
            <a:noFill/>
          </a:ln>
        </p:spPr>
      </p:pic>
      <p:sp>
        <p:nvSpPr>
          <p:cNvPr id="3378" name="Google Shape;3378;g28f7963fa17_1_216"/>
          <p:cNvSpPr txBox="1"/>
          <p:nvPr/>
        </p:nvSpPr>
        <p:spPr>
          <a:xfrm>
            <a:off x="2733550" y="729350"/>
            <a:ext cx="7645500" cy="9081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None/>
            </a:pPr>
            <a:r>
              <a:rPr lang="en-US" sz="2400">
                <a:solidFill>
                  <a:schemeClr val="lt1"/>
                </a:solidFill>
                <a:latin typeface="Ubuntu"/>
                <a:ea typeface="Ubuntu"/>
                <a:cs typeface="Ubuntu"/>
                <a:sym typeface="Ubuntu"/>
              </a:rPr>
              <a:t>It's time to do a hands-on lab on</a:t>
            </a:r>
            <a:endParaRPr sz="2400">
              <a:solidFill>
                <a:schemeClr val="lt1"/>
              </a:solidFill>
              <a:latin typeface="Ubuntu"/>
              <a:ea typeface="Ubuntu"/>
              <a:cs typeface="Ubuntu"/>
              <a:sym typeface="Ubuntu"/>
            </a:endParaRPr>
          </a:p>
          <a:p>
            <a:pPr indent="0" lvl="0" marL="0" marR="0" rtl="0" algn="l">
              <a:spcBef>
                <a:spcPts val="0"/>
              </a:spcBef>
              <a:spcAft>
                <a:spcPts val="0"/>
              </a:spcAft>
              <a:buNone/>
            </a:pPr>
            <a:r>
              <a:rPr b="1" lang="en-US" sz="3200">
                <a:solidFill>
                  <a:srgbClr val="3864F1"/>
                </a:solidFill>
                <a:latin typeface="Ubuntu"/>
                <a:ea typeface="Ubuntu"/>
                <a:cs typeface="Ubuntu"/>
                <a:sym typeface="Ubuntu"/>
              </a:rPr>
              <a:t>Manage User Accounts and Groups</a:t>
            </a:r>
            <a:r>
              <a:rPr lang="en-US" sz="3200">
                <a:solidFill>
                  <a:srgbClr val="3864F1"/>
                </a:solidFill>
                <a:latin typeface="Ubuntu"/>
                <a:ea typeface="Ubuntu"/>
                <a:cs typeface="Ubuntu"/>
                <a:sym typeface="Ubuntu"/>
              </a:rPr>
              <a:t> </a:t>
            </a:r>
            <a:endParaRPr i="0" sz="3200">
              <a:solidFill>
                <a:srgbClr val="3864F1"/>
              </a:solidFill>
              <a:latin typeface="Ubuntu"/>
              <a:ea typeface="Ubuntu"/>
              <a:cs typeface="Ubuntu"/>
              <a:sym typeface="Ubuntu"/>
            </a:endParaRPr>
          </a:p>
        </p:txBody>
      </p:sp>
      <p:sp>
        <p:nvSpPr>
          <p:cNvPr id="3379" name="Google Shape;3379;g28f7963fa17_1_216"/>
          <p:cNvSpPr txBox="1"/>
          <p:nvPr/>
        </p:nvSpPr>
        <p:spPr>
          <a:xfrm>
            <a:off x="2449204" y="5528691"/>
            <a:ext cx="7293600" cy="292500"/>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chemeClr val="accent6"/>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chemeClr val="accent6"/>
              </a:solidFill>
              <a:latin typeface="Ubuntu"/>
              <a:ea typeface="Ubuntu"/>
              <a:cs typeface="Ubuntu"/>
              <a:sym typeface="Ubuntu"/>
              <a:hlinkClick r:id="rId5">
                <a:extLst>
                  <a:ext uri="{A12FA001-AC4F-418D-AE19-62706E023703}">
                    <ahyp:hlinkClr val="tx"/>
                  </a:ext>
                </a:extLst>
              </a:hlinkClick>
            </a:endParaRPr>
          </a:p>
        </p:txBody>
      </p:sp>
      <p:pic>
        <p:nvPicPr>
          <p:cNvPr descr="A black background with white text&#10;&#10;Description automatically generated" id="3380" name="Google Shape;3380;g28f7963fa17_1_216"/>
          <p:cNvPicPr preferRelativeResize="0"/>
          <p:nvPr/>
        </p:nvPicPr>
        <p:blipFill rotWithShape="1">
          <a:blip r:embed="rId6">
            <a:alphaModFix/>
          </a:blip>
          <a:srcRect b="0" l="0" r="0" t="0"/>
          <a:stretch/>
        </p:blipFill>
        <p:spPr>
          <a:xfrm>
            <a:off x="10927080" y="0"/>
            <a:ext cx="1264917" cy="37329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134"/>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3387" name="Google Shape;3387;p134"/>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3388" name="Google Shape;3388;p134"/>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3389" name="Google Shape;3389;p134"/>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3390" name="Google Shape;3390;p1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3391" name="Google Shape;3391;p134">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6" name="Shape 3396"/>
        <p:cNvGrpSpPr/>
        <p:nvPr/>
      </p:nvGrpSpPr>
      <p:grpSpPr>
        <a:xfrm>
          <a:off x="0" y="0"/>
          <a:ext cx="0" cy="0"/>
          <a:chOff x="0" y="0"/>
          <a:chExt cx="0" cy="0"/>
        </a:xfrm>
      </p:grpSpPr>
      <p:sp>
        <p:nvSpPr>
          <p:cNvPr id="3397" name="Google Shape;3397;g2ed02484f34_3_33"/>
          <p:cNvSpPr/>
          <p:nvPr/>
        </p:nvSpPr>
        <p:spPr>
          <a:xfrm>
            <a:off x="4788439" y="702265"/>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398" name="Google Shape;3398;g2ed02484f34_3_33"/>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Verdana"/>
              <a:ea typeface="Verdana"/>
              <a:cs typeface="Verdana"/>
              <a:sym typeface="Verdana"/>
            </a:endParaRPr>
          </a:p>
        </p:txBody>
      </p:sp>
      <p:sp>
        <p:nvSpPr>
          <p:cNvPr id="3399" name="Google Shape;3399;g2ed02484f34_3_33"/>
          <p:cNvSpPr txBox="1"/>
          <p:nvPr/>
        </p:nvSpPr>
        <p:spPr>
          <a:xfrm>
            <a:off x="272143" y="3097177"/>
            <a:ext cx="3995056" cy="631070"/>
          </a:xfrm>
          <a:prstGeom prst="rect">
            <a:avLst/>
          </a:prstGeom>
          <a:noFill/>
          <a:ln>
            <a:noFill/>
          </a:ln>
        </p:spPr>
        <p:txBody>
          <a:bodyPr anchorCtr="0" anchor="t" bIns="45700" lIns="91425" spcFirstLastPara="1" rIns="91425" wrap="square" tIns="45700">
            <a:spAutoFit/>
          </a:bodyPr>
          <a:lstStyle/>
          <a:p>
            <a:pPr indent="0" lvl="0" marL="0" marR="0" rtl="0" algn="r">
              <a:lnSpc>
                <a:spcPct val="73571"/>
              </a:lnSpc>
              <a:spcBef>
                <a:spcPts val="0"/>
              </a:spcBef>
              <a:spcAft>
                <a:spcPts val="0"/>
              </a:spcAft>
              <a:buNone/>
            </a:pPr>
            <a:r>
              <a:rPr lang="en-US" sz="2800">
                <a:solidFill>
                  <a:srgbClr val="F0F0F0"/>
                </a:solidFill>
                <a:latin typeface="Ubuntu"/>
                <a:ea typeface="Ubuntu"/>
                <a:cs typeface="Ubuntu"/>
                <a:sym typeface="Ubuntu"/>
              </a:rPr>
              <a:t>Configure User Resource Limits</a:t>
            </a:r>
            <a:endParaRPr/>
          </a:p>
        </p:txBody>
      </p:sp>
      <p:sp>
        <p:nvSpPr>
          <p:cNvPr id="3400" name="Google Shape;3400;g2ed02484f34_3_33"/>
          <p:cNvSpPr/>
          <p:nvPr/>
        </p:nvSpPr>
        <p:spPr>
          <a:xfrm>
            <a:off x="7502943" y="2737259"/>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Verdana"/>
              <a:ea typeface="Verdana"/>
              <a:cs typeface="Verdana"/>
              <a:sym typeface="Verdana"/>
            </a:endParaRPr>
          </a:p>
        </p:txBody>
      </p:sp>
      <p:pic>
        <p:nvPicPr>
          <p:cNvPr descr="Processor with solid fill" id="3401" name="Google Shape;3401;g2ed02484f34_3_33"/>
          <p:cNvPicPr preferRelativeResize="0"/>
          <p:nvPr/>
        </p:nvPicPr>
        <p:blipFill rotWithShape="1">
          <a:blip r:embed="rId3">
            <a:alphaModFix/>
          </a:blip>
          <a:srcRect b="0" l="0" r="0" t="0"/>
          <a:stretch/>
        </p:blipFill>
        <p:spPr>
          <a:xfrm>
            <a:off x="7696659" y="2888623"/>
            <a:ext cx="1080748" cy="10807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00"/>
                                        </p:tgtEl>
                                        <p:attrNameLst>
                                          <p:attrName>style.visibility</p:attrName>
                                        </p:attrNameLst>
                                      </p:cBhvr>
                                      <p:to>
                                        <p:strVal val="visible"/>
                                      </p:to>
                                    </p:set>
                                    <p:animEffect filter="fade" transition="in">
                                      <p:cBhvr>
                                        <p:cTn dur="500"/>
                                        <p:tgtEl>
                                          <p:spTgt spid="34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01"/>
                                        </p:tgtEl>
                                        <p:attrNameLst>
                                          <p:attrName>style.visibility</p:attrName>
                                        </p:attrNameLst>
                                      </p:cBhvr>
                                      <p:to>
                                        <p:strVal val="visible"/>
                                      </p:to>
                                    </p:set>
                                    <p:animEffect filter="fade" transition="in">
                                      <p:cBhvr>
                                        <p:cTn dur="500"/>
                                        <p:tgtEl>
                                          <p:spTgt spid="3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grpSp>
        <p:nvGrpSpPr>
          <p:cNvPr id="3407" name="Google Shape;3407;g2ed02484f34_3_43"/>
          <p:cNvGrpSpPr/>
          <p:nvPr/>
        </p:nvGrpSpPr>
        <p:grpSpPr>
          <a:xfrm>
            <a:off x="5685578" y="1020279"/>
            <a:ext cx="5966232" cy="5550642"/>
            <a:chOff x="2254627" y="851736"/>
            <a:chExt cx="6602618" cy="5550642"/>
          </a:xfrm>
        </p:grpSpPr>
        <p:sp>
          <p:nvSpPr>
            <p:cNvPr id="3408" name="Google Shape;3408;g2ed02484f34_3_43"/>
            <p:cNvSpPr/>
            <p:nvPr/>
          </p:nvSpPr>
          <p:spPr>
            <a:xfrm>
              <a:off x="2254627" y="858071"/>
              <a:ext cx="6602618" cy="554430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09" name="Google Shape;3409;g2ed02484f34_3_43"/>
            <p:cNvSpPr/>
            <p:nvPr/>
          </p:nvSpPr>
          <p:spPr>
            <a:xfrm>
              <a:off x="2254627" y="851736"/>
              <a:ext cx="6602616"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ctr">
                <a:spcBef>
                  <a:spcPts val="0"/>
                </a:spcBef>
                <a:spcAft>
                  <a:spcPts val="0"/>
                </a:spcAft>
                <a:buNone/>
              </a:pPr>
              <a:r>
                <a:rPr lang="en-US" sz="2000">
                  <a:solidFill>
                    <a:srgbClr val="7F7F7F"/>
                  </a:solidFill>
                  <a:latin typeface="Consolas"/>
                  <a:ea typeface="Consolas"/>
                  <a:cs typeface="Consolas"/>
                  <a:sym typeface="Consolas"/>
                </a:rPr>
                <a:t>limits.conf</a:t>
              </a:r>
              <a:endParaRPr sz="2000">
                <a:solidFill>
                  <a:srgbClr val="7F7F7F"/>
                </a:solidFill>
                <a:latin typeface="Consolas"/>
                <a:ea typeface="Consolas"/>
                <a:cs typeface="Consolas"/>
                <a:sym typeface="Consolas"/>
              </a:endParaRPr>
            </a:p>
          </p:txBody>
        </p:sp>
        <p:sp>
          <p:nvSpPr>
            <p:cNvPr id="3410" name="Google Shape;3410;g2ed02484f34_3_43"/>
            <p:cNvSpPr/>
            <p:nvPr/>
          </p:nvSpPr>
          <p:spPr>
            <a:xfrm>
              <a:off x="2390775" y="947687"/>
              <a:ext cx="206752" cy="206752"/>
            </a:xfrm>
            <a:prstGeom prst="ellipse">
              <a:avLst/>
            </a:prstGeom>
            <a:solidFill>
              <a:srgbClr val="EF263D">
                <a:alpha val="3058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11" name="Google Shape;3411;g2ed02484f34_3_43"/>
            <p:cNvSpPr/>
            <p:nvPr/>
          </p:nvSpPr>
          <p:spPr>
            <a:xfrm>
              <a:off x="2703021" y="947687"/>
              <a:ext cx="206752" cy="206752"/>
            </a:xfrm>
            <a:prstGeom prst="ellipse">
              <a:avLst/>
            </a:prstGeom>
            <a:solidFill>
              <a:srgbClr val="FFFF00">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12" name="Google Shape;3412;g2ed02484f34_3_43"/>
            <p:cNvSpPr/>
            <p:nvPr/>
          </p:nvSpPr>
          <p:spPr>
            <a:xfrm>
              <a:off x="3015267" y="947687"/>
              <a:ext cx="206752" cy="206752"/>
            </a:xfrm>
            <a:prstGeom prst="ellipse">
              <a:avLst/>
            </a:prstGeom>
            <a:solidFill>
              <a:srgbClr val="00B050">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sp>
        <p:nvSpPr>
          <p:cNvPr id="3413" name="Google Shape;3413;g2ed02484f34_3_4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User Resource Limits</a:t>
            </a:r>
            <a:endParaRPr/>
          </a:p>
        </p:txBody>
      </p:sp>
      <p:sp>
        <p:nvSpPr>
          <p:cNvPr id="3414" name="Google Shape;3414;g2ed02484f34_3_43"/>
          <p:cNvSpPr/>
          <p:nvPr/>
        </p:nvSpPr>
        <p:spPr>
          <a:xfrm>
            <a:off x="408662" y="1599569"/>
            <a:ext cx="4718716"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vim </a:t>
            </a:r>
            <a:r>
              <a:rPr lang="en-US" sz="1800">
                <a:solidFill>
                  <a:srgbClr val="92D050"/>
                </a:solidFill>
                <a:latin typeface="Consolas"/>
                <a:ea typeface="Consolas"/>
                <a:cs typeface="Consolas"/>
                <a:sym typeface="Consolas"/>
              </a:rPr>
              <a:t>/etc/security/limits.conf</a:t>
            </a:r>
            <a:endParaRPr sz="1800">
              <a:solidFill>
                <a:srgbClr val="92D050"/>
              </a:solidFill>
              <a:latin typeface="Consolas"/>
              <a:ea typeface="Consolas"/>
              <a:cs typeface="Consolas"/>
              <a:sym typeface="Consolas"/>
            </a:endParaRPr>
          </a:p>
        </p:txBody>
      </p:sp>
      <p:sp>
        <p:nvSpPr>
          <p:cNvPr id="3415" name="Google Shape;3415;g2ed02484f34_3_43"/>
          <p:cNvSpPr txBox="1"/>
          <p:nvPr/>
        </p:nvSpPr>
        <p:spPr>
          <a:xfrm>
            <a:off x="5685578" y="1524825"/>
            <a:ext cx="5966100" cy="270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BFBFBF"/>
                </a:solidFill>
                <a:latin typeface="Ubuntu"/>
                <a:ea typeface="Ubuntu"/>
                <a:cs typeface="Ubuntu"/>
                <a:sym typeface="Ubuntu"/>
              </a:rPr>
              <a:t>#&lt;domain&gt;      &lt;type&gt;  &lt;item&gt;         &lt;value&gt;</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a:t>
            </a:r>
            <a:endParaRPr>
              <a:latin typeface="Ubuntu"/>
              <a:ea typeface="Ubuntu"/>
              <a:cs typeface="Ubuntu"/>
              <a:sym typeface="Ubuntu"/>
            </a:endParaRPr>
          </a:p>
          <a:p>
            <a:pPr indent="0" lvl="0" marL="0" marR="0" rtl="0" algn="l">
              <a:spcBef>
                <a:spcPts val="0"/>
              </a:spcBef>
              <a:spcAft>
                <a:spcPts val="0"/>
              </a:spcAft>
              <a:buNone/>
            </a:pPr>
            <a:r>
              <a:t/>
            </a:r>
            <a:endParaRPr sz="1700">
              <a:solidFill>
                <a:srgbClr val="BFBFBF"/>
              </a:solidFill>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               	soft    	core            	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               	hard    	rss             	10000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#@student        hard    	nproc           	20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#@faculty         soft    	nproc          	20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#@faculty         hard    	nproc           	50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#ftp                 hard    	nproc           	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#@student        -       	maxlogins       	4</a:t>
            </a:r>
            <a:endParaRPr>
              <a:latin typeface="Ubuntu"/>
              <a:ea typeface="Ubuntu"/>
              <a:cs typeface="Ubuntu"/>
              <a:sym typeface="Ubuntu"/>
            </a:endParaRPr>
          </a:p>
        </p:txBody>
      </p:sp>
      <p:sp>
        <p:nvSpPr>
          <p:cNvPr id="3416" name="Google Shape;3416;g2ed02484f34_3_43"/>
          <p:cNvSpPr/>
          <p:nvPr/>
        </p:nvSpPr>
        <p:spPr>
          <a:xfrm>
            <a:off x="5733926" y="1553550"/>
            <a:ext cx="1257600" cy="2985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17" name="Google Shape;3417;g2ed02484f34_3_43"/>
          <p:cNvSpPr txBox="1"/>
          <p:nvPr/>
        </p:nvSpPr>
        <p:spPr>
          <a:xfrm>
            <a:off x="5685578" y="4408191"/>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accent4"/>
                </a:solidFill>
                <a:latin typeface="Ubuntu"/>
                <a:ea typeface="Ubuntu"/>
                <a:cs typeface="Ubuntu"/>
                <a:sym typeface="Ubuntu"/>
              </a:rPr>
              <a:t>trinity</a:t>
            </a:r>
            <a:r>
              <a:rPr lang="en-US" sz="1700">
                <a:solidFill>
                  <a:schemeClr val="lt1"/>
                </a:solidFill>
                <a:latin typeface="Ubuntu"/>
                <a:ea typeface="Ubuntu"/>
                <a:cs typeface="Ubuntu"/>
                <a:sym typeface="Ubuntu"/>
              </a:rPr>
              <a:t>	hard	nproc	10</a:t>
            </a:r>
            <a:endParaRPr>
              <a:latin typeface="Ubuntu"/>
              <a:ea typeface="Ubuntu"/>
              <a:cs typeface="Ubuntu"/>
              <a:sym typeface="Ubuntu"/>
            </a:endParaRPr>
          </a:p>
        </p:txBody>
      </p:sp>
      <p:sp>
        <p:nvSpPr>
          <p:cNvPr id="3418" name="Google Shape;3418;g2ed02484f34_3_43"/>
          <p:cNvSpPr txBox="1"/>
          <p:nvPr/>
        </p:nvSpPr>
        <p:spPr>
          <a:xfrm>
            <a:off x="5685578" y="4937066"/>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accent4"/>
                </a:solidFill>
                <a:latin typeface="Ubuntu"/>
                <a:ea typeface="Ubuntu"/>
                <a:cs typeface="Ubuntu"/>
                <a:sym typeface="Ubuntu"/>
              </a:rPr>
              <a:t>@developers</a:t>
            </a:r>
            <a:r>
              <a:rPr lang="en-US" sz="1700">
                <a:solidFill>
                  <a:schemeClr val="lt1"/>
                </a:solidFill>
                <a:latin typeface="Ubuntu"/>
                <a:ea typeface="Ubuntu"/>
                <a:cs typeface="Ubuntu"/>
                <a:sym typeface="Ubuntu"/>
              </a:rPr>
              <a:t>	soft	nproc	20</a:t>
            </a:r>
            <a:endParaRPr>
              <a:latin typeface="Ubuntu"/>
              <a:ea typeface="Ubuntu"/>
              <a:cs typeface="Ubuntu"/>
              <a:sym typeface="Ubuntu"/>
            </a:endParaRPr>
          </a:p>
        </p:txBody>
      </p:sp>
      <p:sp>
        <p:nvSpPr>
          <p:cNvPr id="3419" name="Google Shape;3419;g2ed02484f34_3_43"/>
          <p:cNvSpPr txBox="1"/>
          <p:nvPr/>
        </p:nvSpPr>
        <p:spPr>
          <a:xfrm>
            <a:off x="5685578" y="5465941"/>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accent4"/>
                </a:solidFill>
                <a:latin typeface="Ubuntu"/>
                <a:ea typeface="Ubuntu"/>
                <a:cs typeface="Ubuntu"/>
                <a:sym typeface="Ubuntu"/>
              </a:rPr>
              <a:t>*</a:t>
            </a:r>
            <a:r>
              <a:rPr lang="en-US" sz="1700">
                <a:solidFill>
                  <a:schemeClr val="lt1"/>
                </a:solidFill>
                <a:latin typeface="Ubuntu"/>
                <a:ea typeface="Ubuntu"/>
                <a:cs typeface="Ubuntu"/>
                <a:sym typeface="Ubuntu"/>
              </a:rPr>
              <a:t>	soft	cpu	5</a:t>
            </a:r>
            <a:endParaRPr>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407"/>
                                        </p:tgtEl>
                                        <p:attrNameLst>
                                          <p:attrName>style.visibility</p:attrName>
                                        </p:attrNameLst>
                                      </p:cBhvr>
                                      <p:to>
                                        <p:strVal val="visible"/>
                                      </p:to>
                                    </p:set>
                                    <p:animEffect filter="fade" transition="in">
                                      <p:cBhvr>
                                        <p:cTn dur="500"/>
                                        <p:tgtEl>
                                          <p:spTgt spid="3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5"/>
                                        </p:tgtEl>
                                        <p:attrNameLst>
                                          <p:attrName>style.visibility</p:attrName>
                                        </p:attrNameLst>
                                      </p:cBhvr>
                                      <p:to>
                                        <p:strVal val="visible"/>
                                      </p:to>
                                    </p:set>
                                    <p:animEffect filter="fade" transition="in">
                                      <p:cBhvr>
                                        <p:cTn dur="500"/>
                                        <p:tgtEl>
                                          <p:spTgt spid="3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6"/>
                                        </p:tgtEl>
                                        <p:attrNameLst>
                                          <p:attrName>style.visibility</p:attrName>
                                        </p:attrNameLst>
                                      </p:cBhvr>
                                      <p:to>
                                        <p:strVal val="visible"/>
                                      </p:to>
                                    </p:set>
                                    <p:animEffect filter="fade" transition="in">
                                      <p:cBhvr>
                                        <p:cTn dur="500"/>
                                        <p:tgtEl>
                                          <p:spTgt spid="3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7"/>
                                        </p:tgtEl>
                                        <p:attrNameLst>
                                          <p:attrName>style.visibility</p:attrName>
                                        </p:attrNameLst>
                                      </p:cBhvr>
                                      <p:to>
                                        <p:strVal val="visible"/>
                                      </p:to>
                                    </p:set>
                                    <p:animEffect filter="fade" transition="in">
                                      <p:cBhvr>
                                        <p:cTn dur="500"/>
                                        <p:tgtEl>
                                          <p:spTgt spid="3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8"/>
                                        </p:tgtEl>
                                        <p:attrNameLst>
                                          <p:attrName>style.visibility</p:attrName>
                                        </p:attrNameLst>
                                      </p:cBhvr>
                                      <p:to>
                                        <p:strVal val="visible"/>
                                      </p:to>
                                    </p:set>
                                    <p:animEffect filter="fade" transition="in">
                                      <p:cBhvr>
                                        <p:cTn dur="500"/>
                                        <p:tgtEl>
                                          <p:spTgt spid="3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9"/>
                                        </p:tgtEl>
                                        <p:attrNameLst>
                                          <p:attrName>style.visibility</p:attrName>
                                        </p:attrNameLst>
                                      </p:cBhvr>
                                      <p:to>
                                        <p:strVal val="visible"/>
                                      </p:to>
                                    </p:set>
                                    <p:animEffect filter="fade" transition="in">
                                      <p:cBhvr>
                                        <p:cTn dur="500"/>
                                        <p:tgtEl>
                                          <p:spTgt spid="3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4" name="Shape 3424"/>
        <p:cNvGrpSpPr/>
        <p:nvPr/>
      </p:nvGrpSpPr>
      <p:grpSpPr>
        <a:xfrm>
          <a:off x="0" y="0"/>
          <a:ext cx="0" cy="0"/>
          <a:chOff x="0" y="0"/>
          <a:chExt cx="0" cy="0"/>
        </a:xfrm>
      </p:grpSpPr>
      <p:grpSp>
        <p:nvGrpSpPr>
          <p:cNvPr id="3425" name="Google Shape;3425;g2ed02484f34_3_60"/>
          <p:cNvGrpSpPr/>
          <p:nvPr/>
        </p:nvGrpSpPr>
        <p:grpSpPr>
          <a:xfrm>
            <a:off x="5685578" y="1020279"/>
            <a:ext cx="5966232" cy="5550642"/>
            <a:chOff x="2254627" y="851736"/>
            <a:chExt cx="6602618" cy="5550642"/>
          </a:xfrm>
        </p:grpSpPr>
        <p:sp>
          <p:nvSpPr>
            <p:cNvPr id="3426" name="Google Shape;3426;g2ed02484f34_3_60"/>
            <p:cNvSpPr/>
            <p:nvPr/>
          </p:nvSpPr>
          <p:spPr>
            <a:xfrm>
              <a:off x="2254627" y="858071"/>
              <a:ext cx="6602618" cy="554430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427" name="Google Shape;3427;g2ed02484f34_3_60"/>
            <p:cNvSpPr/>
            <p:nvPr/>
          </p:nvSpPr>
          <p:spPr>
            <a:xfrm>
              <a:off x="2254627" y="851736"/>
              <a:ext cx="6602616"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ctr">
                <a:spcBef>
                  <a:spcPts val="0"/>
                </a:spcBef>
                <a:spcAft>
                  <a:spcPts val="0"/>
                </a:spcAft>
                <a:buNone/>
              </a:pPr>
              <a:r>
                <a:rPr lang="en-US" sz="2000">
                  <a:solidFill>
                    <a:srgbClr val="7F7F7F"/>
                  </a:solidFill>
                  <a:latin typeface="Ubuntu"/>
                  <a:ea typeface="Ubuntu"/>
                  <a:cs typeface="Ubuntu"/>
                  <a:sym typeface="Ubuntu"/>
                </a:rPr>
                <a:t>limits.conf</a:t>
              </a:r>
              <a:endParaRPr sz="2000">
                <a:solidFill>
                  <a:srgbClr val="7F7F7F"/>
                </a:solidFill>
                <a:latin typeface="Ubuntu"/>
                <a:ea typeface="Ubuntu"/>
                <a:cs typeface="Ubuntu"/>
                <a:sym typeface="Ubuntu"/>
              </a:endParaRPr>
            </a:p>
          </p:txBody>
        </p:sp>
        <p:sp>
          <p:nvSpPr>
            <p:cNvPr id="3428" name="Google Shape;3428;g2ed02484f34_3_60"/>
            <p:cNvSpPr/>
            <p:nvPr/>
          </p:nvSpPr>
          <p:spPr>
            <a:xfrm>
              <a:off x="2390775" y="947687"/>
              <a:ext cx="206752" cy="206752"/>
            </a:xfrm>
            <a:prstGeom prst="ellipse">
              <a:avLst/>
            </a:prstGeom>
            <a:solidFill>
              <a:srgbClr val="EF263D">
                <a:alpha val="3058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429" name="Google Shape;3429;g2ed02484f34_3_60"/>
            <p:cNvSpPr/>
            <p:nvPr/>
          </p:nvSpPr>
          <p:spPr>
            <a:xfrm>
              <a:off x="2703021" y="947687"/>
              <a:ext cx="206752" cy="206752"/>
            </a:xfrm>
            <a:prstGeom prst="ellipse">
              <a:avLst/>
            </a:prstGeom>
            <a:solidFill>
              <a:srgbClr val="FFFF00">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430" name="Google Shape;3430;g2ed02484f34_3_60"/>
            <p:cNvSpPr/>
            <p:nvPr/>
          </p:nvSpPr>
          <p:spPr>
            <a:xfrm>
              <a:off x="3015267" y="947687"/>
              <a:ext cx="206752" cy="206752"/>
            </a:xfrm>
            <a:prstGeom prst="ellipse">
              <a:avLst/>
            </a:prstGeom>
            <a:solidFill>
              <a:srgbClr val="00B050">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3431" name="Google Shape;3431;g2ed02484f34_3_60"/>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User Resource Limits</a:t>
            </a:r>
            <a:endParaRPr/>
          </a:p>
        </p:txBody>
      </p:sp>
      <p:sp>
        <p:nvSpPr>
          <p:cNvPr id="3432" name="Google Shape;3432;g2ed02484f34_3_60"/>
          <p:cNvSpPr/>
          <p:nvPr/>
        </p:nvSpPr>
        <p:spPr>
          <a:xfrm>
            <a:off x="408662" y="1599569"/>
            <a:ext cx="4718716"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vim </a:t>
            </a:r>
            <a:r>
              <a:rPr lang="en-US" sz="1800">
                <a:solidFill>
                  <a:srgbClr val="92D050"/>
                </a:solidFill>
                <a:latin typeface="Consolas"/>
                <a:ea typeface="Consolas"/>
                <a:cs typeface="Consolas"/>
                <a:sym typeface="Consolas"/>
              </a:rPr>
              <a:t>/etc/security/limits.conf</a:t>
            </a:r>
            <a:endParaRPr sz="1800">
              <a:solidFill>
                <a:srgbClr val="92D050"/>
              </a:solidFill>
              <a:latin typeface="Consolas"/>
              <a:ea typeface="Consolas"/>
              <a:cs typeface="Consolas"/>
              <a:sym typeface="Consolas"/>
            </a:endParaRPr>
          </a:p>
        </p:txBody>
      </p:sp>
      <p:sp>
        <p:nvSpPr>
          <p:cNvPr id="3433" name="Google Shape;3433;g2ed02484f34_3_60"/>
          <p:cNvSpPr txBox="1"/>
          <p:nvPr/>
        </p:nvSpPr>
        <p:spPr>
          <a:xfrm>
            <a:off x="5685578" y="1524822"/>
            <a:ext cx="5966100" cy="270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BFBFBF"/>
                </a:solidFill>
                <a:latin typeface="Ubuntu"/>
                <a:ea typeface="Ubuntu"/>
                <a:cs typeface="Ubuntu"/>
                <a:sym typeface="Ubuntu"/>
              </a:rPr>
              <a:t>#&lt;domain&gt;      &lt;type&gt;  &lt;item&gt;         &lt;value&gt;</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a:t>
            </a:r>
            <a:endParaRPr>
              <a:latin typeface="Ubuntu"/>
              <a:ea typeface="Ubuntu"/>
              <a:cs typeface="Ubuntu"/>
              <a:sym typeface="Ubuntu"/>
            </a:endParaRPr>
          </a:p>
          <a:p>
            <a:pPr indent="0" lvl="0" marL="0" marR="0" rtl="0" algn="l">
              <a:spcBef>
                <a:spcPts val="0"/>
              </a:spcBef>
              <a:spcAft>
                <a:spcPts val="0"/>
              </a:spcAft>
              <a:buNone/>
            </a:pPr>
            <a:r>
              <a:t/>
            </a:r>
            <a:endParaRPr sz="1700">
              <a:solidFill>
                <a:srgbClr val="BFBFBF"/>
              </a:solidFill>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               	soft    	core            	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               	hard    	rss             	10000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#@student        hard    	nproc           	20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#@faculty         soft    	nproc          	20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#@faculty         hard    	nproc           	50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#ftp                 hard    	nproc           	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#@student        -       	maxlogins       	4</a:t>
            </a:r>
            <a:endParaRPr>
              <a:latin typeface="Ubuntu"/>
              <a:ea typeface="Ubuntu"/>
              <a:cs typeface="Ubuntu"/>
              <a:sym typeface="Ubuntu"/>
            </a:endParaRPr>
          </a:p>
        </p:txBody>
      </p:sp>
      <p:sp>
        <p:nvSpPr>
          <p:cNvPr id="3434" name="Google Shape;3434;g2ed02484f34_3_60"/>
          <p:cNvSpPr/>
          <p:nvPr/>
        </p:nvSpPr>
        <p:spPr>
          <a:xfrm>
            <a:off x="7089625" y="1573900"/>
            <a:ext cx="1699500" cy="2985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35" name="Google Shape;3435;g2ed02484f34_3_60"/>
          <p:cNvSpPr txBox="1"/>
          <p:nvPr/>
        </p:nvSpPr>
        <p:spPr>
          <a:xfrm>
            <a:off x="5685578" y="4408188"/>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Ubuntu"/>
                <a:ea typeface="Ubuntu"/>
                <a:cs typeface="Ubuntu"/>
                <a:sym typeface="Ubuntu"/>
              </a:rPr>
              <a:t>trinity	</a:t>
            </a:r>
            <a:r>
              <a:rPr lang="en-US" sz="1700">
                <a:solidFill>
                  <a:schemeClr val="accent4"/>
                </a:solidFill>
                <a:latin typeface="Ubuntu"/>
                <a:ea typeface="Ubuntu"/>
                <a:cs typeface="Ubuntu"/>
                <a:sym typeface="Ubuntu"/>
              </a:rPr>
              <a:t>hard</a:t>
            </a:r>
            <a:r>
              <a:rPr lang="en-US" sz="1700">
                <a:solidFill>
                  <a:schemeClr val="lt1"/>
                </a:solidFill>
                <a:latin typeface="Ubuntu"/>
                <a:ea typeface="Ubuntu"/>
                <a:cs typeface="Ubuntu"/>
                <a:sym typeface="Ubuntu"/>
              </a:rPr>
              <a:t>	nproc	30</a:t>
            </a:r>
            <a:endParaRPr>
              <a:latin typeface="Ubuntu"/>
              <a:ea typeface="Ubuntu"/>
              <a:cs typeface="Ubuntu"/>
              <a:sym typeface="Ubuntu"/>
            </a:endParaRPr>
          </a:p>
        </p:txBody>
      </p:sp>
      <p:sp>
        <p:nvSpPr>
          <p:cNvPr id="3436" name="Google Shape;3436;g2ed02484f34_3_60"/>
          <p:cNvSpPr txBox="1"/>
          <p:nvPr/>
        </p:nvSpPr>
        <p:spPr>
          <a:xfrm>
            <a:off x="5685578" y="4937063"/>
            <a:ext cx="4309449"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Ubuntu"/>
                <a:ea typeface="Ubuntu"/>
                <a:cs typeface="Ubuntu"/>
                <a:sym typeface="Ubuntu"/>
              </a:rPr>
              <a:t>trinity	</a:t>
            </a:r>
            <a:r>
              <a:rPr lang="en-US" sz="1700">
                <a:solidFill>
                  <a:schemeClr val="accent4"/>
                </a:solidFill>
                <a:latin typeface="Ubuntu"/>
                <a:ea typeface="Ubuntu"/>
                <a:cs typeface="Ubuntu"/>
                <a:sym typeface="Ubuntu"/>
              </a:rPr>
              <a:t>hard</a:t>
            </a:r>
            <a:r>
              <a:rPr lang="en-US" sz="1700">
                <a:solidFill>
                  <a:schemeClr val="lt1"/>
                </a:solidFill>
                <a:latin typeface="Ubuntu"/>
                <a:ea typeface="Ubuntu"/>
                <a:cs typeface="Ubuntu"/>
                <a:sym typeface="Ubuntu"/>
              </a:rPr>
              <a:t>	nproc	20</a:t>
            </a:r>
            <a:endParaRPr>
              <a:latin typeface="Ubuntu"/>
              <a:ea typeface="Ubuntu"/>
              <a:cs typeface="Ubuntu"/>
              <a:sym typeface="Ubuntu"/>
            </a:endParaRPr>
          </a:p>
          <a:p>
            <a:pPr indent="0" lvl="0" marL="0" marR="0" rtl="0" algn="l">
              <a:spcBef>
                <a:spcPts val="0"/>
              </a:spcBef>
              <a:spcAft>
                <a:spcPts val="0"/>
              </a:spcAft>
              <a:buNone/>
            </a:pPr>
            <a:r>
              <a:rPr lang="en-US" sz="1700">
                <a:solidFill>
                  <a:schemeClr val="lt1"/>
                </a:solidFill>
                <a:latin typeface="Ubuntu"/>
                <a:ea typeface="Ubuntu"/>
                <a:cs typeface="Ubuntu"/>
                <a:sym typeface="Ubuntu"/>
              </a:rPr>
              <a:t>trinity	</a:t>
            </a:r>
            <a:r>
              <a:rPr lang="en-US" sz="1700">
                <a:solidFill>
                  <a:schemeClr val="accent4"/>
                </a:solidFill>
                <a:latin typeface="Ubuntu"/>
                <a:ea typeface="Ubuntu"/>
                <a:cs typeface="Ubuntu"/>
                <a:sym typeface="Ubuntu"/>
              </a:rPr>
              <a:t>soft	</a:t>
            </a:r>
            <a:r>
              <a:rPr lang="en-US" sz="1700">
                <a:solidFill>
                  <a:schemeClr val="lt1"/>
                </a:solidFill>
                <a:latin typeface="Ubuntu"/>
                <a:ea typeface="Ubuntu"/>
                <a:cs typeface="Ubuntu"/>
                <a:sym typeface="Ubuntu"/>
              </a:rPr>
              <a:t>nproc	10</a:t>
            </a:r>
            <a:endParaRPr>
              <a:latin typeface="Ubuntu"/>
              <a:ea typeface="Ubuntu"/>
              <a:cs typeface="Ubuntu"/>
              <a:sym typeface="Ubuntu"/>
            </a:endParaRPr>
          </a:p>
        </p:txBody>
      </p:sp>
      <p:sp>
        <p:nvSpPr>
          <p:cNvPr id="3437" name="Google Shape;3437;g2ed02484f34_3_60"/>
          <p:cNvSpPr txBox="1"/>
          <p:nvPr/>
        </p:nvSpPr>
        <p:spPr>
          <a:xfrm>
            <a:off x="5685578" y="5727548"/>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Ubuntu"/>
                <a:ea typeface="Ubuntu"/>
                <a:cs typeface="Ubuntu"/>
                <a:sym typeface="Ubuntu"/>
              </a:rPr>
              <a:t>trinity	</a:t>
            </a:r>
            <a:r>
              <a:rPr lang="en-US" sz="1700">
                <a:solidFill>
                  <a:schemeClr val="accent4"/>
                </a:solidFill>
                <a:latin typeface="Ubuntu"/>
                <a:ea typeface="Ubuntu"/>
                <a:cs typeface="Ubuntu"/>
                <a:sym typeface="Ubuntu"/>
              </a:rPr>
              <a:t>-</a:t>
            </a:r>
            <a:r>
              <a:rPr lang="en-US" sz="1700">
                <a:solidFill>
                  <a:schemeClr val="lt1"/>
                </a:solidFill>
                <a:latin typeface="Ubuntu"/>
                <a:ea typeface="Ubuntu"/>
                <a:cs typeface="Ubuntu"/>
                <a:sym typeface="Ubuntu"/>
              </a:rPr>
              <a:t>	nproc	20</a:t>
            </a:r>
            <a:endParaRPr>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43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433"/>
                                        </p:tgtEl>
                                        <p:attrNameLst>
                                          <p:attrName>style.visibility</p:attrName>
                                        </p:attrNameLst>
                                      </p:cBhvr>
                                      <p:to>
                                        <p:strVal val="visible"/>
                                      </p:to>
                                    </p:set>
                                    <p:animEffect filter="fade" transition="in">
                                      <p:cBhvr>
                                        <p:cTn dur="500"/>
                                        <p:tgtEl>
                                          <p:spTgt spid="3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4"/>
                                        </p:tgtEl>
                                        <p:attrNameLst>
                                          <p:attrName>style.visibility</p:attrName>
                                        </p:attrNameLst>
                                      </p:cBhvr>
                                      <p:to>
                                        <p:strVal val="visible"/>
                                      </p:to>
                                    </p:set>
                                    <p:animEffect filter="fade" transition="in">
                                      <p:cBhvr>
                                        <p:cTn dur="500"/>
                                        <p:tgtEl>
                                          <p:spTgt spid="3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5"/>
                                        </p:tgtEl>
                                        <p:attrNameLst>
                                          <p:attrName>style.visibility</p:attrName>
                                        </p:attrNameLst>
                                      </p:cBhvr>
                                      <p:to>
                                        <p:strVal val="visible"/>
                                      </p:to>
                                    </p:set>
                                    <p:animEffect filter="fade" transition="in">
                                      <p:cBhvr>
                                        <p:cTn dur="500"/>
                                        <p:tgtEl>
                                          <p:spTgt spid="3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6"/>
                                        </p:tgtEl>
                                        <p:attrNameLst>
                                          <p:attrName>style.visibility</p:attrName>
                                        </p:attrNameLst>
                                      </p:cBhvr>
                                      <p:to>
                                        <p:strVal val="visible"/>
                                      </p:to>
                                    </p:set>
                                    <p:animEffect filter="fade" transition="in">
                                      <p:cBhvr>
                                        <p:cTn dur="500"/>
                                        <p:tgtEl>
                                          <p:spTgt spid="3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7"/>
                                        </p:tgtEl>
                                        <p:attrNameLst>
                                          <p:attrName>style.visibility</p:attrName>
                                        </p:attrNameLst>
                                      </p:cBhvr>
                                      <p:to>
                                        <p:strVal val="visible"/>
                                      </p:to>
                                    </p:set>
                                    <p:animEffect filter="fade" transition="in">
                                      <p:cBhvr>
                                        <p:cTn dur="500"/>
                                        <p:tgtEl>
                                          <p:spTgt spid="3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2" name="Shape 3442"/>
        <p:cNvGrpSpPr/>
        <p:nvPr/>
      </p:nvGrpSpPr>
      <p:grpSpPr>
        <a:xfrm>
          <a:off x="0" y="0"/>
          <a:ext cx="0" cy="0"/>
          <a:chOff x="0" y="0"/>
          <a:chExt cx="0" cy="0"/>
        </a:xfrm>
      </p:grpSpPr>
      <p:grpSp>
        <p:nvGrpSpPr>
          <p:cNvPr id="3443" name="Google Shape;3443;g2ed02484f34_3_77"/>
          <p:cNvGrpSpPr/>
          <p:nvPr/>
        </p:nvGrpSpPr>
        <p:grpSpPr>
          <a:xfrm>
            <a:off x="5685578" y="1020279"/>
            <a:ext cx="5966232" cy="5550642"/>
            <a:chOff x="2254627" y="851736"/>
            <a:chExt cx="6602618" cy="5550642"/>
          </a:xfrm>
        </p:grpSpPr>
        <p:sp>
          <p:nvSpPr>
            <p:cNvPr id="3444" name="Google Shape;3444;g2ed02484f34_3_77"/>
            <p:cNvSpPr/>
            <p:nvPr/>
          </p:nvSpPr>
          <p:spPr>
            <a:xfrm>
              <a:off x="2254627" y="858071"/>
              <a:ext cx="6602618" cy="554430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45" name="Google Shape;3445;g2ed02484f34_3_77"/>
            <p:cNvSpPr/>
            <p:nvPr/>
          </p:nvSpPr>
          <p:spPr>
            <a:xfrm>
              <a:off x="2254627" y="851736"/>
              <a:ext cx="6602616"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ctr">
                <a:spcBef>
                  <a:spcPts val="0"/>
                </a:spcBef>
                <a:spcAft>
                  <a:spcPts val="0"/>
                </a:spcAft>
                <a:buNone/>
              </a:pPr>
              <a:r>
                <a:rPr lang="en-US" sz="2000">
                  <a:solidFill>
                    <a:srgbClr val="7F7F7F"/>
                  </a:solidFill>
                  <a:latin typeface="Consolas"/>
                  <a:ea typeface="Consolas"/>
                  <a:cs typeface="Consolas"/>
                  <a:sym typeface="Consolas"/>
                </a:rPr>
                <a:t>limits.conf</a:t>
              </a:r>
              <a:endParaRPr sz="2000">
                <a:solidFill>
                  <a:srgbClr val="7F7F7F"/>
                </a:solidFill>
                <a:latin typeface="Consolas"/>
                <a:ea typeface="Consolas"/>
                <a:cs typeface="Consolas"/>
                <a:sym typeface="Consolas"/>
              </a:endParaRPr>
            </a:p>
          </p:txBody>
        </p:sp>
        <p:sp>
          <p:nvSpPr>
            <p:cNvPr id="3446" name="Google Shape;3446;g2ed02484f34_3_77"/>
            <p:cNvSpPr/>
            <p:nvPr/>
          </p:nvSpPr>
          <p:spPr>
            <a:xfrm>
              <a:off x="2390775" y="947687"/>
              <a:ext cx="206752" cy="206752"/>
            </a:xfrm>
            <a:prstGeom prst="ellipse">
              <a:avLst/>
            </a:prstGeom>
            <a:solidFill>
              <a:srgbClr val="EF263D">
                <a:alpha val="3058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47" name="Google Shape;3447;g2ed02484f34_3_77"/>
            <p:cNvSpPr/>
            <p:nvPr/>
          </p:nvSpPr>
          <p:spPr>
            <a:xfrm>
              <a:off x="2703021" y="947687"/>
              <a:ext cx="206752" cy="206752"/>
            </a:xfrm>
            <a:prstGeom prst="ellipse">
              <a:avLst/>
            </a:prstGeom>
            <a:solidFill>
              <a:srgbClr val="FFFF00">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48" name="Google Shape;3448;g2ed02484f34_3_77"/>
            <p:cNvSpPr/>
            <p:nvPr/>
          </p:nvSpPr>
          <p:spPr>
            <a:xfrm>
              <a:off x="3015267" y="947687"/>
              <a:ext cx="206752" cy="206752"/>
            </a:xfrm>
            <a:prstGeom prst="ellipse">
              <a:avLst/>
            </a:prstGeom>
            <a:solidFill>
              <a:srgbClr val="00B050">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sp>
        <p:nvSpPr>
          <p:cNvPr id="3449" name="Google Shape;3449;g2ed02484f34_3_7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User Resource Limits</a:t>
            </a:r>
            <a:endParaRPr/>
          </a:p>
        </p:txBody>
      </p:sp>
      <p:sp>
        <p:nvSpPr>
          <p:cNvPr id="3450" name="Google Shape;3450;g2ed02484f34_3_77"/>
          <p:cNvSpPr/>
          <p:nvPr/>
        </p:nvSpPr>
        <p:spPr>
          <a:xfrm>
            <a:off x="408662" y="1599569"/>
            <a:ext cx="4718716"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vim </a:t>
            </a:r>
            <a:r>
              <a:rPr lang="en-US" sz="1800">
                <a:solidFill>
                  <a:srgbClr val="92D050"/>
                </a:solidFill>
                <a:latin typeface="Consolas"/>
                <a:ea typeface="Consolas"/>
                <a:cs typeface="Consolas"/>
                <a:sym typeface="Consolas"/>
              </a:rPr>
              <a:t>/etc/security/limits.conf</a:t>
            </a:r>
            <a:endParaRPr sz="1800">
              <a:solidFill>
                <a:srgbClr val="92D050"/>
              </a:solidFill>
              <a:latin typeface="Consolas"/>
              <a:ea typeface="Consolas"/>
              <a:cs typeface="Consolas"/>
              <a:sym typeface="Consolas"/>
            </a:endParaRPr>
          </a:p>
        </p:txBody>
      </p:sp>
      <p:sp>
        <p:nvSpPr>
          <p:cNvPr id="3451" name="Google Shape;3451;g2ed02484f34_3_77"/>
          <p:cNvSpPr txBox="1"/>
          <p:nvPr/>
        </p:nvSpPr>
        <p:spPr>
          <a:xfrm>
            <a:off x="5685578" y="1503558"/>
            <a:ext cx="5966100" cy="270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BFBFBF"/>
                </a:solidFill>
                <a:latin typeface="Ubuntu"/>
                <a:ea typeface="Ubuntu"/>
                <a:cs typeface="Ubuntu"/>
                <a:sym typeface="Ubuntu"/>
              </a:rPr>
              <a:t>#&lt;domain&gt;      &lt;type&gt;  &lt;item&gt;         &lt;value&gt;</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a:t>
            </a:r>
            <a:endParaRPr>
              <a:latin typeface="Ubuntu"/>
              <a:ea typeface="Ubuntu"/>
              <a:cs typeface="Ubuntu"/>
              <a:sym typeface="Ubuntu"/>
            </a:endParaRPr>
          </a:p>
          <a:p>
            <a:pPr indent="0" lvl="0" marL="0" marR="0" rtl="0" algn="l">
              <a:spcBef>
                <a:spcPts val="0"/>
              </a:spcBef>
              <a:spcAft>
                <a:spcPts val="0"/>
              </a:spcAft>
              <a:buNone/>
            </a:pPr>
            <a:r>
              <a:t/>
            </a:r>
            <a:endParaRPr sz="1700">
              <a:solidFill>
                <a:srgbClr val="BFBFBF"/>
              </a:solidFill>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               	soft    	core            	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               	hard    	rss             	10000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#@student        hard    	nproc           	20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#@faculty         soft    	nproc          	20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#@faculty         hard    	nproc           	50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#ftp                 hard    	nproc           	0</a:t>
            </a:r>
            <a:endParaRPr>
              <a:latin typeface="Ubuntu"/>
              <a:ea typeface="Ubuntu"/>
              <a:cs typeface="Ubuntu"/>
              <a:sym typeface="Ubuntu"/>
            </a:endParaRPr>
          </a:p>
          <a:p>
            <a:pPr indent="0" lvl="0" marL="0" marR="0" rtl="0" algn="l">
              <a:spcBef>
                <a:spcPts val="0"/>
              </a:spcBef>
              <a:spcAft>
                <a:spcPts val="0"/>
              </a:spcAft>
              <a:buNone/>
            </a:pPr>
            <a:r>
              <a:rPr lang="en-US" sz="1700">
                <a:solidFill>
                  <a:srgbClr val="BFBFBF"/>
                </a:solidFill>
                <a:latin typeface="Ubuntu"/>
                <a:ea typeface="Ubuntu"/>
                <a:cs typeface="Ubuntu"/>
                <a:sym typeface="Ubuntu"/>
              </a:rPr>
              <a:t>#@student        -       	maxlogins       	4</a:t>
            </a:r>
            <a:endParaRPr>
              <a:latin typeface="Ubuntu"/>
              <a:ea typeface="Ubuntu"/>
              <a:cs typeface="Ubuntu"/>
              <a:sym typeface="Ubuntu"/>
            </a:endParaRPr>
          </a:p>
        </p:txBody>
      </p:sp>
      <p:sp>
        <p:nvSpPr>
          <p:cNvPr id="3452" name="Google Shape;3452;g2ed02484f34_3_77"/>
          <p:cNvSpPr/>
          <p:nvPr/>
        </p:nvSpPr>
        <p:spPr>
          <a:xfrm>
            <a:off x="8824754" y="1523382"/>
            <a:ext cx="1349100" cy="2985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53" name="Google Shape;3453;g2ed02484f34_3_77"/>
          <p:cNvSpPr txBox="1"/>
          <p:nvPr/>
        </p:nvSpPr>
        <p:spPr>
          <a:xfrm>
            <a:off x="5685578" y="4386924"/>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Ubuntu"/>
                <a:ea typeface="Ubuntu"/>
                <a:cs typeface="Ubuntu"/>
                <a:sym typeface="Ubuntu"/>
              </a:rPr>
              <a:t>trinity	hard	</a:t>
            </a:r>
            <a:r>
              <a:rPr lang="en-US" sz="1700">
                <a:solidFill>
                  <a:schemeClr val="accent4"/>
                </a:solidFill>
                <a:latin typeface="Ubuntu"/>
                <a:ea typeface="Ubuntu"/>
                <a:cs typeface="Ubuntu"/>
                <a:sym typeface="Ubuntu"/>
              </a:rPr>
              <a:t>nproc</a:t>
            </a:r>
            <a:r>
              <a:rPr lang="en-US" sz="1700">
                <a:solidFill>
                  <a:schemeClr val="lt1"/>
                </a:solidFill>
                <a:latin typeface="Ubuntu"/>
                <a:ea typeface="Ubuntu"/>
                <a:cs typeface="Ubuntu"/>
                <a:sym typeface="Ubuntu"/>
              </a:rPr>
              <a:t>	30</a:t>
            </a:r>
            <a:endParaRPr>
              <a:latin typeface="Ubuntu"/>
              <a:ea typeface="Ubuntu"/>
              <a:cs typeface="Ubuntu"/>
              <a:sym typeface="Ubuntu"/>
            </a:endParaRPr>
          </a:p>
        </p:txBody>
      </p:sp>
      <p:sp>
        <p:nvSpPr>
          <p:cNvPr id="3454" name="Google Shape;3454;g2ed02484f34_3_77"/>
          <p:cNvSpPr txBox="1"/>
          <p:nvPr/>
        </p:nvSpPr>
        <p:spPr>
          <a:xfrm>
            <a:off x="5685578" y="4915799"/>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Ubuntu"/>
                <a:ea typeface="Ubuntu"/>
                <a:cs typeface="Ubuntu"/>
                <a:sym typeface="Ubuntu"/>
              </a:rPr>
              <a:t>trinity	hard	</a:t>
            </a:r>
            <a:r>
              <a:rPr lang="en-US" sz="1700">
                <a:solidFill>
                  <a:schemeClr val="accent4"/>
                </a:solidFill>
                <a:latin typeface="Ubuntu"/>
                <a:ea typeface="Ubuntu"/>
                <a:cs typeface="Ubuntu"/>
                <a:sym typeface="Ubuntu"/>
              </a:rPr>
              <a:t>fsize</a:t>
            </a:r>
            <a:r>
              <a:rPr lang="en-US" sz="1700">
                <a:solidFill>
                  <a:schemeClr val="lt1"/>
                </a:solidFill>
                <a:latin typeface="Ubuntu"/>
                <a:ea typeface="Ubuntu"/>
                <a:cs typeface="Ubuntu"/>
                <a:sym typeface="Ubuntu"/>
              </a:rPr>
              <a:t>	1024</a:t>
            </a:r>
            <a:endParaRPr>
              <a:latin typeface="Ubuntu"/>
              <a:ea typeface="Ubuntu"/>
              <a:cs typeface="Ubuntu"/>
              <a:sym typeface="Ubuntu"/>
            </a:endParaRPr>
          </a:p>
        </p:txBody>
      </p:sp>
      <p:sp>
        <p:nvSpPr>
          <p:cNvPr id="3455" name="Google Shape;3455;g2ed02484f34_3_77"/>
          <p:cNvSpPr txBox="1"/>
          <p:nvPr/>
        </p:nvSpPr>
        <p:spPr>
          <a:xfrm>
            <a:off x="5685578" y="5444674"/>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Ubuntu"/>
                <a:ea typeface="Ubuntu"/>
                <a:cs typeface="Ubuntu"/>
                <a:sym typeface="Ubuntu"/>
              </a:rPr>
              <a:t>trinity	hard	</a:t>
            </a:r>
            <a:r>
              <a:rPr lang="en-US" sz="1700">
                <a:solidFill>
                  <a:schemeClr val="accent4"/>
                </a:solidFill>
                <a:latin typeface="Ubuntu"/>
                <a:ea typeface="Ubuntu"/>
                <a:cs typeface="Ubuntu"/>
                <a:sym typeface="Ubuntu"/>
              </a:rPr>
              <a:t>cpu</a:t>
            </a:r>
            <a:r>
              <a:rPr lang="en-US" sz="1700">
                <a:solidFill>
                  <a:schemeClr val="lt1"/>
                </a:solidFill>
                <a:latin typeface="Ubuntu"/>
                <a:ea typeface="Ubuntu"/>
                <a:cs typeface="Ubuntu"/>
                <a:sym typeface="Ubuntu"/>
              </a:rPr>
              <a:t>	1</a:t>
            </a:r>
            <a:endParaRPr>
              <a:latin typeface="Ubuntu"/>
              <a:ea typeface="Ubuntu"/>
              <a:cs typeface="Ubuntu"/>
              <a:sym typeface="Ubuntu"/>
            </a:endParaRPr>
          </a:p>
        </p:txBody>
      </p:sp>
      <p:sp>
        <p:nvSpPr>
          <p:cNvPr id="3456" name="Google Shape;3456;g2ed02484f34_3_77"/>
          <p:cNvSpPr/>
          <p:nvPr/>
        </p:nvSpPr>
        <p:spPr>
          <a:xfrm>
            <a:off x="408662" y="2221117"/>
            <a:ext cx="4809251"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man </a:t>
            </a:r>
            <a:r>
              <a:rPr lang="en-US" sz="1800">
                <a:solidFill>
                  <a:srgbClr val="92D050"/>
                </a:solidFill>
                <a:latin typeface="Consolas"/>
                <a:ea typeface="Consolas"/>
                <a:cs typeface="Consolas"/>
                <a:sym typeface="Consolas"/>
              </a:rPr>
              <a:t>limits.conf</a:t>
            </a:r>
            <a:endParaRPr sz="1800">
              <a:solidFill>
                <a:srgbClr val="92D050"/>
              </a:solidFill>
              <a:latin typeface="Consolas"/>
              <a:ea typeface="Consolas"/>
              <a:cs typeface="Consolas"/>
              <a:sym typeface="Consolas"/>
            </a:endParaRPr>
          </a:p>
        </p:txBody>
      </p:sp>
      <p:sp>
        <p:nvSpPr>
          <p:cNvPr id="3457" name="Google Shape;3457;g2ed02484f34_3_77"/>
          <p:cNvSpPr/>
          <p:nvPr/>
        </p:nvSpPr>
        <p:spPr>
          <a:xfrm>
            <a:off x="664082" y="2541014"/>
            <a:ext cx="4671623" cy="3968864"/>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LIMITS.CONF(5)                 Linux-PAM Manual                 LIMITS.CONF(5)</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NAME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limits.conf - configuration file for the pam_limits module</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DESCRIPTION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The pam_limits.so module applies ulimit limits, nice priority and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number of simultaneous login sessions limit to user login sessions.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This description of the configuration file syntax applies to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/etc/security/limits.conf file and *.conf files in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/etc/security/limits.d directory.</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The syntax of the lines is as follows:</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&lt;domain&gt;&lt;type&gt;&lt;item&gt;&lt;value&gt;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45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451"/>
                                        </p:tgtEl>
                                        <p:attrNameLst>
                                          <p:attrName>style.visibility</p:attrName>
                                        </p:attrNameLst>
                                      </p:cBhvr>
                                      <p:to>
                                        <p:strVal val="visible"/>
                                      </p:to>
                                    </p:set>
                                    <p:animEffect filter="fade" transition="in">
                                      <p:cBhvr>
                                        <p:cTn dur="500"/>
                                        <p:tgtEl>
                                          <p:spTgt spid="3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2"/>
                                        </p:tgtEl>
                                        <p:attrNameLst>
                                          <p:attrName>style.visibility</p:attrName>
                                        </p:attrNameLst>
                                      </p:cBhvr>
                                      <p:to>
                                        <p:strVal val="visible"/>
                                      </p:to>
                                    </p:set>
                                    <p:animEffect filter="fade" transition="in">
                                      <p:cBhvr>
                                        <p:cTn dur="500"/>
                                        <p:tgtEl>
                                          <p:spTgt spid="3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gtEl>
                                        <p:attrNameLst>
                                          <p:attrName>style.visibility</p:attrName>
                                        </p:attrNameLst>
                                      </p:cBhvr>
                                      <p:to>
                                        <p:strVal val="visible"/>
                                      </p:to>
                                    </p:set>
                                    <p:animEffect filter="fade" transition="in">
                                      <p:cBhvr>
                                        <p:cTn dur="500"/>
                                        <p:tgtEl>
                                          <p:spTgt spid="3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gtEl>
                                        <p:attrNameLst>
                                          <p:attrName>style.visibility</p:attrName>
                                        </p:attrNameLst>
                                      </p:cBhvr>
                                      <p:to>
                                        <p:strVal val="visible"/>
                                      </p:to>
                                    </p:set>
                                    <p:animEffect filter="fade" transition="in">
                                      <p:cBhvr>
                                        <p:cTn dur="500"/>
                                        <p:tgtEl>
                                          <p:spTgt spid="3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5"/>
                                        </p:tgtEl>
                                        <p:attrNameLst>
                                          <p:attrName>style.visibility</p:attrName>
                                        </p:attrNameLst>
                                      </p:cBhvr>
                                      <p:to>
                                        <p:strVal val="visible"/>
                                      </p:to>
                                    </p:set>
                                    <p:animEffect filter="fade" transition="in">
                                      <p:cBhvr>
                                        <p:cTn dur="500"/>
                                        <p:tgtEl>
                                          <p:spTgt spid="3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457"/>
                                        </p:tgtEl>
                                        <p:attrNameLst>
                                          <p:attrName>style.visibility</p:attrName>
                                        </p:attrNameLst>
                                      </p:cBhvr>
                                      <p:to>
                                        <p:strVal val="visible"/>
                                      </p:to>
                                    </p:set>
                                    <p:animEffect filter="fade" transition="in">
                                      <p:cBhvr>
                                        <p:cTn dur="500"/>
                                        <p:tgtEl>
                                          <p:spTgt spid="3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grpSp>
        <p:nvGrpSpPr>
          <p:cNvPr id="3463" name="Google Shape;3463;g2ed02484f34_3_96"/>
          <p:cNvGrpSpPr/>
          <p:nvPr/>
        </p:nvGrpSpPr>
        <p:grpSpPr>
          <a:xfrm>
            <a:off x="5685578" y="1020279"/>
            <a:ext cx="5966232" cy="5550642"/>
            <a:chOff x="2254627" y="851736"/>
            <a:chExt cx="6602618" cy="5550642"/>
          </a:xfrm>
        </p:grpSpPr>
        <p:sp>
          <p:nvSpPr>
            <p:cNvPr id="3464" name="Google Shape;3464;g2ed02484f34_3_96"/>
            <p:cNvSpPr/>
            <p:nvPr/>
          </p:nvSpPr>
          <p:spPr>
            <a:xfrm>
              <a:off x="2254627" y="858071"/>
              <a:ext cx="6602618" cy="5544307"/>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65" name="Google Shape;3465;g2ed02484f34_3_96"/>
            <p:cNvSpPr/>
            <p:nvPr/>
          </p:nvSpPr>
          <p:spPr>
            <a:xfrm>
              <a:off x="2254627" y="851736"/>
              <a:ext cx="6602616" cy="398655"/>
            </a:xfrm>
            <a:prstGeom prst="roundRect">
              <a:avLst>
                <a:gd fmla="val 0" name="adj"/>
              </a:avLst>
            </a:prstGeom>
            <a:solidFill>
              <a:srgbClr val="1B2634"/>
            </a:solidFill>
            <a:ln>
              <a:noFill/>
            </a:ln>
          </p:spPr>
          <p:txBody>
            <a:bodyPr anchorCtr="0" anchor="t" bIns="45000" lIns="91425" spcFirstLastPara="1" rIns="90000" wrap="square" tIns="45000">
              <a:noAutofit/>
            </a:bodyPr>
            <a:lstStyle/>
            <a:p>
              <a:pPr indent="0" lvl="0" marL="0" marR="0" rtl="0" algn="ctr">
                <a:spcBef>
                  <a:spcPts val="0"/>
                </a:spcBef>
                <a:spcAft>
                  <a:spcPts val="0"/>
                </a:spcAft>
                <a:buNone/>
              </a:pPr>
              <a:r>
                <a:rPr lang="en-US" sz="2000">
                  <a:solidFill>
                    <a:srgbClr val="7F7F7F"/>
                  </a:solidFill>
                  <a:latin typeface="Consolas"/>
                  <a:ea typeface="Consolas"/>
                  <a:cs typeface="Consolas"/>
                  <a:sym typeface="Consolas"/>
                </a:rPr>
                <a:t>limits.conf</a:t>
              </a:r>
              <a:endParaRPr sz="2000">
                <a:solidFill>
                  <a:srgbClr val="7F7F7F"/>
                </a:solidFill>
                <a:latin typeface="Consolas"/>
                <a:ea typeface="Consolas"/>
                <a:cs typeface="Consolas"/>
                <a:sym typeface="Consolas"/>
              </a:endParaRPr>
            </a:p>
          </p:txBody>
        </p:sp>
        <p:sp>
          <p:nvSpPr>
            <p:cNvPr id="3466" name="Google Shape;3466;g2ed02484f34_3_96"/>
            <p:cNvSpPr/>
            <p:nvPr/>
          </p:nvSpPr>
          <p:spPr>
            <a:xfrm>
              <a:off x="2390775" y="947687"/>
              <a:ext cx="206752" cy="206752"/>
            </a:xfrm>
            <a:prstGeom prst="ellipse">
              <a:avLst/>
            </a:prstGeom>
            <a:solidFill>
              <a:srgbClr val="EF263D">
                <a:alpha val="3058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67" name="Google Shape;3467;g2ed02484f34_3_96"/>
            <p:cNvSpPr/>
            <p:nvPr/>
          </p:nvSpPr>
          <p:spPr>
            <a:xfrm>
              <a:off x="2703021" y="947687"/>
              <a:ext cx="206752" cy="206752"/>
            </a:xfrm>
            <a:prstGeom prst="ellipse">
              <a:avLst/>
            </a:prstGeom>
            <a:solidFill>
              <a:srgbClr val="FFFF00">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468" name="Google Shape;3468;g2ed02484f34_3_96"/>
            <p:cNvSpPr/>
            <p:nvPr/>
          </p:nvSpPr>
          <p:spPr>
            <a:xfrm>
              <a:off x="3015267" y="947687"/>
              <a:ext cx="206752" cy="206752"/>
            </a:xfrm>
            <a:prstGeom prst="ellipse">
              <a:avLst/>
            </a:prstGeom>
            <a:solidFill>
              <a:srgbClr val="00B050">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sp>
        <p:nvSpPr>
          <p:cNvPr id="3469" name="Google Shape;3469;g2ed02484f34_3_96"/>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User Resource Limits</a:t>
            </a:r>
            <a:endParaRPr/>
          </a:p>
        </p:txBody>
      </p:sp>
      <p:sp>
        <p:nvSpPr>
          <p:cNvPr id="3470" name="Google Shape;3470;g2ed02484f34_3_96"/>
          <p:cNvSpPr/>
          <p:nvPr/>
        </p:nvSpPr>
        <p:spPr>
          <a:xfrm>
            <a:off x="378682" y="1599569"/>
            <a:ext cx="4718716"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vim </a:t>
            </a:r>
            <a:r>
              <a:rPr lang="en-US" sz="1800">
                <a:solidFill>
                  <a:srgbClr val="92D050"/>
                </a:solidFill>
                <a:latin typeface="Consolas"/>
                <a:ea typeface="Consolas"/>
                <a:cs typeface="Consolas"/>
                <a:sym typeface="Consolas"/>
              </a:rPr>
              <a:t>/etc/security/limits.conf</a:t>
            </a:r>
            <a:endParaRPr sz="1800">
              <a:solidFill>
                <a:srgbClr val="92D050"/>
              </a:solidFill>
              <a:latin typeface="Consolas"/>
              <a:ea typeface="Consolas"/>
              <a:cs typeface="Consolas"/>
              <a:sym typeface="Consolas"/>
            </a:endParaRPr>
          </a:p>
        </p:txBody>
      </p:sp>
      <p:sp>
        <p:nvSpPr>
          <p:cNvPr id="3471" name="Google Shape;3471;g2ed02484f34_3_96"/>
          <p:cNvSpPr txBox="1"/>
          <p:nvPr/>
        </p:nvSpPr>
        <p:spPr>
          <a:xfrm>
            <a:off x="5685578" y="1577985"/>
            <a:ext cx="5966232"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BFBFBF"/>
                </a:solidFill>
                <a:latin typeface="Ubuntu"/>
                <a:ea typeface="Ubuntu"/>
                <a:cs typeface="Ubuntu"/>
                <a:sym typeface="Ubuntu"/>
              </a:rPr>
              <a:t>#@student        -       	maxlogins       	4</a:t>
            </a:r>
            <a:endParaRPr>
              <a:latin typeface="Ubuntu"/>
              <a:ea typeface="Ubuntu"/>
              <a:cs typeface="Ubuntu"/>
              <a:sym typeface="Ubuntu"/>
            </a:endParaRPr>
          </a:p>
        </p:txBody>
      </p:sp>
      <p:sp>
        <p:nvSpPr>
          <p:cNvPr id="3472" name="Google Shape;3472;g2ed02484f34_3_96"/>
          <p:cNvSpPr txBox="1"/>
          <p:nvPr/>
        </p:nvSpPr>
        <p:spPr>
          <a:xfrm>
            <a:off x="5685578" y="2173249"/>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accent4"/>
                </a:solidFill>
                <a:latin typeface="Verdana"/>
                <a:ea typeface="Verdana"/>
                <a:cs typeface="Verdana"/>
                <a:sym typeface="Verdana"/>
              </a:rPr>
              <a:t>trinity	-	nproc	3</a:t>
            </a:r>
            <a:endParaRPr/>
          </a:p>
        </p:txBody>
      </p:sp>
      <p:sp>
        <p:nvSpPr>
          <p:cNvPr id="3473" name="Google Shape;3473;g2ed02484f34_3_96"/>
          <p:cNvSpPr/>
          <p:nvPr/>
        </p:nvSpPr>
        <p:spPr>
          <a:xfrm>
            <a:off x="378682" y="2242209"/>
            <a:ext cx="4718716"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-iu </a:t>
            </a:r>
            <a:r>
              <a:rPr lang="en-US" sz="1800">
                <a:solidFill>
                  <a:srgbClr val="92D050"/>
                </a:solidFill>
                <a:latin typeface="Consolas"/>
                <a:ea typeface="Consolas"/>
                <a:cs typeface="Consolas"/>
                <a:sym typeface="Consolas"/>
              </a:rPr>
              <a:t>trinity</a:t>
            </a:r>
            <a:endParaRPr sz="1800">
              <a:solidFill>
                <a:schemeClr val="accent4"/>
              </a:solidFill>
              <a:latin typeface="Consolas"/>
              <a:ea typeface="Consolas"/>
              <a:cs typeface="Consolas"/>
              <a:sym typeface="Consolas"/>
            </a:endParaRPr>
          </a:p>
        </p:txBody>
      </p:sp>
      <p:sp>
        <p:nvSpPr>
          <p:cNvPr id="3474" name="Google Shape;3474;g2ed02484f34_3_96"/>
          <p:cNvSpPr/>
          <p:nvPr/>
        </p:nvSpPr>
        <p:spPr>
          <a:xfrm>
            <a:off x="378682" y="2884849"/>
            <a:ext cx="4809251"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ps</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less</a:t>
            </a:r>
            <a:endParaRPr/>
          </a:p>
        </p:txBody>
      </p:sp>
      <p:sp>
        <p:nvSpPr>
          <p:cNvPr id="3475" name="Google Shape;3475;g2ed02484f34_3_96"/>
          <p:cNvSpPr/>
          <p:nvPr/>
        </p:nvSpPr>
        <p:spPr>
          <a:xfrm>
            <a:off x="469212" y="3204746"/>
            <a:ext cx="4671623" cy="829543"/>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PID TTY          TIME CMD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6314 pts/0    00:00:00 bash</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6348 pts/0    00:00:00 ps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6349 pts/0    00:00:00 less</a:t>
            </a:r>
            <a:endParaRPr/>
          </a:p>
        </p:txBody>
      </p:sp>
      <p:sp>
        <p:nvSpPr>
          <p:cNvPr id="3476" name="Google Shape;3476;g2ed02484f34_3_96"/>
          <p:cNvSpPr/>
          <p:nvPr/>
        </p:nvSpPr>
        <p:spPr>
          <a:xfrm>
            <a:off x="378682" y="4354186"/>
            <a:ext cx="4809251"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ls -a</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grep bash</a:t>
            </a:r>
            <a:r>
              <a:rPr lang="en-US" sz="1800">
                <a:solidFill>
                  <a:schemeClr val="accent4"/>
                </a:solidFill>
                <a:latin typeface="Consolas"/>
                <a:ea typeface="Consolas"/>
                <a:cs typeface="Consolas"/>
                <a:sym typeface="Consolas"/>
              </a:rPr>
              <a:t> </a:t>
            </a:r>
            <a:r>
              <a:rPr lang="en-US" sz="1800">
                <a:solidFill>
                  <a:schemeClr val="accent5"/>
                </a:solidFill>
                <a:latin typeface="Consolas"/>
                <a:ea typeface="Consolas"/>
                <a:cs typeface="Consolas"/>
                <a:sym typeface="Consolas"/>
              </a:rPr>
              <a:t>|</a:t>
            </a:r>
            <a:r>
              <a:rPr lang="en-US" sz="1800">
                <a:solidFill>
                  <a:schemeClr val="accent4"/>
                </a:solidFill>
                <a:latin typeface="Consolas"/>
                <a:ea typeface="Consolas"/>
                <a:cs typeface="Consolas"/>
                <a:sym typeface="Consolas"/>
              </a:rPr>
              <a:t> </a:t>
            </a:r>
            <a:r>
              <a:rPr lang="en-US" sz="1800">
                <a:solidFill>
                  <a:schemeClr val="accent6"/>
                </a:solidFill>
                <a:latin typeface="Consolas"/>
                <a:ea typeface="Consolas"/>
                <a:cs typeface="Consolas"/>
                <a:sym typeface="Consolas"/>
              </a:rPr>
              <a:t>less</a:t>
            </a:r>
            <a:endParaRPr/>
          </a:p>
        </p:txBody>
      </p:sp>
      <p:sp>
        <p:nvSpPr>
          <p:cNvPr id="3477" name="Google Shape;3477;g2ed02484f34_3_96"/>
          <p:cNvSpPr/>
          <p:nvPr/>
        </p:nvSpPr>
        <p:spPr>
          <a:xfrm>
            <a:off x="469212" y="4674083"/>
            <a:ext cx="4671623" cy="1014209"/>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bash: fork: retry: Resource temporarily unavailable.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bash: fork: retry: Resource temporarily unavailable.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bash: fork: retry: Resource temporarily unavailable.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bash: fork: retry: Resource temporarily unavailable.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bash: fork: retry: Resource temporarily unavailable.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1"/>
                                        </p:tgtEl>
                                        <p:attrNameLst>
                                          <p:attrName>style.visibility</p:attrName>
                                        </p:attrNameLst>
                                      </p:cBhvr>
                                      <p:to>
                                        <p:strVal val="visible"/>
                                      </p:to>
                                    </p:set>
                                    <p:animEffect filter="fade" transition="in">
                                      <p:cBhvr>
                                        <p:cTn dur="500"/>
                                        <p:tgtEl>
                                          <p:spTgt spid="3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2"/>
                                        </p:tgtEl>
                                        <p:attrNameLst>
                                          <p:attrName>style.visibility</p:attrName>
                                        </p:attrNameLst>
                                      </p:cBhvr>
                                      <p:to>
                                        <p:strVal val="visible"/>
                                      </p:to>
                                    </p:set>
                                    <p:animEffect filter="fade" transition="in">
                                      <p:cBhvr>
                                        <p:cTn dur="500"/>
                                        <p:tgtEl>
                                          <p:spTgt spid="3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475"/>
                                        </p:tgtEl>
                                        <p:attrNameLst>
                                          <p:attrName>style.visibility</p:attrName>
                                        </p:attrNameLst>
                                      </p:cBhvr>
                                      <p:to>
                                        <p:strVal val="visible"/>
                                      </p:to>
                                    </p:set>
                                    <p:animEffect filter="fade" transition="in">
                                      <p:cBhvr>
                                        <p:cTn dur="500"/>
                                        <p:tgtEl>
                                          <p:spTgt spid="3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477"/>
                                        </p:tgtEl>
                                        <p:attrNameLst>
                                          <p:attrName>style.visibility</p:attrName>
                                        </p:attrNameLst>
                                      </p:cBhvr>
                                      <p:to>
                                        <p:strVal val="visible"/>
                                      </p:to>
                                    </p:set>
                                    <p:animEffect filter="fade" transition="in">
                                      <p:cBhvr>
                                        <p:cTn dur="500"/>
                                        <p:tgtEl>
                                          <p:spTgt spid="3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sp>
        <p:nvSpPr>
          <p:cNvPr id="3483" name="Google Shape;3483;g2ed02484f34_3_115"/>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User Resource Limits</a:t>
            </a:r>
            <a:endParaRPr/>
          </a:p>
        </p:txBody>
      </p:sp>
      <p:sp>
        <p:nvSpPr>
          <p:cNvPr id="3484" name="Google Shape;3484;g2ed02484f34_3_115"/>
          <p:cNvSpPr/>
          <p:nvPr/>
        </p:nvSpPr>
        <p:spPr>
          <a:xfrm>
            <a:off x="378682" y="1599569"/>
            <a:ext cx="4718716"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logout</a:t>
            </a:r>
            <a:endParaRPr/>
          </a:p>
        </p:txBody>
      </p:sp>
      <p:sp>
        <p:nvSpPr>
          <p:cNvPr id="3485" name="Google Shape;3485;g2ed02484f34_3_115"/>
          <p:cNvSpPr/>
          <p:nvPr/>
        </p:nvSpPr>
        <p:spPr>
          <a:xfrm>
            <a:off x="378682" y="2287633"/>
            <a:ext cx="6602616"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ulimit </a:t>
            </a:r>
            <a:r>
              <a:rPr lang="en-US" sz="1800">
                <a:solidFill>
                  <a:srgbClr val="92D050"/>
                </a:solidFill>
                <a:latin typeface="Consolas"/>
                <a:ea typeface="Consolas"/>
                <a:cs typeface="Consolas"/>
                <a:sym typeface="Consolas"/>
              </a:rPr>
              <a:t>-a</a:t>
            </a:r>
            <a:endParaRPr/>
          </a:p>
        </p:txBody>
      </p:sp>
      <p:sp>
        <p:nvSpPr>
          <p:cNvPr id="3486" name="Google Shape;3486;g2ed02484f34_3_115"/>
          <p:cNvSpPr/>
          <p:nvPr/>
        </p:nvSpPr>
        <p:spPr>
          <a:xfrm>
            <a:off x="604122" y="2607530"/>
            <a:ext cx="6413666" cy="3045534"/>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core file size          (blocks, -c) 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data seg size           (kbytes, -d) unlimited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scheduling priority             (-e) 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file size               (blocks, -f) unlimited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pending signals                 (-i) 14722</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max locked memory       (kbytes, -l) 64</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max memory size         (kbytes, -m) unlimited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open files                      (-n) 1024</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pipe size            (512 bytes, -p) 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POSIX message queues     (bytes, -q) 819200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real-time priority              (-r) 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stack size              (kbytes, -s) 8192</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cpu time               (seconds, -t) unlimited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max user processes              </a:t>
            </a:r>
            <a:r>
              <a:rPr lang="en-US" sz="1200">
                <a:solidFill>
                  <a:schemeClr val="accent4"/>
                </a:solidFill>
                <a:latin typeface="Consolas"/>
                <a:ea typeface="Consolas"/>
                <a:cs typeface="Consolas"/>
                <a:sym typeface="Consolas"/>
              </a:rPr>
              <a:t>(-u)</a:t>
            </a:r>
            <a:r>
              <a:rPr lang="en-US" sz="1200">
                <a:solidFill>
                  <a:schemeClr val="lt1"/>
                </a:solidFill>
                <a:latin typeface="Consolas"/>
                <a:ea typeface="Consolas"/>
                <a:cs typeface="Consolas"/>
                <a:sym typeface="Consolas"/>
              </a:rPr>
              <a:t> 14722</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virtual memory          (kbytes, -v) unlimited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file locks                      (-x) unlimited</a:t>
            </a:r>
            <a:endParaRPr/>
          </a:p>
        </p:txBody>
      </p:sp>
      <p:sp>
        <p:nvSpPr>
          <p:cNvPr id="3487" name="Google Shape;3487;g2ed02484f34_3_115"/>
          <p:cNvSpPr/>
          <p:nvPr/>
        </p:nvSpPr>
        <p:spPr>
          <a:xfrm>
            <a:off x="378682" y="5789022"/>
            <a:ext cx="6602616" cy="367878"/>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ulimit </a:t>
            </a:r>
            <a:r>
              <a:rPr lang="en-US" sz="1800">
                <a:solidFill>
                  <a:srgbClr val="92D050"/>
                </a:solidFill>
                <a:latin typeface="Consolas"/>
                <a:ea typeface="Consolas"/>
                <a:cs typeface="Consolas"/>
                <a:sym typeface="Consolas"/>
              </a:rPr>
              <a:t>-u</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5000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486"/>
                                        </p:tgtEl>
                                        <p:attrNameLst>
                                          <p:attrName>style.visibility</p:attrName>
                                        </p:attrNameLst>
                                      </p:cBhvr>
                                      <p:to>
                                        <p:strVal val="visible"/>
                                      </p:to>
                                    </p:set>
                                    <p:animEffect filter="fade" transition="in">
                                      <p:cBhvr>
                                        <p:cTn dur="500"/>
                                        <p:tgtEl>
                                          <p:spTgt spid="3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2" name="Shape 3492"/>
        <p:cNvGrpSpPr/>
        <p:nvPr/>
      </p:nvGrpSpPr>
      <p:grpSpPr>
        <a:xfrm>
          <a:off x="0" y="0"/>
          <a:ext cx="0" cy="0"/>
          <a:chOff x="0" y="0"/>
          <a:chExt cx="0" cy="0"/>
        </a:xfrm>
      </p:grpSpPr>
      <p:sp>
        <p:nvSpPr>
          <p:cNvPr id="3493" name="Google Shape;3493;g2ed02484f34_3_124"/>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Verdana"/>
                <a:ea typeface="Verdana"/>
                <a:cs typeface="Verdana"/>
                <a:sym typeface="Verdana"/>
              </a:rPr>
              <a:t>Note</a:t>
            </a:r>
            <a:br>
              <a:rPr lang="en-US" sz="1800">
                <a:solidFill>
                  <a:schemeClr val="dk1"/>
                </a:solidFill>
                <a:latin typeface="Verdana"/>
                <a:ea typeface="Verdana"/>
                <a:cs typeface="Verdana"/>
                <a:sym typeface="Verdana"/>
              </a:rPr>
            </a:br>
            <a:r>
              <a:rPr lang="en-US" sz="1800">
                <a:solidFill>
                  <a:srgbClr val="F2F2F2"/>
                </a:solidFill>
                <a:latin typeface="Verdana"/>
                <a:ea typeface="Verdana"/>
                <a:cs typeface="Verdana"/>
                <a:sym typeface="Verdana"/>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Verdana"/>
                <a:ea typeface="Verdana"/>
                <a:cs typeface="Verdana"/>
                <a:sym typeface="Verdana"/>
              </a:rPr>
              <a:t>You can't see sections in the web version :-(</a:t>
            </a:r>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rPr lang="en-US" sz="1800">
                <a:solidFill>
                  <a:srgbClr val="F2F2F2"/>
                </a:solidFill>
                <a:latin typeface="Verdana"/>
                <a:ea typeface="Verdana"/>
                <a:cs typeface="Verdana"/>
                <a:sym typeface="Verdana"/>
              </a:rPr>
              <a:t>If you are not signed in to Microsoft account, please sign in first.</a:t>
            </a:r>
            <a:br>
              <a:rPr lang="en-US" sz="1800">
                <a:solidFill>
                  <a:schemeClr val="dk1"/>
                </a:solidFill>
                <a:latin typeface="Verdana"/>
                <a:ea typeface="Verdana"/>
                <a:cs typeface="Verdana"/>
                <a:sym typeface="Verdana"/>
              </a:rPr>
            </a:br>
            <a:r>
              <a:rPr lang="en-US" sz="1000">
                <a:solidFill>
                  <a:srgbClr val="F2F2F2"/>
                </a:solidFill>
                <a:latin typeface="Verdana"/>
                <a:ea typeface="Verdana"/>
                <a:cs typeface="Verdana"/>
                <a:sym typeface="Verdana"/>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rPr lang="en-US" sz="1800">
                <a:solidFill>
                  <a:srgbClr val="F2F2F2"/>
                </a:solidFill>
                <a:latin typeface="Verdana"/>
                <a:ea typeface="Verdana"/>
                <a:cs typeface="Verdana"/>
                <a:sym typeface="Verdana"/>
              </a:rPr>
              <a:t>The click on the </a:t>
            </a:r>
            <a:r>
              <a:rPr b="1" lang="en-US" sz="1800">
                <a:solidFill>
                  <a:srgbClr val="F2F2F2"/>
                </a:solidFill>
                <a:latin typeface="Verdana"/>
                <a:ea typeface="Verdana"/>
                <a:cs typeface="Verdana"/>
                <a:sym typeface="Verdana"/>
              </a:rPr>
              <a:t>“Editing”</a:t>
            </a:r>
            <a:r>
              <a:rPr lang="en-US" sz="1800">
                <a:solidFill>
                  <a:srgbClr val="F2F2F2"/>
                </a:solidFill>
                <a:latin typeface="Verdana"/>
                <a:ea typeface="Verdana"/>
                <a:cs typeface="Verdana"/>
                <a:sym typeface="Verdana"/>
              </a:rPr>
              <a:t> dropdown and select Open in Desktop App</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rPr lang="en-US" sz="1200">
                <a:solidFill>
                  <a:srgbClr val="F2F2F2"/>
                </a:solidFill>
                <a:latin typeface="Verdana"/>
                <a:ea typeface="Verdana"/>
                <a:cs typeface="Verdana"/>
                <a:sym typeface="Verdana"/>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rPr lang="en-US" sz="1800">
                <a:solidFill>
                  <a:srgbClr val="F2F2F2"/>
                </a:solidFill>
                <a:latin typeface="Verdana"/>
                <a:ea typeface="Verdana"/>
                <a:cs typeface="Verdana"/>
                <a:sym typeface="Verdana"/>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Verdana"/>
              <a:ea typeface="Verdana"/>
              <a:cs typeface="Verdana"/>
              <a:sym typeface="Verdana"/>
            </a:endParaRPr>
          </a:p>
          <a:p>
            <a:pPr indent="0" lvl="0" marL="0" marR="0" rtl="0" algn="ctr">
              <a:spcBef>
                <a:spcPts val="0"/>
              </a:spcBef>
              <a:spcAft>
                <a:spcPts val="0"/>
              </a:spcAft>
              <a:buNone/>
            </a:pPr>
            <a:r>
              <a:rPr lang="en-US" sz="1800">
                <a:solidFill>
                  <a:srgbClr val="F2F2F2"/>
                </a:solidFill>
                <a:latin typeface="Verdana"/>
                <a:ea typeface="Verdana"/>
                <a:cs typeface="Verdana"/>
                <a:sym typeface="Verdana"/>
              </a:rPr>
              <a:t>All the best!</a:t>
            </a:r>
            <a:endParaRPr/>
          </a:p>
        </p:txBody>
      </p:sp>
      <p:cxnSp>
        <p:nvCxnSpPr>
          <p:cNvPr id="3494" name="Google Shape;3494;g2ed02484f34_3_124"/>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3495" name="Google Shape;3495;g2ed02484f34_3_124"/>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3496" name="Google Shape;3496;g2ed02484f34_3_124"/>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3497" name="Google Shape;3497;g2ed02484f34_3_1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descr="A logo with a cloud and text&#10;&#10;Description automatically generated" id="3498" name="Google Shape;3498;g2ed02484f34_3_124">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11" name="Google Shape;811;p10"/>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Local GUI</a:t>
            </a:r>
            <a:endParaRPr sz="1800">
              <a:solidFill>
                <a:srgbClr val="F0F0F0"/>
              </a:solidFill>
              <a:latin typeface="Consolas"/>
              <a:ea typeface="Consolas"/>
              <a:cs typeface="Consolas"/>
              <a:sym typeface="Consolas"/>
            </a:endParaRPr>
          </a:p>
        </p:txBody>
      </p:sp>
      <p:pic>
        <p:nvPicPr>
          <p:cNvPr id="812" name="Google Shape;812;p10"/>
          <p:cNvPicPr preferRelativeResize="0"/>
          <p:nvPr/>
        </p:nvPicPr>
        <p:blipFill rotWithShape="1">
          <a:blip r:embed="rId3">
            <a:alphaModFix/>
          </a:blip>
          <a:srcRect b="0" l="0" r="0" t="0"/>
          <a:stretch/>
        </p:blipFill>
        <p:spPr>
          <a:xfrm>
            <a:off x="3189832" y="1846757"/>
            <a:ext cx="5812334" cy="4377551"/>
          </a:xfrm>
          <a:prstGeom prst="rect">
            <a:avLst/>
          </a:prstGeom>
          <a:noFill/>
          <a:ln>
            <a:noFill/>
          </a:ln>
        </p:spPr>
      </p:pic>
      <p:pic>
        <p:nvPicPr>
          <p:cNvPr id="813" name="Google Shape;813;p10"/>
          <p:cNvPicPr preferRelativeResize="0"/>
          <p:nvPr/>
        </p:nvPicPr>
        <p:blipFill rotWithShape="1">
          <a:blip r:embed="rId4">
            <a:alphaModFix/>
          </a:blip>
          <a:srcRect b="0" l="0" r="0" t="0"/>
          <a:stretch/>
        </p:blipFill>
        <p:spPr>
          <a:xfrm>
            <a:off x="3182139" y="1846757"/>
            <a:ext cx="5827720" cy="4379976"/>
          </a:xfrm>
          <a:prstGeom prst="rect">
            <a:avLst/>
          </a:prstGeom>
          <a:noFill/>
          <a:ln>
            <a:noFill/>
          </a:ln>
        </p:spPr>
      </p:pic>
      <p:pic>
        <p:nvPicPr>
          <p:cNvPr id="814" name="Google Shape;814;p10"/>
          <p:cNvPicPr preferRelativeResize="0"/>
          <p:nvPr/>
        </p:nvPicPr>
        <p:blipFill rotWithShape="1">
          <a:blip r:embed="rId5">
            <a:alphaModFix/>
          </a:blip>
          <a:srcRect b="0" l="0" r="0" t="0"/>
          <a:stretch/>
        </p:blipFill>
        <p:spPr>
          <a:xfrm>
            <a:off x="3189832" y="1846757"/>
            <a:ext cx="5842418" cy="4379976"/>
          </a:xfrm>
          <a:prstGeom prst="rect">
            <a:avLst/>
          </a:prstGeom>
          <a:noFill/>
          <a:ln>
            <a:noFill/>
          </a:ln>
        </p:spPr>
      </p:pic>
      <p:sp>
        <p:nvSpPr>
          <p:cNvPr id="815" name="Google Shape;815;p10"/>
          <p:cNvSpPr/>
          <p:nvPr/>
        </p:nvSpPr>
        <p:spPr>
          <a:xfrm>
            <a:off x="939370" y="3280722"/>
            <a:ext cx="1871154"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816" name="Google Shape;816;p10"/>
          <p:cNvPicPr preferRelativeResize="0"/>
          <p:nvPr/>
        </p:nvPicPr>
        <p:blipFill rotWithShape="1">
          <a:blip r:embed="rId6">
            <a:alphaModFix/>
          </a:blip>
          <a:srcRect b="0" l="0" r="0" t="0"/>
          <a:stretch/>
        </p:blipFill>
        <p:spPr>
          <a:xfrm>
            <a:off x="1037885" y="3404818"/>
            <a:ext cx="699952" cy="699952"/>
          </a:xfrm>
          <a:prstGeom prst="rect">
            <a:avLst/>
          </a:prstGeom>
          <a:noFill/>
          <a:ln>
            <a:noFill/>
          </a:ln>
        </p:spPr>
      </p:pic>
      <p:pic>
        <p:nvPicPr>
          <p:cNvPr descr="Browser window with solid fill" id="817" name="Google Shape;817;p10"/>
          <p:cNvPicPr preferRelativeResize="0"/>
          <p:nvPr/>
        </p:nvPicPr>
        <p:blipFill rotWithShape="1">
          <a:blip r:embed="rId7">
            <a:alphaModFix/>
          </a:blip>
          <a:srcRect b="0" l="0" r="0" t="0"/>
          <a:stretch/>
        </p:blipFill>
        <p:spPr>
          <a:xfrm>
            <a:off x="1924204" y="3429000"/>
            <a:ext cx="699952" cy="699952"/>
          </a:xfrm>
          <a:prstGeom prst="rect">
            <a:avLst/>
          </a:prstGeom>
          <a:noFill/>
          <a:ln>
            <a:noFill/>
          </a:ln>
        </p:spPr>
      </p:pic>
      <p:cxnSp>
        <p:nvCxnSpPr>
          <p:cNvPr id="818" name="Google Shape;818;p10"/>
          <p:cNvCxnSpPr>
            <a:endCxn id="817" idx="1"/>
          </p:cNvCxnSpPr>
          <p:nvPr/>
        </p:nvCxnSpPr>
        <p:spPr>
          <a:xfrm>
            <a:off x="1595104" y="3778976"/>
            <a:ext cx="329100" cy="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500"/>
                                        <p:tgtEl>
                                          <p:spTgt spid="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3" name="Shape 3503"/>
        <p:cNvGrpSpPr/>
        <p:nvPr/>
      </p:nvGrpSpPr>
      <p:grpSpPr>
        <a:xfrm>
          <a:off x="0" y="0"/>
          <a:ext cx="0" cy="0"/>
          <a:chOff x="0" y="0"/>
          <a:chExt cx="0" cy="0"/>
        </a:xfrm>
      </p:grpSpPr>
      <p:sp>
        <p:nvSpPr>
          <p:cNvPr id="3504" name="Google Shape;3504;p136"/>
          <p:cNvSpPr/>
          <p:nvPr/>
        </p:nvSpPr>
        <p:spPr>
          <a:xfrm>
            <a:off x="4788439" y="702265"/>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05" name="Google Shape;3505;p136"/>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06" name="Google Shape;3506;p136"/>
          <p:cNvSpPr txBox="1"/>
          <p:nvPr/>
        </p:nvSpPr>
        <p:spPr>
          <a:xfrm>
            <a:off x="-166760" y="3182777"/>
            <a:ext cx="4323149"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rgbClr val="F0F0F0"/>
                </a:solidFill>
                <a:latin typeface="Ubuntu"/>
                <a:ea typeface="Ubuntu"/>
                <a:cs typeface="Ubuntu"/>
                <a:sym typeface="Ubuntu"/>
              </a:rPr>
              <a:t>Manage User Privileges</a:t>
            </a:r>
            <a:endParaRPr/>
          </a:p>
        </p:txBody>
      </p:sp>
      <p:sp>
        <p:nvSpPr>
          <p:cNvPr id="3507" name="Google Shape;3507;p136"/>
          <p:cNvSpPr/>
          <p:nvPr/>
        </p:nvSpPr>
        <p:spPr>
          <a:xfrm>
            <a:off x="7710511" y="2737259"/>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Employee badge with solid fill" id="3508" name="Google Shape;3508;p136"/>
          <p:cNvPicPr preferRelativeResize="0"/>
          <p:nvPr/>
        </p:nvPicPr>
        <p:blipFill rotWithShape="1">
          <a:blip r:embed="rId3">
            <a:alphaModFix/>
          </a:blip>
          <a:srcRect b="0" l="0" r="0" t="0"/>
          <a:stretch/>
        </p:blipFill>
        <p:spPr>
          <a:xfrm>
            <a:off x="7877269" y="2861665"/>
            <a:ext cx="1134664" cy="1134664"/>
          </a:xfrm>
          <a:prstGeom prst="rect">
            <a:avLst/>
          </a:prstGeom>
          <a:noFill/>
          <a:ln>
            <a:noFill/>
          </a:ln>
        </p:spPr>
      </p:pic>
      <p:sp>
        <p:nvSpPr>
          <p:cNvPr id="3509" name="Google Shape;3509;p136"/>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07"/>
                                        </p:tgtEl>
                                        <p:attrNameLst>
                                          <p:attrName>style.visibility</p:attrName>
                                        </p:attrNameLst>
                                      </p:cBhvr>
                                      <p:to>
                                        <p:strVal val="visible"/>
                                      </p:to>
                                    </p:set>
                                    <p:animEffect filter="fade" transition="in">
                                      <p:cBhvr>
                                        <p:cTn dur="500"/>
                                        <p:tgtEl>
                                          <p:spTgt spid="35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08"/>
                                        </p:tgtEl>
                                        <p:attrNameLst>
                                          <p:attrName>style.visibility</p:attrName>
                                        </p:attrNameLst>
                                      </p:cBhvr>
                                      <p:to>
                                        <p:strVal val="visible"/>
                                      </p:to>
                                    </p:set>
                                    <p:animEffect filter="fade" transition="in">
                                      <p:cBhvr>
                                        <p:cTn dur="500"/>
                                        <p:tgtEl>
                                          <p:spTgt spid="3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4" name="Shape 3514"/>
        <p:cNvGrpSpPr/>
        <p:nvPr/>
      </p:nvGrpSpPr>
      <p:grpSpPr>
        <a:xfrm>
          <a:off x="0" y="0"/>
          <a:ext cx="0" cy="0"/>
          <a:chOff x="0" y="0"/>
          <a:chExt cx="0" cy="0"/>
        </a:xfrm>
      </p:grpSpPr>
      <p:sp>
        <p:nvSpPr>
          <p:cNvPr id="3515" name="Google Shape;3515;p13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Manage User Privileges</a:t>
            </a:r>
            <a:endParaRPr/>
          </a:p>
        </p:txBody>
      </p:sp>
      <p:sp>
        <p:nvSpPr>
          <p:cNvPr id="3516" name="Google Shape;3516;p137"/>
          <p:cNvSpPr/>
          <p:nvPr/>
        </p:nvSpPr>
        <p:spPr>
          <a:xfrm>
            <a:off x="393672"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groups</a:t>
            </a:r>
            <a:endParaRPr/>
          </a:p>
        </p:txBody>
      </p:sp>
      <p:sp>
        <p:nvSpPr>
          <p:cNvPr id="3517" name="Google Shape;3517;p137"/>
          <p:cNvSpPr/>
          <p:nvPr/>
        </p:nvSpPr>
        <p:spPr>
          <a:xfrm>
            <a:off x="653627" y="1965632"/>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aaron family </a:t>
            </a:r>
            <a:r>
              <a:rPr lang="en-US" sz="1200">
                <a:solidFill>
                  <a:schemeClr val="accent4"/>
                </a:solidFill>
                <a:latin typeface="Consolas"/>
                <a:ea typeface="Consolas"/>
                <a:cs typeface="Consolas"/>
                <a:sym typeface="Consolas"/>
              </a:rPr>
              <a:t>wheel</a:t>
            </a:r>
            <a:endParaRPr/>
          </a:p>
        </p:txBody>
      </p:sp>
      <p:sp>
        <p:nvSpPr>
          <p:cNvPr id="3518" name="Google Shape;3518;p137"/>
          <p:cNvSpPr/>
          <p:nvPr/>
        </p:nvSpPr>
        <p:spPr>
          <a:xfrm>
            <a:off x="389727" y="251490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gpasswd -a </a:t>
            </a:r>
            <a:r>
              <a:rPr lang="en-US" sz="1800">
                <a:solidFill>
                  <a:srgbClr val="92D050"/>
                </a:solidFill>
                <a:latin typeface="Consolas"/>
                <a:ea typeface="Consolas"/>
                <a:cs typeface="Consolas"/>
                <a:sym typeface="Consolas"/>
              </a:rPr>
              <a:t>trinity</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wheel</a:t>
            </a:r>
            <a:endParaRPr/>
          </a:p>
        </p:txBody>
      </p:sp>
      <p:sp>
        <p:nvSpPr>
          <p:cNvPr id="3519" name="Google Shape;3519;p137"/>
          <p:cNvSpPr/>
          <p:nvPr/>
        </p:nvSpPr>
        <p:spPr>
          <a:xfrm>
            <a:off x="9343685" y="4650736"/>
            <a:ext cx="743202" cy="70032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3520" name="Google Shape;3520;p137"/>
          <p:cNvPicPr preferRelativeResize="0"/>
          <p:nvPr/>
        </p:nvPicPr>
        <p:blipFill rotWithShape="1">
          <a:blip r:embed="rId3">
            <a:alphaModFix/>
          </a:blip>
          <a:srcRect b="0" l="0" r="0" t="0"/>
          <a:stretch/>
        </p:blipFill>
        <p:spPr>
          <a:xfrm>
            <a:off x="9428099" y="4713711"/>
            <a:ext cx="574374" cy="574374"/>
          </a:xfrm>
          <a:prstGeom prst="rect">
            <a:avLst/>
          </a:prstGeom>
          <a:noFill/>
          <a:ln>
            <a:noFill/>
          </a:ln>
        </p:spPr>
      </p:pic>
      <p:sp>
        <p:nvSpPr>
          <p:cNvPr id="3521" name="Google Shape;3521;p137"/>
          <p:cNvSpPr txBox="1"/>
          <p:nvPr/>
        </p:nvSpPr>
        <p:spPr>
          <a:xfrm>
            <a:off x="9407134" y="5385940"/>
            <a:ext cx="6479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2F2F2"/>
                </a:solidFill>
                <a:latin typeface="Ubuntu"/>
                <a:ea typeface="Ubuntu"/>
                <a:cs typeface="Ubuntu"/>
                <a:sym typeface="Ubuntu"/>
              </a:rPr>
              <a:t>aaron</a:t>
            </a:r>
            <a:endParaRPr sz="1400">
              <a:solidFill>
                <a:srgbClr val="F2F2F2"/>
              </a:solidFill>
              <a:latin typeface="Ubuntu"/>
              <a:ea typeface="Ubuntu"/>
              <a:cs typeface="Ubuntu"/>
              <a:sym typeface="Ubuntu"/>
            </a:endParaRPr>
          </a:p>
        </p:txBody>
      </p:sp>
      <p:sp>
        <p:nvSpPr>
          <p:cNvPr id="3522" name="Google Shape;3522;p137"/>
          <p:cNvSpPr/>
          <p:nvPr/>
        </p:nvSpPr>
        <p:spPr>
          <a:xfrm>
            <a:off x="9323589" y="2380514"/>
            <a:ext cx="743202" cy="70032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s with solid fill" id="3523" name="Google Shape;3523;p137"/>
          <p:cNvPicPr preferRelativeResize="0"/>
          <p:nvPr/>
        </p:nvPicPr>
        <p:blipFill rotWithShape="1">
          <a:blip r:embed="rId4">
            <a:alphaModFix/>
          </a:blip>
          <a:srcRect b="0" l="0" r="0" t="0"/>
          <a:stretch/>
        </p:blipFill>
        <p:spPr>
          <a:xfrm>
            <a:off x="9408003" y="2443489"/>
            <a:ext cx="574374" cy="574374"/>
          </a:xfrm>
          <a:prstGeom prst="rect">
            <a:avLst/>
          </a:prstGeom>
          <a:noFill/>
          <a:ln>
            <a:noFill/>
          </a:ln>
        </p:spPr>
      </p:pic>
      <p:sp>
        <p:nvSpPr>
          <p:cNvPr id="3524" name="Google Shape;3524;p137"/>
          <p:cNvSpPr txBox="1"/>
          <p:nvPr/>
        </p:nvSpPr>
        <p:spPr>
          <a:xfrm>
            <a:off x="9368605" y="3086855"/>
            <a:ext cx="68480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2F2F2"/>
                </a:solidFill>
                <a:latin typeface="Ubuntu"/>
                <a:ea typeface="Ubuntu"/>
                <a:cs typeface="Ubuntu"/>
                <a:sym typeface="Ubuntu"/>
              </a:rPr>
              <a:t>family</a:t>
            </a:r>
            <a:endParaRPr/>
          </a:p>
        </p:txBody>
      </p:sp>
      <p:sp>
        <p:nvSpPr>
          <p:cNvPr id="3525" name="Google Shape;3525;p137"/>
          <p:cNvSpPr/>
          <p:nvPr/>
        </p:nvSpPr>
        <p:spPr>
          <a:xfrm>
            <a:off x="8062535" y="2380514"/>
            <a:ext cx="743202" cy="70032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s with solid fill" id="3526" name="Google Shape;3526;p137"/>
          <p:cNvPicPr preferRelativeResize="0"/>
          <p:nvPr/>
        </p:nvPicPr>
        <p:blipFill rotWithShape="1">
          <a:blip r:embed="rId4">
            <a:alphaModFix/>
          </a:blip>
          <a:srcRect b="0" l="0" r="0" t="0"/>
          <a:stretch/>
        </p:blipFill>
        <p:spPr>
          <a:xfrm>
            <a:off x="8146949" y="2443489"/>
            <a:ext cx="574374" cy="574374"/>
          </a:xfrm>
          <a:prstGeom prst="rect">
            <a:avLst/>
          </a:prstGeom>
          <a:noFill/>
          <a:ln>
            <a:noFill/>
          </a:ln>
        </p:spPr>
      </p:pic>
      <p:sp>
        <p:nvSpPr>
          <p:cNvPr id="3527" name="Google Shape;3527;p137"/>
          <p:cNvSpPr txBox="1"/>
          <p:nvPr/>
        </p:nvSpPr>
        <p:spPr>
          <a:xfrm>
            <a:off x="8125988" y="3086855"/>
            <a:ext cx="6479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2F2F2"/>
                </a:solidFill>
                <a:latin typeface="Ubuntu"/>
                <a:ea typeface="Ubuntu"/>
                <a:cs typeface="Ubuntu"/>
                <a:sym typeface="Ubuntu"/>
              </a:rPr>
              <a:t>aaron</a:t>
            </a:r>
            <a:endParaRPr sz="1400">
              <a:solidFill>
                <a:srgbClr val="F2F2F2"/>
              </a:solidFill>
              <a:latin typeface="Ubuntu"/>
              <a:ea typeface="Ubuntu"/>
              <a:cs typeface="Ubuntu"/>
              <a:sym typeface="Ubuntu"/>
            </a:endParaRPr>
          </a:p>
        </p:txBody>
      </p:sp>
      <p:sp>
        <p:nvSpPr>
          <p:cNvPr id="3528" name="Google Shape;3528;p137"/>
          <p:cNvSpPr/>
          <p:nvPr/>
        </p:nvSpPr>
        <p:spPr>
          <a:xfrm>
            <a:off x="10584643" y="2380514"/>
            <a:ext cx="743202" cy="70032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s with solid fill" id="3529" name="Google Shape;3529;p137"/>
          <p:cNvPicPr preferRelativeResize="0"/>
          <p:nvPr/>
        </p:nvPicPr>
        <p:blipFill rotWithShape="1">
          <a:blip r:embed="rId4">
            <a:alphaModFix/>
          </a:blip>
          <a:srcRect b="0" l="0" r="0" t="0"/>
          <a:stretch/>
        </p:blipFill>
        <p:spPr>
          <a:xfrm>
            <a:off x="10669057" y="2443489"/>
            <a:ext cx="574374" cy="574374"/>
          </a:xfrm>
          <a:prstGeom prst="rect">
            <a:avLst/>
          </a:prstGeom>
          <a:noFill/>
          <a:ln>
            <a:noFill/>
          </a:ln>
        </p:spPr>
      </p:pic>
      <p:sp>
        <p:nvSpPr>
          <p:cNvPr id="3530" name="Google Shape;3530;p137"/>
          <p:cNvSpPr txBox="1"/>
          <p:nvPr/>
        </p:nvSpPr>
        <p:spPr>
          <a:xfrm>
            <a:off x="10632868" y="3086855"/>
            <a:ext cx="67839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2F2F2"/>
                </a:solidFill>
                <a:latin typeface="Ubuntu"/>
                <a:ea typeface="Ubuntu"/>
                <a:cs typeface="Ubuntu"/>
                <a:sym typeface="Ubuntu"/>
              </a:rPr>
              <a:t>wheel</a:t>
            </a:r>
            <a:endParaRPr/>
          </a:p>
        </p:txBody>
      </p:sp>
      <p:cxnSp>
        <p:nvCxnSpPr>
          <p:cNvPr id="3531" name="Google Shape;3531;p137"/>
          <p:cNvCxnSpPr>
            <a:stCxn id="3527" idx="2"/>
            <a:endCxn id="3519" idx="0"/>
          </p:cNvCxnSpPr>
          <p:nvPr/>
        </p:nvCxnSpPr>
        <p:spPr>
          <a:xfrm flipH="1" rot="-5400000">
            <a:off x="8454605" y="3389982"/>
            <a:ext cx="1256100" cy="1265400"/>
          </a:xfrm>
          <a:prstGeom prst="bentConnector3">
            <a:avLst>
              <a:gd fmla="val 50000" name="adj1"/>
            </a:avLst>
          </a:prstGeom>
          <a:noFill/>
          <a:ln cap="flat" cmpd="sng" w="9525">
            <a:solidFill>
              <a:srgbClr val="92D050"/>
            </a:solidFill>
            <a:prstDash val="dashDot"/>
            <a:miter lim="800000"/>
            <a:headEnd len="sm" w="sm" type="none"/>
            <a:tailEnd len="med" w="med" type="triangle"/>
          </a:ln>
        </p:spPr>
      </p:cxnSp>
      <p:cxnSp>
        <p:nvCxnSpPr>
          <p:cNvPr id="3532" name="Google Shape;3532;p137"/>
          <p:cNvCxnSpPr>
            <a:stCxn id="3524" idx="2"/>
            <a:endCxn id="3519" idx="0"/>
          </p:cNvCxnSpPr>
          <p:nvPr/>
        </p:nvCxnSpPr>
        <p:spPr>
          <a:xfrm flipH="1" rot="-5400000">
            <a:off x="9085057" y="4020582"/>
            <a:ext cx="1256100" cy="4200"/>
          </a:xfrm>
          <a:prstGeom prst="bentConnector3">
            <a:avLst>
              <a:gd fmla="val 50000" name="adj1"/>
            </a:avLst>
          </a:prstGeom>
          <a:noFill/>
          <a:ln cap="flat" cmpd="sng" w="9525">
            <a:solidFill>
              <a:srgbClr val="92D050"/>
            </a:solidFill>
            <a:prstDash val="dashDot"/>
            <a:miter lim="800000"/>
            <a:headEnd len="sm" w="sm" type="none"/>
            <a:tailEnd len="med" w="med" type="triangle"/>
          </a:ln>
        </p:spPr>
      </p:cxnSp>
      <p:cxnSp>
        <p:nvCxnSpPr>
          <p:cNvPr id="3533" name="Google Shape;3533;p137"/>
          <p:cNvCxnSpPr>
            <a:stCxn id="3530" idx="2"/>
            <a:endCxn id="3519" idx="0"/>
          </p:cNvCxnSpPr>
          <p:nvPr/>
        </p:nvCxnSpPr>
        <p:spPr>
          <a:xfrm rot="5400000">
            <a:off x="9715664" y="3394332"/>
            <a:ext cx="1256100" cy="1256700"/>
          </a:xfrm>
          <a:prstGeom prst="bentConnector3">
            <a:avLst>
              <a:gd fmla="val 50000" name="adj1"/>
            </a:avLst>
          </a:prstGeom>
          <a:noFill/>
          <a:ln cap="flat" cmpd="sng" w="9525">
            <a:solidFill>
              <a:srgbClr val="92D050"/>
            </a:solidFill>
            <a:prstDash val="dashDot"/>
            <a:miter lim="800000"/>
            <a:headEnd len="sm" w="sm" type="none"/>
            <a:tailEnd len="med" w="med" type="triangle"/>
          </a:ln>
        </p:spPr>
      </p:cxnSp>
      <p:sp>
        <p:nvSpPr>
          <p:cNvPr id="3534" name="Google Shape;3534;p137"/>
          <p:cNvSpPr/>
          <p:nvPr/>
        </p:nvSpPr>
        <p:spPr>
          <a:xfrm>
            <a:off x="10579937" y="4616833"/>
            <a:ext cx="743202" cy="70032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3535" name="Google Shape;3535;p137"/>
          <p:cNvPicPr preferRelativeResize="0"/>
          <p:nvPr/>
        </p:nvPicPr>
        <p:blipFill rotWithShape="1">
          <a:blip r:embed="rId3">
            <a:alphaModFix/>
          </a:blip>
          <a:srcRect b="0" l="0" r="0" t="0"/>
          <a:stretch/>
        </p:blipFill>
        <p:spPr>
          <a:xfrm>
            <a:off x="10664351" y="4679808"/>
            <a:ext cx="574374" cy="574374"/>
          </a:xfrm>
          <a:prstGeom prst="rect">
            <a:avLst/>
          </a:prstGeom>
          <a:noFill/>
          <a:ln>
            <a:noFill/>
          </a:ln>
        </p:spPr>
      </p:pic>
      <p:sp>
        <p:nvSpPr>
          <p:cNvPr id="3536" name="Google Shape;3536;p137"/>
          <p:cNvSpPr txBox="1"/>
          <p:nvPr/>
        </p:nvSpPr>
        <p:spPr>
          <a:xfrm>
            <a:off x="10627363" y="5323174"/>
            <a:ext cx="67999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2F2F2"/>
                </a:solidFill>
                <a:latin typeface="Ubuntu"/>
                <a:ea typeface="Ubuntu"/>
                <a:cs typeface="Ubuntu"/>
                <a:sym typeface="Ubuntu"/>
              </a:rPr>
              <a:t>trinity</a:t>
            </a:r>
            <a:endParaRPr/>
          </a:p>
        </p:txBody>
      </p:sp>
      <p:cxnSp>
        <p:nvCxnSpPr>
          <p:cNvPr id="3537" name="Google Shape;3537;p137"/>
          <p:cNvCxnSpPr>
            <a:stCxn id="3530" idx="2"/>
            <a:endCxn id="3534" idx="0"/>
          </p:cNvCxnSpPr>
          <p:nvPr/>
        </p:nvCxnSpPr>
        <p:spPr>
          <a:xfrm rot="5400000">
            <a:off x="10350764" y="3995532"/>
            <a:ext cx="1222200" cy="20400"/>
          </a:xfrm>
          <a:prstGeom prst="bentConnector3">
            <a:avLst>
              <a:gd fmla="val 50000" name="adj1"/>
            </a:avLst>
          </a:prstGeom>
          <a:noFill/>
          <a:ln cap="flat" cmpd="sng" w="9525">
            <a:solidFill>
              <a:srgbClr val="92D050"/>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517"/>
                                        </p:tgtEl>
                                        <p:attrNameLst>
                                          <p:attrName>style.visibility</p:attrName>
                                        </p:attrNameLst>
                                      </p:cBhvr>
                                      <p:to>
                                        <p:strVal val="visible"/>
                                      </p:to>
                                    </p:set>
                                    <p:animEffect filter="fade" transition="in">
                                      <p:cBhvr>
                                        <p:cTn dur="500"/>
                                        <p:tgtEl>
                                          <p:spTgt spid="3517"/>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3522"/>
                                        </p:tgtEl>
                                        <p:attrNameLst>
                                          <p:attrName>style.visibility</p:attrName>
                                        </p:attrNameLst>
                                      </p:cBhvr>
                                      <p:to>
                                        <p:strVal val="visible"/>
                                      </p:to>
                                    </p:set>
                                    <p:animEffect filter="fade" transition="in">
                                      <p:cBhvr>
                                        <p:cTn dur="500"/>
                                        <p:tgtEl>
                                          <p:spTgt spid="3522"/>
                                        </p:tgtEl>
                                      </p:cBhvr>
                                    </p:animEffect>
                                  </p:childTnLst>
                                </p:cTn>
                              </p:par>
                            </p:childTnLst>
                          </p:cTn>
                        </p:par>
                        <p:par>
                          <p:cTn fill="hold">
                            <p:stCondLst>
                              <p:cond delay="1001"/>
                            </p:stCondLst>
                            <p:childTnLst>
                              <p:par>
                                <p:cTn fill="hold" nodeType="afterEffect" presetClass="entr" presetID="23" presetSubtype="16">
                                  <p:stCondLst>
                                    <p:cond delay="0"/>
                                  </p:stCondLst>
                                  <p:childTnLst>
                                    <p:set>
                                      <p:cBhvr>
                                        <p:cTn dur="1" fill="hold">
                                          <p:stCondLst>
                                            <p:cond delay="0"/>
                                          </p:stCondLst>
                                        </p:cTn>
                                        <p:tgtEl>
                                          <p:spTgt spid="3523"/>
                                        </p:tgtEl>
                                        <p:attrNameLst>
                                          <p:attrName>style.visibility</p:attrName>
                                        </p:attrNameLst>
                                      </p:cBhvr>
                                      <p:to>
                                        <p:strVal val="visible"/>
                                      </p:to>
                                    </p:set>
                                    <p:anim calcmode="lin" valueType="num">
                                      <p:cBhvr additive="base">
                                        <p:cTn dur="250"/>
                                        <p:tgtEl>
                                          <p:spTgt spid="3523"/>
                                        </p:tgtEl>
                                        <p:attrNameLst>
                                          <p:attrName>ppt_w</p:attrName>
                                        </p:attrNameLst>
                                      </p:cBhvr>
                                      <p:tavLst>
                                        <p:tav fmla="" tm="0">
                                          <p:val>
                                            <p:strVal val="0"/>
                                          </p:val>
                                        </p:tav>
                                        <p:tav fmla="" tm="100000">
                                          <p:val>
                                            <p:strVal val="#ppt_w"/>
                                          </p:val>
                                        </p:tav>
                                      </p:tavLst>
                                    </p:anim>
                                    <p:anim calcmode="lin" valueType="num">
                                      <p:cBhvr additive="base">
                                        <p:cTn dur="250"/>
                                        <p:tgtEl>
                                          <p:spTgt spid="352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524"/>
                                        </p:tgtEl>
                                        <p:attrNameLst>
                                          <p:attrName>style.visibility</p:attrName>
                                        </p:attrNameLst>
                                      </p:cBhvr>
                                      <p:to>
                                        <p:strVal val="visible"/>
                                      </p:to>
                                    </p:set>
                                    <p:animEffect filter="fade" transition="in">
                                      <p:cBhvr>
                                        <p:cTn dur="500"/>
                                        <p:tgtEl>
                                          <p:spTgt spid="3524"/>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3525"/>
                                        </p:tgtEl>
                                        <p:attrNameLst>
                                          <p:attrName>style.visibility</p:attrName>
                                        </p:attrNameLst>
                                      </p:cBhvr>
                                      <p:to>
                                        <p:strVal val="visible"/>
                                      </p:to>
                                    </p:set>
                                    <p:animEffect filter="fade" transition="in">
                                      <p:cBhvr>
                                        <p:cTn dur="500"/>
                                        <p:tgtEl>
                                          <p:spTgt spid="3525"/>
                                        </p:tgtEl>
                                      </p:cBhvr>
                                    </p:animEffect>
                                  </p:childTnLst>
                                </p:cTn>
                              </p:par>
                            </p:childTnLst>
                          </p:cTn>
                        </p:par>
                        <p:par>
                          <p:cTn fill="hold">
                            <p:stCondLst>
                              <p:cond delay="2001"/>
                            </p:stCondLst>
                            <p:childTnLst>
                              <p:par>
                                <p:cTn fill="hold" nodeType="afterEffect" presetClass="entr" presetID="23" presetSubtype="16">
                                  <p:stCondLst>
                                    <p:cond delay="0"/>
                                  </p:stCondLst>
                                  <p:childTnLst>
                                    <p:set>
                                      <p:cBhvr>
                                        <p:cTn dur="1" fill="hold">
                                          <p:stCondLst>
                                            <p:cond delay="0"/>
                                          </p:stCondLst>
                                        </p:cTn>
                                        <p:tgtEl>
                                          <p:spTgt spid="3526"/>
                                        </p:tgtEl>
                                        <p:attrNameLst>
                                          <p:attrName>style.visibility</p:attrName>
                                        </p:attrNameLst>
                                      </p:cBhvr>
                                      <p:to>
                                        <p:strVal val="visible"/>
                                      </p:to>
                                    </p:set>
                                    <p:anim calcmode="lin" valueType="num">
                                      <p:cBhvr additive="base">
                                        <p:cTn dur="250"/>
                                        <p:tgtEl>
                                          <p:spTgt spid="3526"/>
                                        </p:tgtEl>
                                        <p:attrNameLst>
                                          <p:attrName>ppt_w</p:attrName>
                                        </p:attrNameLst>
                                      </p:cBhvr>
                                      <p:tavLst>
                                        <p:tav fmla="" tm="0">
                                          <p:val>
                                            <p:strVal val="0"/>
                                          </p:val>
                                        </p:tav>
                                        <p:tav fmla="" tm="100000">
                                          <p:val>
                                            <p:strVal val="#ppt_w"/>
                                          </p:val>
                                        </p:tav>
                                      </p:tavLst>
                                    </p:anim>
                                    <p:anim calcmode="lin" valueType="num">
                                      <p:cBhvr additive="base">
                                        <p:cTn dur="250"/>
                                        <p:tgtEl>
                                          <p:spTgt spid="352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527"/>
                                        </p:tgtEl>
                                        <p:attrNameLst>
                                          <p:attrName>style.visibility</p:attrName>
                                        </p:attrNameLst>
                                      </p:cBhvr>
                                      <p:to>
                                        <p:strVal val="visible"/>
                                      </p:to>
                                    </p:set>
                                    <p:animEffect filter="fade" transition="in">
                                      <p:cBhvr>
                                        <p:cTn dur="500"/>
                                        <p:tgtEl>
                                          <p:spTgt spid="3527"/>
                                        </p:tgtEl>
                                      </p:cBhvr>
                                    </p:animEffect>
                                  </p:childTnLst>
                                </p:cTn>
                              </p:par>
                            </p:childTnLst>
                          </p:cTn>
                        </p:par>
                        <p:par>
                          <p:cTn fill="hold">
                            <p:stCondLst>
                              <p:cond delay="2501"/>
                            </p:stCondLst>
                            <p:childTnLst>
                              <p:par>
                                <p:cTn fill="hold" nodeType="afterEffect" presetClass="entr" presetID="10" presetSubtype="0">
                                  <p:stCondLst>
                                    <p:cond delay="0"/>
                                  </p:stCondLst>
                                  <p:childTnLst>
                                    <p:set>
                                      <p:cBhvr>
                                        <p:cTn dur="1" fill="hold">
                                          <p:stCondLst>
                                            <p:cond delay="0"/>
                                          </p:stCondLst>
                                        </p:cTn>
                                        <p:tgtEl>
                                          <p:spTgt spid="3528"/>
                                        </p:tgtEl>
                                        <p:attrNameLst>
                                          <p:attrName>style.visibility</p:attrName>
                                        </p:attrNameLst>
                                      </p:cBhvr>
                                      <p:to>
                                        <p:strVal val="visible"/>
                                      </p:to>
                                    </p:set>
                                    <p:animEffect filter="fade" transition="in">
                                      <p:cBhvr>
                                        <p:cTn dur="500"/>
                                        <p:tgtEl>
                                          <p:spTgt spid="3528"/>
                                        </p:tgtEl>
                                      </p:cBhvr>
                                    </p:animEffect>
                                  </p:childTnLst>
                                </p:cTn>
                              </p:par>
                            </p:childTnLst>
                          </p:cTn>
                        </p:par>
                        <p:par>
                          <p:cTn fill="hold">
                            <p:stCondLst>
                              <p:cond delay="3001"/>
                            </p:stCondLst>
                            <p:childTnLst>
                              <p:par>
                                <p:cTn fill="hold" nodeType="afterEffect" presetClass="entr" presetID="23" presetSubtype="16">
                                  <p:stCondLst>
                                    <p:cond delay="0"/>
                                  </p:stCondLst>
                                  <p:childTnLst>
                                    <p:set>
                                      <p:cBhvr>
                                        <p:cTn dur="1" fill="hold">
                                          <p:stCondLst>
                                            <p:cond delay="0"/>
                                          </p:stCondLst>
                                        </p:cTn>
                                        <p:tgtEl>
                                          <p:spTgt spid="3529"/>
                                        </p:tgtEl>
                                        <p:attrNameLst>
                                          <p:attrName>style.visibility</p:attrName>
                                        </p:attrNameLst>
                                      </p:cBhvr>
                                      <p:to>
                                        <p:strVal val="visible"/>
                                      </p:to>
                                    </p:set>
                                    <p:anim calcmode="lin" valueType="num">
                                      <p:cBhvr additive="base">
                                        <p:cTn dur="250"/>
                                        <p:tgtEl>
                                          <p:spTgt spid="3529"/>
                                        </p:tgtEl>
                                        <p:attrNameLst>
                                          <p:attrName>ppt_w</p:attrName>
                                        </p:attrNameLst>
                                      </p:cBhvr>
                                      <p:tavLst>
                                        <p:tav fmla="" tm="0">
                                          <p:val>
                                            <p:strVal val="0"/>
                                          </p:val>
                                        </p:tav>
                                        <p:tav fmla="" tm="100000">
                                          <p:val>
                                            <p:strVal val="#ppt_w"/>
                                          </p:val>
                                        </p:tav>
                                      </p:tavLst>
                                    </p:anim>
                                    <p:anim calcmode="lin" valueType="num">
                                      <p:cBhvr additive="base">
                                        <p:cTn dur="250"/>
                                        <p:tgtEl>
                                          <p:spTgt spid="352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530"/>
                                        </p:tgtEl>
                                        <p:attrNameLst>
                                          <p:attrName>style.visibility</p:attrName>
                                        </p:attrNameLst>
                                      </p:cBhvr>
                                      <p:to>
                                        <p:strVal val="visible"/>
                                      </p:to>
                                    </p:set>
                                    <p:animEffect filter="fade" transition="in">
                                      <p:cBhvr>
                                        <p:cTn dur="500"/>
                                        <p:tgtEl>
                                          <p:spTgt spid="3530"/>
                                        </p:tgtEl>
                                      </p:cBhvr>
                                    </p:animEffect>
                                  </p:childTnLst>
                                </p:cTn>
                              </p:par>
                            </p:childTnLst>
                          </p:cTn>
                        </p:par>
                        <p:par>
                          <p:cTn fill="hold">
                            <p:stCondLst>
                              <p:cond delay="3501"/>
                            </p:stCondLst>
                            <p:childTnLst>
                              <p:par>
                                <p:cTn fill="hold" nodeType="afterEffect" presetClass="entr" presetID="10" presetSubtype="0">
                                  <p:stCondLst>
                                    <p:cond delay="0"/>
                                  </p:stCondLst>
                                  <p:childTnLst>
                                    <p:set>
                                      <p:cBhvr>
                                        <p:cTn dur="1" fill="hold">
                                          <p:stCondLst>
                                            <p:cond delay="0"/>
                                          </p:stCondLst>
                                        </p:cTn>
                                        <p:tgtEl>
                                          <p:spTgt spid="3531"/>
                                        </p:tgtEl>
                                        <p:attrNameLst>
                                          <p:attrName>style.visibility</p:attrName>
                                        </p:attrNameLst>
                                      </p:cBhvr>
                                      <p:to>
                                        <p:strVal val="visible"/>
                                      </p:to>
                                    </p:set>
                                    <p:animEffect filter="fade" transition="in">
                                      <p:cBhvr>
                                        <p:cTn dur="500"/>
                                        <p:tgtEl>
                                          <p:spTgt spid="3531"/>
                                        </p:tgtEl>
                                      </p:cBhvr>
                                    </p:animEffect>
                                  </p:childTnLst>
                                </p:cTn>
                              </p:par>
                            </p:childTnLst>
                          </p:cTn>
                        </p:par>
                        <p:par>
                          <p:cTn fill="hold">
                            <p:stCondLst>
                              <p:cond delay="4001"/>
                            </p:stCondLst>
                            <p:childTnLst>
                              <p:par>
                                <p:cTn fill="hold" nodeType="afterEffect" presetClass="entr" presetID="10" presetSubtype="0">
                                  <p:stCondLst>
                                    <p:cond delay="0"/>
                                  </p:stCondLst>
                                  <p:childTnLst>
                                    <p:set>
                                      <p:cBhvr>
                                        <p:cTn dur="1" fill="hold">
                                          <p:stCondLst>
                                            <p:cond delay="0"/>
                                          </p:stCondLst>
                                        </p:cTn>
                                        <p:tgtEl>
                                          <p:spTgt spid="3532"/>
                                        </p:tgtEl>
                                        <p:attrNameLst>
                                          <p:attrName>style.visibility</p:attrName>
                                        </p:attrNameLst>
                                      </p:cBhvr>
                                      <p:to>
                                        <p:strVal val="visible"/>
                                      </p:to>
                                    </p:set>
                                    <p:animEffect filter="fade" transition="in">
                                      <p:cBhvr>
                                        <p:cTn dur="500"/>
                                        <p:tgtEl>
                                          <p:spTgt spid="3532"/>
                                        </p:tgtEl>
                                      </p:cBhvr>
                                    </p:animEffect>
                                  </p:childTnLst>
                                </p:cTn>
                              </p:par>
                            </p:childTnLst>
                          </p:cTn>
                        </p:par>
                        <p:par>
                          <p:cTn fill="hold">
                            <p:stCondLst>
                              <p:cond delay="4501"/>
                            </p:stCondLst>
                            <p:childTnLst>
                              <p:par>
                                <p:cTn fill="hold" nodeType="afterEffect" presetClass="entr" presetID="10" presetSubtype="0">
                                  <p:stCondLst>
                                    <p:cond delay="0"/>
                                  </p:stCondLst>
                                  <p:childTnLst>
                                    <p:set>
                                      <p:cBhvr>
                                        <p:cTn dur="1" fill="hold">
                                          <p:stCondLst>
                                            <p:cond delay="0"/>
                                          </p:stCondLst>
                                        </p:cTn>
                                        <p:tgtEl>
                                          <p:spTgt spid="3533"/>
                                        </p:tgtEl>
                                        <p:attrNameLst>
                                          <p:attrName>style.visibility</p:attrName>
                                        </p:attrNameLst>
                                      </p:cBhvr>
                                      <p:to>
                                        <p:strVal val="visible"/>
                                      </p:to>
                                    </p:set>
                                    <p:animEffect filter="fade" transition="in">
                                      <p:cBhvr>
                                        <p:cTn dur="500"/>
                                        <p:tgtEl>
                                          <p:spTgt spid="3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534"/>
                                        </p:tgtEl>
                                        <p:attrNameLst>
                                          <p:attrName>style.visibility</p:attrName>
                                        </p:attrNameLst>
                                      </p:cBhvr>
                                      <p:to>
                                        <p:strVal val="visible"/>
                                      </p:to>
                                    </p:set>
                                    <p:animEffect filter="fade" transition="in">
                                      <p:cBhvr>
                                        <p:cTn dur="500"/>
                                        <p:tgtEl>
                                          <p:spTgt spid="3534"/>
                                        </p:tgtEl>
                                      </p:cBhvr>
                                    </p:animEffect>
                                  </p:childTnLst>
                                </p:cTn>
                              </p:par>
                            </p:childTnLst>
                          </p:cTn>
                        </p:par>
                        <p:par>
                          <p:cTn fill="hold">
                            <p:stCondLst>
                              <p:cond delay="501"/>
                            </p:stCondLst>
                            <p:childTnLst>
                              <p:par>
                                <p:cTn fill="hold" nodeType="afterEffect" presetClass="entr" presetID="23" presetSubtype="16">
                                  <p:stCondLst>
                                    <p:cond delay="0"/>
                                  </p:stCondLst>
                                  <p:childTnLst>
                                    <p:set>
                                      <p:cBhvr>
                                        <p:cTn dur="1" fill="hold">
                                          <p:stCondLst>
                                            <p:cond delay="0"/>
                                          </p:stCondLst>
                                        </p:cTn>
                                        <p:tgtEl>
                                          <p:spTgt spid="3535"/>
                                        </p:tgtEl>
                                        <p:attrNameLst>
                                          <p:attrName>style.visibility</p:attrName>
                                        </p:attrNameLst>
                                      </p:cBhvr>
                                      <p:to>
                                        <p:strVal val="visible"/>
                                      </p:to>
                                    </p:set>
                                    <p:anim calcmode="lin" valueType="num">
                                      <p:cBhvr additive="base">
                                        <p:cTn dur="250"/>
                                        <p:tgtEl>
                                          <p:spTgt spid="3535"/>
                                        </p:tgtEl>
                                        <p:attrNameLst>
                                          <p:attrName>ppt_w</p:attrName>
                                        </p:attrNameLst>
                                      </p:cBhvr>
                                      <p:tavLst>
                                        <p:tav fmla="" tm="0">
                                          <p:val>
                                            <p:strVal val="0"/>
                                          </p:val>
                                        </p:tav>
                                        <p:tav fmla="" tm="100000">
                                          <p:val>
                                            <p:strVal val="#ppt_w"/>
                                          </p:val>
                                        </p:tav>
                                      </p:tavLst>
                                    </p:anim>
                                    <p:anim calcmode="lin" valueType="num">
                                      <p:cBhvr additive="base">
                                        <p:cTn dur="250"/>
                                        <p:tgtEl>
                                          <p:spTgt spid="353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536"/>
                                        </p:tgtEl>
                                        <p:attrNameLst>
                                          <p:attrName>style.visibility</p:attrName>
                                        </p:attrNameLst>
                                      </p:cBhvr>
                                      <p:to>
                                        <p:strVal val="visible"/>
                                      </p:to>
                                    </p:set>
                                    <p:animEffect filter="fade" transition="in">
                                      <p:cBhvr>
                                        <p:cTn dur="500"/>
                                        <p:tgtEl>
                                          <p:spTgt spid="3536"/>
                                        </p:tgtEl>
                                      </p:cBhvr>
                                    </p:animEffect>
                                  </p:childTnLst>
                                </p:cTn>
                              </p:par>
                              <p:par>
                                <p:cTn fill="hold" nodeType="withEffect" presetClass="entr" presetID="10" presetSubtype="0">
                                  <p:stCondLst>
                                    <p:cond delay="0"/>
                                  </p:stCondLst>
                                  <p:childTnLst>
                                    <p:set>
                                      <p:cBhvr>
                                        <p:cTn dur="1" fill="hold">
                                          <p:stCondLst>
                                            <p:cond delay="0"/>
                                          </p:stCondLst>
                                        </p:cTn>
                                        <p:tgtEl>
                                          <p:spTgt spid="3537"/>
                                        </p:tgtEl>
                                        <p:attrNameLst>
                                          <p:attrName>style.visibility</p:attrName>
                                        </p:attrNameLst>
                                      </p:cBhvr>
                                      <p:to>
                                        <p:strVal val="visible"/>
                                      </p:to>
                                    </p:set>
                                    <p:animEffect filter="fade" transition="in">
                                      <p:cBhvr>
                                        <p:cTn dur="500"/>
                                        <p:tgtEl>
                                          <p:spTgt spid="3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grpSp>
        <p:nvGrpSpPr>
          <p:cNvPr id="3543" name="Google Shape;3543;p138"/>
          <p:cNvGrpSpPr/>
          <p:nvPr/>
        </p:nvGrpSpPr>
        <p:grpSpPr>
          <a:xfrm>
            <a:off x="7247764" y="1020279"/>
            <a:ext cx="4448050" cy="5598518"/>
            <a:chOff x="2254627" y="851736"/>
            <a:chExt cx="3839787" cy="5459800"/>
          </a:xfrm>
        </p:grpSpPr>
        <p:sp>
          <p:nvSpPr>
            <p:cNvPr id="3544" name="Google Shape;3544;p138"/>
            <p:cNvSpPr/>
            <p:nvPr/>
          </p:nvSpPr>
          <p:spPr>
            <a:xfrm>
              <a:off x="2254627" y="858071"/>
              <a:ext cx="3839787"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45" name="Google Shape;3545;p138"/>
            <p:cNvSpPr/>
            <p:nvPr/>
          </p:nvSpPr>
          <p:spPr>
            <a:xfrm>
              <a:off x="2254627" y="851736"/>
              <a:ext cx="3839786" cy="398655"/>
            </a:xfrm>
            <a:prstGeom prst="roundRect">
              <a:avLst>
                <a:gd fmla="val 0" name="adj"/>
              </a:avLst>
            </a:prstGeom>
            <a:solidFill>
              <a:srgbClr val="1B2634"/>
            </a:solidFill>
            <a:ln>
              <a:noFill/>
            </a:ln>
          </p:spPr>
          <p:txBody>
            <a:bodyPr anchorCtr="0" anchor="t" bIns="45000" lIns="91425" spcFirstLastPara="1" rIns="90000" wrap="square" tIns="45000">
              <a:spAutoFit/>
            </a:bodyPr>
            <a:lstStyle/>
            <a:p>
              <a:pPr indent="0" lvl="0" marL="0" marR="0" rtl="0" algn="ctr">
                <a:spcBef>
                  <a:spcPts val="0"/>
                </a:spcBef>
                <a:spcAft>
                  <a:spcPts val="0"/>
                </a:spcAft>
                <a:buNone/>
              </a:pPr>
              <a:r>
                <a:rPr lang="en-US" sz="2000">
                  <a:solidFill>
                    <a:srgbClr val="7F7F7F"/>
                  </a:solidFill>
                  <a:latin typeface="Consolas"/>
                  <a:ea typeface="Consolas"/>
                  <a:cs typeface="Consolas"/>
                  <a:sym typeface="Consolas"/>
                </a:rPr>
                <a:t>sudoers</a:t>
              </a:r>
              <a:endParaRPr sz="2000">
                <a:solidFill>
                  <a:srgbClr val="7F7F7F"/>
                </a:solidFill>
                <a:latin typeface="Consolas"/>
                <a:ea typeface="Consolas"/>
                <a:cs typeface="Consolas"/>
                <a:sym typeface="Consolas"/>
              </a:endParaRPr>
            </a:p>
          </p:txBody>
        </p:sp>
        <p:sp>
          <p:nvSpPr>
            <p:cNvPr id="3546" name="Google Shape;3546;p138"/>
            <p:cNvSpPr/>
            <p:nvPr/>
          </p:nvSpPr>
          <p:spPr>
            <a:xfrm>
              <a:off x="2390775" y="947687"/>
              <a:ext cx="206752" cy="206752"/>
            </a:xfrm>
            <a:prstGeom prst="ellipse">
              <a:avLst/>
            </a:prstGeom>
            <a:solidFill>
              <a:srgbClr val="EF263D">
                <a:alpha val="3058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47" name="Google Shape;3547;p138"/>
            <p:cNvSpPr/>
            <p:nvPr/>
          </p:nvSpPr>
          <p:spPr>
            <a:xfrm>
              <a:off x="2703021" y="947687"/>
              <a:ext cx="206752" cy="206752"/>
            </a:xfrm>
            <a:prstGeom prst="ellipse">
              <a:avLst/>
            </a:prstGeom>
            <a:solidFill>
              <a:srgbClr val="FFFF00">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48" name="Google Shape;3548;p138"/>
            <p:cNvSpPr/>
            <p:nvPr/>
          </p:nvSpPr>
          <p:spPr>
            <a:xfrm>
              <a:off x="3015267" y="947687"/>
              <a:ext cx="206752" cy="206752"/>
            </a:xfrm>
            <a:prstGeom prst="ellipse">
              <a:avLst/>
            </a:prstGeom>
            <a:solidFill>
              <a:srgbClr val="00B050">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3549" name="Google Shape;3549;p13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Manage User Privileges</a:t>
            </a:r>
            <a:endParaRPr/>
          </a:p>
        </p:txBody>
      </p:sp>
      <p:sp>
        <p:nvSpPr>
          <p:cNvPr id="3550" name="Google Shape;3550;p138"/>
          <p:cNvSpPr/>
          <p:nvPr/>
        </p:nvSpPr>
        <p:spPr>
          <a:xfrm>
            <a:off x="378682" y="1599569"/>
            <a:ext cx="642982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gpasswd -d </a:t>
            </a:r>
            <a:r>
              <a:rPr lang="en-US" sz="1800">
                <a:solidFill>
                  <a:srgbClr val="92D050"/>
                </a:solidFill>
                <a:latin typeface="Consolas"/>
                <a:ea typeface="Consolas"/>
                <a:cs typeface="Consolas"/>
                <a:sym typeface="Consolas"/>
              </a:rPr>
              <a:t>trinity</a:t>
            </a:r>
            <a:r>
              <a:rPr lang="en-US" sz="1800">
                <a:solidFill>
                  <a:schemeClr val="accent4"/>
                </a:solidFill>
                <a:latin typeface="Consolas"/>
                <a:ea typeface="Consolas"/>
                <a:cs typeface="Consolas"/>
                <a:sym typeface="Consolas"/>
              </a:rPr>
              <a:t> </a:t>
            </a:r>
            <a:r>
              <a:rPr lang="en-US" sz="1800">
                <a:solidFill>
                  <a:srgbClr val="FFC000"/>
                </a:solidFill>
                <a:latin typeface="Consolas"/>
                <a:ea typeface="Consolas"/>
                <a:cs typeface="Consolas"/>
                <a:sym typeface="Consolas"/>
              </a:rPr>
              <a:t>wheel</a:t>
            </a:r>
            <a:endParaRPr/>
          </a:p>
        </p:txBody>
      </p:sp>
      <p:sp>
        <p:nvSpPr>
          <p:cNvPr id="3551" name="Google Shape;3551;p138"/>
          <p:cNvSpPr/>
          <p:nvPr/>
        </p:nvSpPr>
        <p:spPr>
          <a:xfrm>
            <a:off x="378682" y="2288572"/>
            <a:ext cx="642982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a:t>
            </a:r>
            <a:r>
              <a:rPr lang="en-US" sz="1800">
                <a:solidFill>
                  <a:schemeClr val="accent4"/>
                </a:solidFill>
                <a:latin typeface="Consolas"/>
                <a:ea typeface="Consolas"/>
                <a:cs typeface="Consolas"/>
                <a:sym typeface="Consolas"/>
              </a:rPr>
              <a:t> visudo</a:t>
            </a:r>
            <a:endParaRPr sz="1800">
              <a:solidFill>
                <a:srgbClr val="FFC000"/>
              </a:solidFill>
              <a:latin typeface="Consolas"/>
              <a:ea typeface="Consolas"/>
              <a:cs typeface="Consolas"/>
              <a:sym typeface="Consolas"/>
            </a:endParaRPr>
          </a:p>
        </p:txBody>
      </p:sp>
      <p:sp>
        <p:nvSpPr>
          <p:cNvPr id="3552" name="Google Shape;3552;p138"/>
          <p:cNvSpPr txBox="1"/>
          <p:nvPr/>
        </p:nvSpPr>
        <p:spPr>
          <a:xfrm>
            <a:off x="7297094" y="1711892"/>
            <a:ext cx="4309449" cy="877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BFBFBF"/>
                </a:solidFill>
                <a:latin typeface="Consolas"/>
                <a:ea typeface="Consolas"/>
                <a:cs typeface="Consolas"/>
                <a:sym typeface="Consolas"/>
              </a:rPr>
              <a:t>## Allows people in group wheel to run all commands</a:t>
            </a:r>
            <a:endParaRPr/>
          </a:p>
          <a:p>
            <a:pPr indent="0" lvl="0" marL="0" marR="0" rtl="0" algn="l">
              <a:spcBef>
                <a:spcPts val="0"/>
              </a:spcBef>
              <a:spcAft>
                <a:spcPts val="0"/>
              </a:spcAft>
              <a:buNone/>
            </a:pPr>
            <a:r>
              <a:rPr lang="en-US" sz="1700">
                <a:solidFill>
                  <a:srgbClr val="BFBFBF"/>
                </a:solidFill>
                <a:latin typeface="Consolas"/>
                <a:ea typeface="Consolas"/>
                <a:cs typeface="Consolas"/>
                <a:sym typeface="Consolas"/>
              </a:rPr>
              <a:t>%wheel  ALL=(ALL)       ALL</a:t>
            </a:r>
            <a:endParaRPr/>
          </a:p>
        </p:txBody>
      </p:sp>
      <p:sp>
        <p:nvSpPr>
          <p:cNvPr id="3553" name="Google Shape;3553;p138"/>
          <p:cNvSpPr/>
          <p:nvPr/>
        </p:nvSpPr>
        <p:spPr>
          <a:xfrm>
            <a:off x="7297099" y="2300225"/>
            <a:ext cx="888900" cy="2202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54" name="Google Shape;3554;p138"/>
          <p:cNvSpPr/>
          <p:nvPr/>
        </p:nvSpPr>
        <p:spPr>
          <a:xfrm>
            <a:off x="8295625" y="2264002"/>
            <a:ext cx="579300" cy="2889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55" name="Google Shape;3555;p138"/>
          <p:cNvSpPr/>
          <p:nvPr/>
        </p:nvSpPr>
        <p:spPr>
          <a:xfrm>
            <a:off x="8798847" y="2248236"/>
            <a:ext cx="579300" cy="3252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56" name="Google Shape;3556;p138"/>
          <p:cNvSpPr/>
          <p:nvPr/>
        </p:nvSpPr>
        <p:spPr>
          <a:xfrm>
            <a:off x="10143651" y="2232470"/>
            <a:ext cx="579422" cy="325053"/>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57" name="Google Shape;3557;p138"/>
          <p:cNvSpPr txBox="1"/>
          <p:nvPr/>
        </p:nvSpPr>
        <p:spPr>
          <a:xfrm>
            <a:off x="7238711" y="2770763"/>
            <a:ext cx="4309449"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A5A5A5"/>
                </a:solidFill>
                <a:latin typeface="Ubuntu"/>
                <a:ea typeface="Ubuntu"/>
                <a:cs typeface="Ubuntu"/>
                <a:sym typeface="Ubuntu"/>
              </a:rPr>
              <a:t>user/group host=(run_as_user) command_list</a:t>
            </a:r>
            <a:endParaRPr sz="1700">
              <a:solidFill>
                <a:srgbClr val="A5A5A5"/>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543"/>
                                        </p:tgtEl>
                                        <p:attrNameLst>
                                          <p:attrName>style.visibility</p:attrName>
                                        </p:attrNameLst>
                                      </p:cBhvr>
                                      <p:to>
                                        <p:strVal val="visible"/>
                                      </p:to>
                                    </p:set>
                                    <p:animEffect filter="fade" transition="in">
                                      <p:cBhvr>
                                        <p:cTn dur="500"/>
                                        <p:tgtEl>
                                          <p:spTgt spid="3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2"/>
                                        </p:tgtEl>
                                        <p:attrNameLst>
                                          <p:attrName>style.visibility</p:attrName>
                                        </p:attrNameLst>
                                      </p:cBhvr>
                                      <p:to>
                                        <p:strVal val="visible"/>
                                      </p:to>
                                    </p:set>
                                    <p:animEffect filter="fade" transition="in">
                                      <p:cBhvr>
                                        <p:cTn dur="500"/>
                                        <p:tgtEl>
                                          <p:spTgt spid="3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3"/>
                                        </p:tgtEl>
                                        <p:attrNameLst>
                                          <p:attrName>style.visibility</p:attrName>
                                        </p:attrNameLst>
                                      </p:cBhvr>
                                      <p:to>
                                        <p:strVal val="visible"/>
                                      </p:to>
                                    </p:set>
                                    <p:animEffect filter="fade" transition="in">
                                      <p:cBhvr>
                                        <p:cTn dur="500"/>
                                        <p:tgtEl>
                                          <p:spTgt spid="3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54"/>
                                        </p:tgtEl>
                                        <p:attrNameLst>
                                          <p:attrName>style.visibility</p:attrName>
                                        </p:attrNameLst>
                                      </p:cBhvr>
                                      <p:to>
                                        <p:strVal val="visible"/>
                                      </p:to>
                                    </p:set>
                                    <p:animEffect filter="fade" transition="in">
                                      <p:cBhvr>
                                        <p:cTn dur="500"/>
                                        <p:tgtEl>
                                          <p:spTgt spid="3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55"/>
                                        </p:tgtEl>
                                        <p:attrNameLst>
                                          <p:attrName>style.visibility</p:attrName>
                                        </p:attrNameLst>
                                      </p:cBhvr>
                                      <p:to>
                                        <p:strVal val="visible"/>
                                      </p:to>
                                    </p:set>
                                    <p:animEffect filter="fade" transition="in">
                                      <p:cBhvr>
                                        <p:cTn dur="500"/>
                                        <p:tgtEl>
                                          <p:spTgt spid="3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56"/>
                                        </p:tgtEl>
                                        <p:attrNameLst>
                                          <p:attrName>style.visibility</p:attrName>
                                        </p:attrNameLst>
                                      </p:cBhvr>
                                      <p:to>
                                        <p:strVal val="visible"/>
                                      </p:to>
                                    </p:set>
                                    <p:animEffect filter="fade" transition="in">
                                      <p:cBhvr>
                                        <p:cTn dur="500"/>
                                        <p:tgtEl>
                                          <p:spTgt spid="3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5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57"/>
                                        </p:tgtEl>
                                        <p:attrNameLst>
                                          <p:attrName>style.visibility</p:attrName>
                                        </p:attrNameLst>
                                      </p:cBhvr>
                                      <p:to>
                                        <p:strVal val="visible"/>
                                      </p:to>
                                    </p:set>
                                    <p:animEffect filter="fade" transition="in">
                                      <p:cBhvr>
                                        <p:cTn dur="500"/>
                                        <p:tgtEl>
                                          <p:spTgt spid="3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grpSp>
        <p:nvGrpSpPr>
          <p:cNvPr id="3563" name="Google Shape;3563;p139"/>
          <p:cNvGrpSpPr/>
          <p:nvPr/>
        </p:nvGrpSpPr>
        <p:grpSpPr>
          <a:xfrm>
            <a:off x="7247764" y="1020279"/>
            <a:ext cx="4448050" cy="5598518"/>
            <a:chOff x="2254627" y="851736"/>
            <a:chExt cx="3839787" cy="5459800"/>
          </a:xfrm>
        </p:grpSpPr>
        <p:sp>
          <p:nvSpPr>
            <p:cNvPr id="3564" name="Google Shape;3564;p139"/>
            <p:cNvSpPr/>
            <p:nvPr/>
          </p:nvSpPr>
          <p:spPr>
            <a:xfrm>
              <a:off x="2254627" y="858071"/>
              <a:ext cx="3839787"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65" name="Google Shape;3565;p139"/>
            <p:cNvSpPr/>
            <p:nvPr/>
          </p:nvSpPr>
          <p:spPr>
            <a:xfrm>
              <a:off x="2254627" y="851736"/>
              <a:ext cx="3839786" cy="398655"/>
            </a:xfrm>
            <a:prstGeom prst="roundRect">
              <a:avLst>
                <a:gd fmla="val 0" name="adj"/>
              </a:avLst>
            </a:prstGeom>
            <a:solidFill>
              <a:srgbClr val="1B2634"/>
            </a:solidFill>
            <a:ln>
              <a:noFill/>
            </a:ln>
          </p:spPr>
          <p:txBody>
            <a:bodyPr anchorCtr="0" anchor="t" bIns="45000" lIns="91425" spcFirstLastPara="1" rIns="90000" wrap="square" tIns="45000">
              <a:spAutoFit/>
            </a:bodyPr>
            <a:lstStyle/>
            <a:p>
              <a:pPr indent="0" lvl="0" marL="0" marR="0" rtl="0" algn="ctr">
                <a:spcBef>
                  <a:spcPts val="0"/>
                </a:spcBef>
                <a:spcAft>
                  <a:spcPts val="0"/>
                </a:spcAft>
                <a:buNone/>
              </a:pPr>
              <a:r>
                <a:rPr lang="en-US" sz="2000">
                  <a:solidFill>
                    <a:srgbClr val="7F7F7F"/>
                  </a:solidFill>
                  <a:latin typeface="Consolas"/>
                  <a:ea typeface="Consolas"/>
                  <a:cs typeface="Consolas"/>
                  <a:sym typeface="Consolas"/>
                </a:rPr>
                <a:t>sudoers</a:t>
              </a:r>
              <a:endParaRPr sz="2000">
                <a:solidFill>
                  <a:srgbClr val="7F7F7F"/>
                </a:solidFill>
                <a:latin typeface="Consolas"/>
                <a:ea typeface="Consolas"/>
                <a:cs typeface="Consolas"/>
                <a:sym typeface="Consolas"/>
              </a:endParaRPr>
            </a:p>
          </p:txBody>
        </p:sp>
        <p:sp>
          <p:nvSpPr>
            <p:cNvPr id="3566" name="Google Shape;3566;p139"/>
            <p:cNvSpPr/>
            <p:nvPr/>
          </p:nvSpPr>
          <p:spPr>
            <a:xfrm>
              <a:off x="2390775" y="947687"/>
              <a:ext cx="206752" cy="206752"/>
            </a:xfrm>
            <a:prstGeom prst="ellipse">
              <a:avLst/>
            </a:prstGeom>
            <a:solidFill>
              <a:srgbClr val="EF263D">
                <a:alpha val="3058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67" name="Google Shape;3567;p139"/>
            <p:cNvSpPr/>
            <p:nvPr/>
          </p:nvSpPr>
          <p:spPr>
            <a:xfrm>
              <a:off x="2703021" y="947687"/>
              <a:ext cx="206752" cy="206752"/>
            </a:xfrm>
            <a:prstGeom prst="ellipse">
              <a:avLst/>
            </a:prstGeom>
            <a:solidFill>
              <a:srgbClr val="FFFF00">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568" name="Google Shape;3568;p139"/>
            <p:cNvSpPr/>
            <p:nvPr/>
          </p:nvSpPr>
          <p:spPr>
            <a:xfrm>
              <a:off x="3015267" y="947687"/>
              <a:ext cx="206752" cy="206752"/>
            </a:xfrm>
            <a:prstGeom prst="ellipse">
              <a:avLst/>
            </a:prstGeom>
            <a:solidFill>
              <a:srgbClr val="00B050">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3569" name="Google Shape;3569;p139"/>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Manage User Privileges</a:t>
            </a:r>
            <a:endParaRPr/>
          </a:p>
        </p:txBody>
      </p:sp>
      <p:sp>
        <p:nvSpPr>
          <p:cNvPr id="3570" name="Google Shape;3570;p139"/>
          <p:cNvSpPr txBox="1"/>
          <p:nvPr/>
        </p:nvSpPr>
        <p:spPr>
          <a:xfrm>
            <a:off x="7297094" y="1648097"/>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accent4"/>
                </a:solidFill>
                <a:latin typeface="Consolas"/>
                <a:ea typeface="Consolas"/>
                <a:cs typeface="Consolas"/>
                <a:sym typeface="Consolas"/>
              </a:rPr>
              <a:t>trinity</a:t>
            </a:r>
            <a:r>
              <a:rPr lang="en-US" sz="1700">
                <a:solidFill>
                  <a:schemeClr val="lt1"/>
                </a:solidFill>
                <a:latin typeface="Consolas"/>
                <a:ea typeface="Consolas"/>
                <a:cs typeface="Consolas"/>
                <a:sym typeface="Consolas"/>
              </a:rPr>
              <a:t>  ALL=(ALL)       ALL</a:t>
            </a:r>
            <a:endParaRPr/>
          </a:p>
        </p:txBody>
      </p:sp>
      <p:sp>
        <p:nvSpPr>
          <p:cNvPr id="3571" name="Google Shape;3571;p139"/>
          <p:cNvSpPr txBox="1"/>
          <p:nvPr/>
        </p:nvSpPr>
        <p:spPr>
          <a:xfrm>
            <a:off x="7297094" y="2140758"/>
            <a:ext cx="430944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4"/>
                </a:solidFill>
                <a:latin typeface="Consolas"/>
                <a:ea typeface="Consolas"/>
                <a:cs typeface="Consolas"/>
                <a:sym typeface="Consolas"/>
              </a:rPr>
              <a:t>%developers</a:t>
            </a:r>
            <a:r>
              <a:rPr lang="en-US" sz="1600">
                <a:solidFill>
                  <a:schemeClr val="lt1"/>
                </a:solidFill>
                <a:latin typeface="Consolas"/>
                <a:ea typeface="Consolas"/>
                <a:cs typeface="Consolas"/>
                <a:sym typeface="Consolas"/>
              </a:rPr>
              <a:t>  ALL=(ALL)       ALL</a:t>
            </a:r>
            <a:endParaRPr/>
          </a:p>
        </p:txBody>
      </p:sp>
      <p:sp>
        <p:nvSpPr>
          <p:cNvPr id="3572" name="Google Shape;3572;p139"/>
          <p:cNvSpPr/>
          <p:nvPr/>
        </p:nvSpPr>
        <p:spPr>
          <a:xfrm>
            <a:off x="393672"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-u</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trinity</a:t>
            </a:r>
            <a:r>
              <a:rPr lang="en-US" sz="1800">
                <a:solidFill>
                  <a:schemeClr val="lt1"/>
                </a:solidFill>
                <a:latin typeface="Consolas"/>
                <a:ea typeface="Consolas"/>
                <a:cs typeface="Consolas"/>
                <a:sym typeface="Consolas"/>
              </a:rPr>
              <a:t> </a:t>
            </a:r>
            <a:r>
              <a:rPr lang="en-US" sz="1800">
                <a:solidFill>
                  <a:srgbClr val="FFC000"/>
                </a:solidFill>
                <a:latin typeface="Consolas"/>
                <a:ea typeface="Consolas"/>
                <a:cs typeface="Consolas"/>
                <a:sym typeface="Consolas"/>
              </a:rPr>
              <a:t>ls</a:t>
            </a:r>
            <a:r>
              <a:rPr lang="en-US" sz="1800">
                <a:solidFill>
                  <a:schemeClr val="lt1"/>
                </a:solidFill>
                <a:latin typeface="Consolas"/>
                <a:ea typeface="Consolas"/>
                <a:cs typeface="Consolas"/>
                <a:sym typeface="Consolas"/>
              </a:rPr>
              <a:t> </a:t>
            </a:r>
            <a:r>
              <a:rPr lang="en-US" sz="1800">
                <a:solidFill>
                  <a:schemeClr val="accent5"/>
                </a:solidFill>
                <a:latin typeface="Consolas"/>
                <a:ea typeface="Consolas"/>
                <a:cs typeface="Consolas"/>
                <a:sym typeface="Consolas"/>
              </a:rPr>
              <a:t>/home/trinity</a:t>
            </a:r>
            <a:endParaRPr/>
          </a:p>
        </p:txBody>
      </p:sp>
      <p:sp>
        <p:nvSpPr>
          <p:cNvPr id="3573" name="Google Shape;3573;p139"/>
          <p:cNvSpPr/>
          <p:nvPr/>
        </p:nvSpPr>
        <p:spPr>
          <a:xfrm>
            <a:off x="649092" y="1919466"/>
            <a:ext cx="6154301"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Desktop  Documents  Downloads  Music  Pictures</a:t>
            </a:r>
            <a:endParaRPr/>
          </a:p>
        </p:txBody>
      </p:sp>
      <p:sp>
        <p:nvSpPr>
          <p:cNvPr id="3574" name="Google Shape;3574;p139"/>
          <p:cNvSpPr txBox="1"/>
          <p:nvPr/>
        </p:nvSpPr>
        <p:spPr>
          <a:xfrm>
            <a:off x="7297093" y="2684111"/>
            <a:ext cx="43094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accent4"/>
                </a:solidFill>
                <a:latin typeface="Consolas"/>
                <a:ea typeface="Consolas"/>
                <a:cs typeface="Consolas"/>
                <a:sym typeface="Consolas"/>
              </a:rPr>
              <a:t>trinity</a:t>
            </a:r>
            <a:r>
              <a:rPr lang="en-US" sz="1400">
                <a:solidFill>
                  <a:schemeClr val="lt1"/>
                </a:solidFill>
                <a:latin typeface="Consolas"/>
                <a:ea typeface="Consolas"/>
                <a:cs typeface="Consolas"/>
                <a:sym typeface="Consolas"/>
              </a:rPr>
              <a:t>  ALL=(</a:t>
            </a:r>
            <a:r>
              <a:rPr lang="en-US" sz="1400">
                <a:solidFill>
                  <a:srgbClr val="92D050"/>
                </a:solidFill>
                <a:latin typeface="Consolas"/>
                <a:ea typeface="Consolas"/>
                <a:cs typeface="Consolas"/>
                <a:sym typeface="Consolas"/>
              </a:rPr>
              <a:t>aaron,john</a:t>
            </a:r>
            <a:r>
              <a:rPr lang="en-US" sz="1400">
                <a:solidFill>
                  <a:schemeClr val="lt1"/>
                </a:solidFill>
                <a:latin typeface="Consolas"/>
                <a:ea typeface="Consolas"/>
                <a:cs typeface="Consolas"/>
                <a:sym typeface="Consolas"/>
              </a:rPr>
              <a:t>)       ALL</a:t>
            </a:r>
            <a:endParaRPr sz="1600">
              <a:solidFill>
                <a:schemeClr val="lt1"/>
              </a:solidFill>
              <a:latin typeface="Consolas"/>
              <a:ea typeface="Consolas"/>
              <a:cs typeface="Consolas"/>
              <a:sym typeface="Consolas"/>
            </a:endParaRPr>
          </a:p>
        </p:txBody>
      </p:sp>
      <p:sp>
        <p:nvSpPr>
          <p:cNvPr id="3575" name="Google Shape;3575;p139"/>
          <p:cNvSpPr txBox="1"/>
          <p:nvPr/>
        </p:nvSpPr>
        <p:spPr>
          <a:xfrm>
            <a:off x="7297092" y="3227464"/>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accent4"/>
                </a:solidFill>
                <a:latin typeface="Consolas"/>
                <a:ea typeface="Consolas"/>
                <a:cs typeface="Consolas"/>
                <a:sym typeface="Consolas"/>
              </a:rPr>
              <a:t>trinity</a:t>
            </a:r>
            <a:r>
              <a:rPr lang="en-US" sz="1700">
                <a:solidFill>
                  <a:schemeClr val="lt1"/>
                </a:solidFill>
                <a:latin typeface="Consolas"/>
                <a:ea typeface="Consolas"/>
                <a:cs typeface="Consolas"/>
                <a:sym typeface="Consolas"/>
              </a:rPr>
              <a:t>  </a:t>
            </a:r>
            <a:r>
              <a:rPr lang="en-US" sz="1700">
                <a:solidFill>
                  <a:srgbClr val="92D050"/>
                </a:solidFill>
                <a:latin typeface="Consolas"/>
                <a:ea typeface="Consolas"/>
                <a:cs typeface="Consolas"/>
                <a:sym typeface="Consolas"/>
              </a:rPr>
              <a:t>ALL=ALL</a:t>
            </a:r>
            <a:endParaRPr/>
          </a:p>
        </p:txBody>
      </p:sp>
      <p:sp>
        <p:nvSpPr>
          <p:cNvPr id="3576" name="Google Shape;3576;p139"/>
          <p:cNvSpPr txBox="1"/>
          <p:nvPr/>
        </p:nvSpPr>
        <p:spPr>
          <a:xfrm>
            <a:off x="7297092" y="3720125"/>
            <a:ext cx="43094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accent4"/>
                </a:solidFill>
                <a:latin typeface="Consolas"/>
                <a:ea typeface="Consolas"/>
                <a:cs typeface="Consolas"/>
                <a:sym typeface="Consolas"/>
              </a:rPr>
              <a:t>trinity</a:t>
            </a:r>
            <a:r>
              <a:rPr lang="en-US" sz="1400">
                <a:solidFill>
                  <a:schemeClr val="lt1"/>
                </a:solidFill>
                <a:latin typeface="Consolas"/>
                <a:ea typeface="Consolas"/>
                <a:cs typeface="Consolas"/>
                <a:sym typeface="Consolas"/>
              </a:rPr>
              <a:t>  ALL=(ALL) </a:t>
            </a:r>
            <a:r>
              <a:rPr lang="en-US" sz="1400">
                <a:solidFill>
                  <a:srgbClr val="92D050"/>
                </a:solidFill>
                <a:latin typeface="Consolas"/>
                <a:ea typeface="Consolas"/>
                <a:cs typeface="Consolas"/>
                <a:sym typeface="Consolas"/>
              </a:rPr>
              <a:t>/bin/ls, /bin/stat</a:t>
            </a:r>
            <a:endParaRPr sz="1700">
              <a:solidFill>
                <a:srgbClr val="92D050"/>
              </a:solidFill>
              <a:latin typeface="Consolas"/>
              <a:ea typeface="Consolas"/>
              <a:cs typeface="Consolas"/>
              <a:sym typeface="Consolas"/>
            </a:endParaRPr>
          </a:p>
        </p:txBody>
      </p:sp>
      <p:sp>
        <p:nvSpPr>
          <p:cNvPr id="3577" name="Google Shape;3577;p139"/>
          <p:cNvSpPr/>
          <p:nvPr/>
        </p:nvSpPr>
        <p:spPr>
          <a:xfrm>
            <a:off x="389727" y="272442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ls</a:t>
            </a:r>
            <a:endParaRPr/>
          </a:p>
        </p:txBody>
      </p:sp>
      <p:sp>
        <p:nvSpPr>
          <p:cNvPr id="3578" name="Google Shape;3578;p139"/>
          <p:cNvSpPr/>
          <p:nvPr/>
        </p:nvSpPr>
        <p:spPr>
          <a:xfrm>
            <a:off x="389727" y="3391724"/>
            <a:ext cx="6415659"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stat</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/bin</a:t>
            </a:r>
            <a:endParaRPr/>
          </a:p>
        </p:txBody>
      </p:sp>
      <p:sp>
        <p:nvSpPr>
          <p:cNvPr id="3579" name="Google Shape;3579;p139"/>
          <p:cNvSpPr/>
          <p:nvPr/>
        </p:nvSpPr>
        <p:spPr>
          <a:xfrm>
            <a:off x="389727" y="4059019"/>
            <a:ext cx="641366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echo</a:t>
            </a:r>
            <a:r>
              <a:rPr lang="en-US" sz="1800">
                <a:solidFill>
                  <a:schemeClr val="lt1"/>
                </a:solidFill>
                <a:latin typeface="Consolas"/>
                <a:ea typeface="Consolas"/>
                <a:cs typeface="Consolas"/>
                <a:sym typeface="Consolas"/>
              </a:rPr>
              <a:t> </a:t>
            </a:r>
            <a:r>
              <a:rPr lang="en-US" sz="1800">
                <a:solidFill>
                  <a:srgbClr val="92D050"/>
                </a:solidFill>
                <a:latin typeface="Consolas"/>
                <a:ea typeface="Consolas"/>
                <a:cs typeface="Consolas"/>
                <a:sym typeface="Consolas"/>
              </a:rPr>
              <a:t>"Test passed?"</a:t>
            </a:r>
            <a:endParaRPr/>
          </a:p>
        </p:txBody>
      </p:sp>
      <p:sp>
        <p:nvSpPr>
          <p:cNvPr id="3580" name="Google Shape;3580;p139"/>
          <p:cNvSpPr/>
          <p:nvPr/>
        </p:nvSpPr>
        <p:spPr>
          <a:xfrm>
            <a:off x="645147" y="4378916"/>
            <a:ext cx="6207573" cy="46021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Sorry, user trinity is not allowed to execute '/bin/echo Test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passed?' as root on LFCS-CentOS.</a:t>
            </a:r>
            <a:endParaRPr/>
          </a:p>
        </p:txBody>
      </p:sp>
      <p:sp>
        <p:nvSpPr>
          <p:cNvPr id="3581" name="Google Shape;3581;p139"/>
          <p:cNvSpPr txBox="1"/>
          <p:nvPr/>
        </p:nvSpPr>
        <p:spPr>
          <a:xfrm>
            <a:off x="7297091" y="4210215"/>
            <a:ext cx="430944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4"/>
                </a:solidFill>
                <a:latin typeface="Consolas"/>
                <a:ea typeface="Consolas"/>
                <a:cs typeface="Consolas"/>
                <a:sym typeface="Consolas"/>
              </a:rPr>
              <a:t>trinity</a:t>
            </a:r>
            <a:r>
              <a:rPr lang="en-US" sz="1600">
                <a:solidFill>
                  <a:schemeClr val="lt1"/>
                </a:solidFill>
                <a:latin typeface="Consolas"/>
                <a:ea typeface="Consolas"/>
                <a:cs typeface="Consolas"/>
                <a:sym typeface="Consolas"/>
              </a:rPr>
              <a:t>  ALL= </a:t>
            </a:r>
            <a:r>
              <a:rPr lang="en-US" sz="1600">
                <a:solidFill>
                  <a:srgbClr val="92D050"/>
                </a:solidFill>
                <a:latin typeface="Consolas"/>
                <a:ea typeface="Consolas"/>
                <a:cs typeface="Consolas"/>
                <a:sym typeface="Consolas"/>
              </a:rPr>
              <a:t>/bin/ls, /bin/stat</a:t>
            </a:r>
            <a:endParaRPr sz="1700">
              <a:solidFill>
                <a:srgbClr val="92D050"/>
              </a:solidFill>
              <a:latin typeface="Consolas"/>
              <a:ea typeface="Consolas"/>
              <a:cs typeface="Consolas"/>
              <a:sym typeface="Consolas"/>
            </a:endParaRPr>
          </a:p>
        </p:txBody>
      </p:sp>
      <p:sp>
        <p:nvSpPr>
          <p:cNvPr id="3582" name="Google Shape;3582;p139"/>
          <p:cNvSpPr txBox="1"/>
          <p:nvPr/>
        </p:nvSpPr>
        <p:spPr>
          <a:xfrm>
            <a:off x="7297091" y="4854206"/>
            <a:ext cx="430944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BFBFBF"/>
                </a:solidFill>
                <a:latin typeface="Consolas"/>
                <a:ea typeface="Consolas"/>
                <a:cs typeface="Consolas"/>
                <a:sym typeface="Consolas"/>
              </a:rPr>
              <a:t># %wheel ALL=(ALL) NOPASSWD: ALL</a:t>
            </a:r>
            <a:endParaRPr sz="1700">
              <a:solidFill>
                <a:srgbClr val="BFBFBF"/>
              </a:solidFill>
              <a:latin typeface="Consolas"/>
              <a:ea typeface="Consolas"/>
              <a:cs typeface="Consolas"/>
              <a:sym typeface="Consolas"/>
            </a:endParaRPr>
          </a:p>
        </p:txBody>
      </p:sp>
      <p:sp>
        <p:nvSpPr>
          <p:cNvPr id="3583" name="Google Shape;3583;p139"/>
          <p:cNvSpPr txBox="1"/>
          <p:nvPr/>
        </p:nvSpPr>
        <p:spPr>
          <a:xfrm>
            <a:off x="7297090" y="5612610"/>
            <a:ext cx="4309449"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accent4"/>
                </a:solidFill>
                <a:latin typeface="Consolas"/>
                <a:ea typeface="Consolas"/>
                <a:cs typeface="Consolas"/>
                <a:sym typeface="Consolas"/>
              </a:rPr>
              <a:t>trinity</a:t>
            </a:r>
            <a:r>
              <a:rPr lang="en-US" sz="1700">
                <a:solidFill>
                  <a:schemeClr val="lt1"/>
                </a:solidFill>
                <a:latin typeface="Consolas"/>
                <a:ea typeface="Consolas"/>
                <a:cs typeface="Consolas"/>
                <a:sym typeface="Consolas"/>
              </a:rPr>
              <a:t>  ALL= </a:t>
            </a:r>
            <a:r>
              <a:rPr lang="en-US" sz="1700">
                <a:solidFill>
                  <a:srgbClr val="92D050"/>
                </a:solidFill>
                <a:latin typeface="Consolas"/>
                <a:ea typeface="Consolas"/>
                <a:cs typeface="Consolas"/>
                <a:sym typeface="Consolas"/>
              </a:rPr>
              <a:t>NOPASSWD:ALL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0"/>
                                        </p:tgtEl>
                                        <p:attrNameLst>
                                          <p:attrName>style.visibility</p:attrName>
                                        </p:attrNameLst>
                                      </p:cBhvr>
                                      <p:to>
                                        <p:strVal val="visible"/>
                                      </p:to>
                                    </p:set>
                                    <p:animEffect filter="fade" transition="in">
                                      <p:cBhvr>
                                        <p:cTn dur="500"/>
                                        <p:tgtEl>
                                          <p:spTgt spid="3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1"/>
                                        </p:tgtEl>
                                        <p:attrNameLst>
                                          <p:attrName>style.visibility</p:attrName>
                                        </p:attrNameLst>
                                      </p:cBhvr>
                                      <p:to>
                                        <p:strVal val="visible"/>
                                      </p:to>
                                    </p:set>
                                    <p:animEffect filter="fade" transition="in">
                                      <p:cBhvr>
                                        <p:cTn dur="500"/>
                                        <p:tgtEl>
                                          <p:spTgt spid="3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573"/>
                                        </p:tgtEl>
                                        <p:attrNameLst>
                                          <p:attrName>style.visibility</p:attrName>
                                        </p:attrNameLst>
                                      </p:cBhvr>
                                      <p:to>
                                        <p:strVal val="visible"/>
                                      </p:to>
                                    </p:set>
                                    <p:animEffect filter="fade" transition="in">
                                      <p:cBhvr>
                                        <p:cTn dur="500"/>
                                        <p:tgtEl>
                                          <p:spTgt spid="3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4"/>
                                        </p:tgtEl>
                                        <p:attrNameLst>
                                          <p:attrName>style.visibility</p:attrName>
                                        </p:attrNameLst>
                                      </p:cBhvr>
                                      <p:to>
                                        <p:strVal val="visible"/>
                                      </p:to>
                                    </p:set>
                                    <p:animEffect filter="fade" transition="in">
                                      <p:cBhvr>
                                        <p:cTn dur="500"/>
                                        <p:tgtEl>
                                          <p:spTgt spid="3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5"/>
                                        </p:tgtEl>
                                        <p:attrNameLst>
                                          <p:attrName>style.visibility</p:attrName>
                                        </p:attrNameLst>
                                      </p:cBhvr>
                                      <p:to>
                                        <p:strVal val="visible"/>
                                      </p:to>
                                    </p:set>
                                    <p:animEffect filter="fade" transition="in">
                                      <p:cBhvr>
                                        <p:cTn dur="500"/>
                                        <p:tgtEl>
                                          <p:spTgt spid="3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6"/>
                                        </p:tgtEl>
                                        <p:attrNameLst>
                                          <p:attrName>style.visibility</p:attrName>
                                        </p:attrNameLst>
                                      </p:cBhvr>
                                      <p:to>
                                        <p:strVal val="visible"/>
                                      </p:to>
                                    </p:set>
                                    <p:animEffect filter="fade" transition="in">
                                      <p:cBhvr>
                                        <p:cTn dur="500"/>
                                        <p:tgtEl>
                                          <p:spTgt spid="3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580"/>
                                        </p:tgtEl>
                                        <p:attrNameLst>
                                          <p:attrName>style.visibility</p:attrName>
                                        </p:attrNameLst>
                                      </p:cBhvr>
                                      <p:to>
                                        <p:strVal val="visible"/>
                                      </p:to>
                                    </p:set>
                                    <p:animEffect filter="fade" transition="in">
                                      <p:cBhvr>
                                        <p:cTn dur="500"/>
                                        <p:tgtEl>
                                          <p:spTgt spid="3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1"/>
                                        </p:tgtEl>
                                        <p:attrNameLst>
                                          <p:attrName>style.visibility</p:attrName>
                                        </p:attrNameLst>
                                      </p:cBhvr>
                                      <p:to>
                                        <p:strVal val="visible"/>
                                      </p:to>
                                    </p:set>
                                    <p:animEffect filter="fade" transition="in">
                                      <p:cBhvr>
                                        <p:cTn dur="500"/>
                                        <p:tgtEl>
                                          <p:spTgt spid="3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2"/>
                                        </p:tgtEl>
                                        <p:attrNameLst>
                                          <p:attrName>style.visibility</p:attrName>
                                        </p:attrNameLst>
                                      </p:cBhvr>
                                      <p:to>
                                        <p:strVal val="visible"/>
                                      </p:to>
                                    </p:set>
                                    <p:animEffect filter="fade" transition="in">
                                      <p:cBhvr>
                                        <p:cTn dur="500"/>
                                        <p:tgtEl>
                                          <p:spTgt spid="3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3"/>
                                        </p:tgtEl>
                                        <p:attrNameLst>
                                          <p:attrName>style.visibility</p:attrName>
                                        </p:attrNameLst>
                                      </p:cBhvr>
                                      <p:to>
                                        <p:strVal val="visible"/>
                                      </p:to>
                                    </p:set>
                                    <p:animEffect filter="fade" transition="in">
                                      <p:cBhvr>
                                        <p:cTn dur="500"/>
                                        <p:tgtEl>
                                          <p:spTgt spid="3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8" name="Shape 3588"/>
        <p:cNvGrpSpPr/>
        <p:nvPr/>
      </p:nvGrpSpPr>
      <p:grpSpPr>
        <a:xfrm>
          <a:off x="0" y="0"/>
          <a:ext cx="0" cy="0"/>
          <a:chOff x="0" y="0"/>
          <a:chExt cx="0" cy="0"/>
        </a:xfrm>
      </p:grpSpPr>
      <p:sp>
        <p:nvSpPr>
          <p:cNvPr id="3589" name="Google Shape;3589;g28f7963fa17_1_225"/>
          <p:cNvSpPr/>
          <p:nvPr/>
        </p:nvSpPr>
        <p:spPr>
          <a:xfrm>
            <a:off x="2733554" y="1863012"/>
            <a:ext cx="6724800" cy="3298500"/>
          </a:xfrm>
          <a:prstGeom prst="round2SameRect">
            <a:avLst>
              <a:gd fmla="val 3305" name="adj1"/>
              <a:gd fmla="val 0" name="adj2"/>
            </a:avLst>
          </a:prstGeom>
          <a:gradFill>
            <a:gsLst>
              <a:gs pos="0">
                <a:srgbClr val="3566F1"/>
              </a:gs>
              <a:gs pos="100000">
                <a:schemeClr val="accent6"/>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3590" name="Google Shape;3590;g28f7963fa17_1_225"/>
          <p:cNvSpPr/>
          <p:nvPr/>
        </p:nvSpPr>
        <p:spPr>
          <a:xfrm rot="10800000">
            <a:off x="2449926" y="5106679"/>
            <a:ext cx="7292100" cy="219300"/>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3591" name="Google Shape;3591;g28f7963fa17_1_225"/>
          <p:cNvPicPr preferRelativeResize="0"/>
          <p:nvPr/>
        </p:nvPicPr>
        <p:blipFill rotWithShape="1">
          <a:blip r:embed="rId3">
            <a:alphaModFix/>
          </a:blip>
          <a:srcRect b="0" l="0" r="99" t="0"/>
          <a:stretch/>
        </p:blipFill>
        <p:spPr>
          <a:xfrm>
            <a:off x="2955402" y="2053558"/>
            <a:ext cx="6281100" cy="2917200"/>
          </a:xfrm>
          <a:prstGeom prst="roundRect">
            <a:avLst>
              <a:gd fmla="val 3400" name="adj"/>
            </a:avLst>
          </a:prstGeom>
          <a:noFill/>
          <a:ln>
            <a:noFill/>
          </a:ln>
        </p:spPr>
      </p:pic>
      <p:sp>
        <p:nvSpPr>
          <p:cNvPr id="3592" name="Google Shape;3592;g28f7963fa17_1_225"/>
          <p:cNvSpPr txBox="1"/>
          <p:nvPr/>
        </p:nvSpPr>
        <p:spPr>
          <a:xfrm>
            <a:off x="2733550" y="729350"/>
            <a:ext cx="7645500" cy="9081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None/>
            </a:pPr>
            <a:r>
              <a:rPr lang="en-US" sz="2400">
                <a:solidFill>
                  <a:schemeClr val="lt1"/>
                </a:solidFill>
                <a:latin typeface="Ubuntu"/>
                <a:ea typeface="Ubuntu"/>
                <a:cs typeface="Ubuntu"/>
                <a:sym typeface="Ubuntu"/>
              </a:rPr>
              <a:t>It's time to do a hands-on lab on</a:t>
            </a:r>
            <a:endParaRPr sz="2400">
              <a:solidFill>
                <a:schemeClr val="lt1"/>
              </a:solidFill>
              <a:latin typeface="Ubuntu"/>
              <a:ea typeface="Ubuntu"/>
              <a:cs typeface="Ubuntu"/>
              <a:sym typeface="Ubuntu"/>
            </a:endParaRPr>
          </a:p>
          <a:p>
            <a:pPr indent="0" lvl="0" marL="0" marR="0" rtl="0" algn="l">
              <a:spcBef>
                <a:spcPts val="0"/>
              </a:spcBef>
              <a:spcAft>
                <a:spcPts val="0"/>
              </a:spcAft>
              <a:buNone/>
            </a:pPr>
            <a:r>
              <a:rPr b="1" lang="en-US" sz="3200">
                <a:solidFill>
                  <a:srgbClr val="3864F1"/>
                </a:solidFill>
                <a:latin typeface="Ubuntu"/>
                <a:ea typeface="Ubuntu"/>
                <a:cs typeface="Ubuntu"/>
                <a:sym typeface="Ubuntu"/>
              </a:rPr>
              <a:t>Manage</a:t>
            </a:r>
            <a:r>
              <a:rPr b="1" lang="en-US" sz="3200">
                <a:solidFill>
                  <a:srgbClr val="3864F1"/>
                </a:solidFill>
                <a:latin typeface="Ubuntu"/>
                <a:ea typeface="Ubuntu"/>
                <a:cs typeface="Ubuntu"/>
                <a:sym typeface="Ubuntu"/>
              </a:rPr>
              <a:t> User </a:t>
            </a:r>
            <a:r>
              <a:rPr b="1" lang="en-US" sz="3200">
                <a:solidFill>
                  <a:srgbClr val="3864F1"/>
                </a:solidFill>
                <a:latin typeface="Ubuntu"/>
                <a:ea typeface="Ubuntu"/>
                <a:cs typeface="Ubuntu"/>
                <a:sym typeface="Ubuntu"/>
              </a:rPr>
              <a:t>Privileges</a:t>
            </a:r>
            <a:r>
              <a:rPr b="1" lang="en-US" sz="3200">
                <a:solidFill>
                  <a:schemeClr val="dk1"/>
                </a:solidFill>
                <a:latin typeface="Ubuntu"/>
                <a:ea typeface="Ubuntu"/>
                <a:cs typeface="Ubuntu"/>
                <a:sym typeface="Ubuntu"/>
              </a:rPr>
              <a:t> </a:t>
            </a:r>
            <a:endParaRPr b="1" i="0" sz="3200">
              <a:solidFill>
                <a:schemeClr val="dk1"/>
              </a:solidFill>
              <a:latin typeface="Ubuntu"/>
              <a:ea typeface="Ubuntu"/>
              <a:cs typeface="Ubuntu"/>
              <a:sym typeface="Ubuntu"/>
            </a:endParaRPr>
          </a:p>
        </p:txBody>
      </p:sp>
      <p:sp>
        <p:nvSpPr>
          <p:cNvPr id="3593" name="Google Shape;3593;g28f7963fa17_1_225"/>
          <p:cNvSpPr txBox="1"/>
          <p:nvPr/>
        </p:nvSpPr>
        <p:spPr>
          <a:xfrm>
            <a:off x="2449254" y="5528691"/>
            <a:ext cx="7293600" cy="292500"/>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chemeClr val="accent6"/>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chemeClr val="accent6"/>
              </a:solidFill>
              <a:latin typeface="Ubuntu"/>
              <a:ea typeface="Ubuntu"/>
              <a:cs typeface="Ubuntu"/>
              <a:sym typeface="Ubuntu"/>
              <a:hlinkClick r:id="rId5">
                <a:extLst>
                  <a:ext uri="{A12FA001-AC4F-418D-AE19-62706E023703}">
                    <ahyp:hlinkClr val="tx"/>
                  </a:ext>
                </a:extLst>
              </a:hlinkClick>
            </a:endParaRPr>
          </a:p>
        </p:txBody>
      </p:sp>
      <p:pic>
        <p:nvPicPr>
          <p:cNvPr descr="A black background with white text&#10;&#10;Description automatically generated" id="3594" name="Google Shape;3594;g28f7963fa17_1_225"/>
          <p:cNvPicPr preferRelativeResize="0"/>
          <p:nvPr/>
        </p:nvPicPr>
        <p:blipFill rotWithShape="1">
          <a:blip r:embed="rId6">
            <a:alphaModFix/>
          </a:blip>
          <a:srcRect b="0" l="0" r="0" t="0"/>
          <a:stretch/>
        </p:blipFill>
        <p:spPr>
          <a:xfrm>
            <a:off x="10927080" y="0"/>
            <a:ext cx="1264917" cy="373299"/>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9" name="Shape 3599"/>
        <p:cNvGrpSpPr/>
        <p:nvPr/>
      </p:nvGrpSpPr>
      <p:grpSpPr>
        <a:xfrm>
          <a:off x="0" y="0"/>
          <a:ext cx="0" cy="0"/>
          <a:chOff x="0" y="0"/>
          <a:chExt cx="0" cy="0"/>
        </a:xfrm>
      </p:grpSpPr>
      <p:sp>
        <p:nvSpPr>
          <p:cNvPr id="3600" name="Google Shape;3600;p140"/>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3601" name="Google Shape;3601;p140"/>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3602" name="Google Shape;3602;p140"/>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3603" name="Google Shape;3603;p140"/>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3604" name="Google Shape;3604;p14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3605" name="Google Shape;3605;p140">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0" name="Shape 3610"/>
        <p:cNvGrpSpPr/>
        <p:nvPr/>
      </p:nvGrpSpPr>
      <p:grpSpPr>
        <a:xfrm>
          <a:off x="0" y="0"/>
          <a:ext cx="0" cy="0"/>
          <a:chOff x="0" y="0"/>
          <a:chExt cx="0" cy="0"/>
        </a:xfrm>
      </p:grpSpPr>
      <p:sp>
        <p:nvSpPr>
          <p:cNvPr id="3611" name="Google Shape;3611;p142"/>
          <p:cNvSpPr/>
          <p:nvPr/>
        </p:nvSpPr>
        <p:spPr>
          <a:xfrm>
            <a:off x="4788439" y="702265"/>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12" name="Google Shape;3612;p142"/>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13" name="Google Shape;3613;p142"/>
          <p:cNvSpPr txBox="1"/>
          <p:nvPr/>
        </p:nvSpPr>
        <p:spPr>
          <a:xfrm>
            <a:off x="-55366" y="3097177"/>
            <a:ext cx="4323149" cy="713209"/>
          </a:xfrm>
          <a:prstGeom prst="rect">
            <a:avLst/>
          </a:prstGeom>
          <a:noFill/>
          <a:ln>
            <a:noFill/>
          </a:ln>
        </p:spPr>
        <p:txBody>
          <a:bodyPr anchorCtr="0" anchor="t" bIns="45700" lIns="91425" spcFirstLastPara="1" rIns="91425" wrap="square" tIns="45700">
            <a:spAutoFit/>
          </a:bodyPr>
          <a:lstStyle/>
          <a:p>
            <a:pPr indent="0" lvl="0" marL="0" marR="0" rtl="0" algn="r">
              <a:lnSpc>
                <a:spcPct val="73571"/>
              </a:lnSpc>
              <a:spcBef>
                <a:spcPts val="0"/>
              </a:spcBef>
              <a:spcAft>
                <a:spcPts val="0"/>
              </a:spcAft>
              <a:buNone/>
            </a:pPr>
            <a:r>
              <a:rPr lang="en-US" sz="2800">
                <a:solidFill>
                  <a:srgbClr val="F0F0F0"/>
                </a:solidFill>
                <a:latin typeface="Ubuntu"/>
                <a:ea typeface="Ubuntu"/>
                <a:cs typeface="Ubuntu"/>
                <a:sym typeface="Ubuntu"/>
              </a:rPr>
              <a:t>Manage Access to</a:t>
            </a:r>
            <a:endParaRPr/>
          </a:p>
          <a:p>
            <a:pPr indent="0" lvl="0" marL="0" marR="0" rtl="0" algn="r">
              <a:lnSpc>
                <a:spcPct val="73571"/>
              </a:lnSpc>
              <a:spcBef>
                <a:spcPts val="600"/>
              </a:spcBef>
              <a:spcAft>
                <a:spcPts val="0"/>
              </a:spcAft>
              <a:buNone/>
            </a:pPr>
            <a:r>
              <a:rPr lang="en-US" sz="2800">
                <a:solidFill>
                  <a:srgbClr val="F0F0F0"/>
                </a:solidFill>
                <a:latin typeface="Ubuntu"/>
                <a:ea typeface="Ubuntu"/>
                <a:cs typeface="Ubuntu"/>
                <a:sym typeface="Ubuntu"/>
              </a:rPr>
              <a:t> the Root Account</a:t>
            </a:r>
            <a:endParaRPr/>
          </a:p>
        </p:txBody>
      </p:sp>
      <p:sp>
        <p:nvSpPr>
          <p:cNvPr id="3614" name="Google Shape;3614;p142"/>
          <p:cNvSpPr/>
          <p:nvPr/>
        </p:nvSpPr>
        <p:spPr>
          <a:xfrm>
            <a:off x="7502943" y="2737259"/>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Key with solid fill" id="3615" name="Google Shape;3615;p142"/>
          <p:cNvPicPr preferRelativeResize="0"/>
          <p:nvPr/>
        </p:nvPicPr>
        <p:blipFill rotWithShape="1">
          <a:blip r:embed="rId3">
            <a:alphaModFix/>
          </a:blip>
          <a:srcRect b="0" l="0" r="0" t="0"/>
          <a:stretch/>
        </p:blipFill>
        <p:spPr>
          <a:xfrm>
            <a:off x="7669701" y="2861665"/>
            <a:ext cx="1134664" cy="1134664"/>
          </a:xfrm>
          <a:prstGeom prst="rect">
            <a:avLst/>
          </a:prstGeom>
          <a:noFill/>
          <a:ln>
            <a:noFill/>
          </a:ln>
        </p:spPr>
      </p:pic>
      <p:sp>
        <p:nvSpPr>
          <p:cNvPr id="3616" name="Google Shape;3616;p142"/>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14"/>
                                        </p:tgtEl>
                                        <p:attrNameLst>
                                          <p:attrName>style.visibility</p:attrName>
                                        </p:attrNameLst>
                                      </p:cBhvr>
                                      <p:to>
                                        <p:strVal val="visible"/>
                                      </p:to>
                                    </p:set>
                                    <p:animEffect filter="fade" transition="in">
                                      <p:cBhvr>
                                        <p:cTn dur="500"/>
                                        <p:tgtEl>
                                          <p:spTgt spid="36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15"/>
                                        </p:tgtEl>
                                        <p:attrNameLst>
                                          <p:attrName>style.visibility</p:attrName>
                                        </p:attrNameLst>
                                      </p:cBhvr>
                                      <p:to>
                                        <p:strVal val="visible"/>
                                      </p:to>
                                    </p:set>
                                    <p:animEffect filter="fade" transition="in">
                                      <p:cBhvr>
                                        <p:cTn dur="500"/>
                                        <p:tgtEl>
                                          <p:spTgt spid="3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1" name="Shape 3621"/>
        <p:cNvGrpSpPr/>
        <p:nvPr/>
      </p:nvGrpSpPr>
      <p:grpSpPr>
        <a:xfrm>
          <a:off x="0" y="0"/>
          <a:ext cx="0" cy="0"/>
          <a:chOff x="0" y="0"/>
          <a:chExt cx="0" cy="0"/>
        </a:xfrm>
      </p:grpSpPr>
      <p:sp>
        <p:nvSpPr>
          <p:cNvPr id="3622" name="Google Shape;3622;p143"/>
          <p:cNvSpPr txBox="1"/>
          <p:nvPr>
            <p:ph type="title"/>
          </p:nvPr>
        </p:nvSpPr>
        <p:spPr>
          <a:xfrm>
            <a:off x="4437246" y="413252"/>
            <a:ext cx="3457376"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Manage Access to the Root Account</a:t>
            </a:r>
            <a:endParaRPr/>
          </a:p>
        </p:txBody>
      </p:sp>
      <p:sp>
        <p:nvSpPr>
          <p:cNvPr id="3623" name="Google Shape;3623;p143"/>
          <p:cNvSpPr/>
          <p:nvPr/>
        </p:nvSpPr>
        <p:spPr>
          <a:xfrm>
            <a:off x="393672"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sudo</a:t>
            </a:r>
            <a:r>
              <a:rPr lang="en-US" sz="1800">
                <a:solidFill>
                  <a:schemeClr val="lt1"/>
                </a:solidFill>
                <a:latin typeface="Consolas"/>
                <a:ea typeface="Consolas"/>
                <a:cs typeface="Consolas"/>
                <a:sym typeface="Consolas"/>
              </a:rPr>
              <a:t> ls /root/</a:t>
            </a:r>
            <a:endParaRPr/>
          </a:p>
        </p:txBody>
      </p:sp>
      <p:sp>
        <p:nvSpPr>
          <p:cNvPr id="3624" name="Google Shape;3624;p143"/>
          <p:cNvSpPr/>
          <p:nvPr/>
        </p:nvSpPr>
        <p:spPr>
          <a:xfrm>
            <a:off x="649092" y="1919466"/>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anaconda-ks.cfg  initial-setup-ks.cfg</a:t>
            </a:r>
            <a:endParaRPr/>
          </a:p>
        </p:txBody>
      </p:sp>
      <p:sp>
        <p:nvSpPr>
          <p:cNvPr id="3625" name="Google Shape;3625;p143"/>
          <p:cNvSpPr/>
          <p:nvPr/>
        </p:nvSpPr>
        <p:spPr>
          <a:xfrm>
            <a:off x="389727" y="2546737"/>
            <a:ext cx="196135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--login</a:t>
            </a:r>
            <a:r>
              <a:rPr lang="en-US" sz="1800">
                <a:solidFill>
                  <a:schemeClr val="lt1"/>
                </a:solidFill>
                <a:latin typeface="Consolas"/>
                <a:ea typeface="Consolas"/>
                <a:cs typeface="Consolas"/>
                <a:sym typeface="Consolas"/>
              </a:rPr>
              <a:t> </a:t>
            </a:r>
            <a:endParaRPr/>
          </a:p>
        </p:txBody>
      </p:sp>
      <p:sp>
        <p:nvSpPr>
          <p:cNvPr id="3626" name="Google Shape;3626;p143"/>
          <p:cNvSpPr/>
          <p:nvPr/>
        </p:nvSpPr>
        <p:spPr>
          <a:xfrm>
            <a:off x="2351081" y="2657678"/>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27" name="Google Shape;3627;p143"/>
          <p:cNvSpPr/>
          <p:nvPr/>
        </p:nvSpPr>
        <p:spPr>
          <a:xfrm>
            <a:off x="2932242" y="2546737"/>
            <a:ext cx="196135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-i</a:t>
            </a:r>
            <a:r>
              <a:rPr lang="en-US" sz="1800">
                <a:solidFill>
                  <a:schemeClr val="lt1"/>
                </a:solidFill>
                <a:latin typeface="Consolas"/>
                <a:ea typeface="Consolas"/>
                <a:cs typeface="Consolas"/>
                <a:sym typeface="Consolas"/>
              </a:rPr>
              <a:t> </a:t>
            </a:r>
            <a:endParaRPr/>
          </a:p>
        </p:txBody>
      </p:sp>
      <p:sp>
        <p:nvSpPr>
          <p:cNvPr id="3628" name="Google Shape;3628;p143"/>
          <p:cNvSpPr/>
          <p:nvPr/>
        </p:nvSpPr>
        <p:spPr>
          <a:xfrm>
            <a:off x="389727" y="339536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logout</a:t>
            </a:r>
            <a:endParaRPr sz="1800">
              <a:solidFill>
                <a:schemeClr val="lt1"/>
              </a:solidFill>
              <a:latin typeface="Consolas"/>
              <a:ea typeface="Consolas"/>
              <a:cs typeface="Consolas"/>
              <a:sym typeface="Consolas"/>
            </a:endParaRPr>
          </a:p>
        </p:txBody>
      </p:sp>
      <p:sp>
        <p:nvSpPr>
          <p:cNvPr id="3629" name="Google Shape;3629;p143"/>
          <p:cNvSpPr/>
          <p:nvPr/>
        </p:nvSpPr>
        <p:spPr>
          <a:xfrm>
            <a:off x="389727" y="4243991"/>
            <a:ext cx="938313"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su -</a:t>
            </a:r>
            <a:endParaRPr sz="1800">
              <a:solidFill>
                <a:schemeClr val="lt1"/>
              </a:solidFill>
              <a:latin typeface="Consolas"/>
              <a:ea typeface="Consolas"/>
              <a:cs typeface="Consolas"/>
              <a:sym typeface="Consolas"/>
            </a:endParaRPr>
          </a:p>
        </p:txBody>
      </p:sp>
      <p:sp>
        <p:nvSpPr>
          <p:cNvPr id="3630" name="Google Shape;3630;p143"/>
          <p:cNvSpPr/>
          <p:nvPr/>
        </p:nvSpPr>
        <p:spPr>
          <a:xfrm>
            <a:off x="1328040" y="4342532"/>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31" name="Google Shape;3631;p143"/>
          <p:cNvSpPr/>
          <p:nvPr/>
        </p:nvSpPr>
        <p:spPr>
          <a:xfrm>
            <a:off x="1706807" y="4231517"/>
            <a:ext cx="1115055"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su -l</a:t>
            </a:r>
            <a:endParaRPr sz="1800">
              <a:solidFill>
                <a:schemeClr val="lt1"/>
              </a:solidFill>
              <a:latin typeface="Consolas"/>
              <a:ea typeface="Consolas"/>
              <a:cs typeface="Consolas"/>
              <a:sym typeface="Consolas"/>
            </a:endParaRPr>
          </a:p>
        </p:txBody>
      </p:sp>
      <p:sp>
        <p:nvSpPr>
          <p:cNvPr id="3632" name="Google Shape;3632;p143"/>
          <p:cNvSpPr/>
          <p:nvPr/>
        </p:nvSpPr>
        <p:spPr>
          <a:xfrm>
            <a:off x="2821862" y="4342532"/>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33" name="Google Shape;3633;p143"/>
          <p:cNvSpPr/>
          <p:nvPr/>
        </p:nvSpPr>
        <p:spPr>
          <a:xfrm>
            <a:off x="3200629" y="4257410"/>
            <a:ext cx="169296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su --login</a:t>
            </a:r>
            <a:endParaRPr sz="18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624"/>
                                        </p:tgtEl>
                                        <p:attrNameLst>
                                          <p:attrName>style.visibility</p:attrName>
                                        </p:attrNameLst>
                                      </p:cBhvr>
                                      <p:to>
                                        <p:strVal val="visible"/>
                                      </p:to>
                                    </p:set>
                                    <p:animEffect filter="fade" transition="in">
                                      <p:cBhvr>
                                        <p:cTn dur="500"/>
                                        <p:tgtEl>
                                          <p:spTgt spid="3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6"/>
                                        </p:tgtEl>
                                        <p:attrNameLst>
                                          <p:attrName>style.visibility</p:attrName>
                                        </p:attrNameLst>
                                      </p:cBhvr>
                                      <p:to>
                                        <p:strVal val="visible"/>
                                      </p:to>
                                    </p:set>
                                    <p:animEffect filter="fade" transition="in">
                                      <p:cBhvr>
                                        <p:cTn dur="500"/>
                                        <p:tgtEl>
                                          <p:spTgt spid="3626"/>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0"/>
                                        </p:tgtEl>
                                        <p:attrNameLst>
                                          <p:attrName>style.visibility</p:attrName>
                                        </p:attrNameLst>
                                      </p:cBhvr>
                                      <p:to>
                                        <p:strVal val="visible"/>
                                      </p:to>
                                    </p:set>
                                    <p:animEffect filter="fade" transition="in">
                                      <p:cBhvr>
                                        <p:cTn dur="500"/>
                                        <p:tgtEl>
                                          <p:spTgt spid="3630"/>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2"/>
                                        </p:tgtEl>
                                        <p:attrNameLst>
                                          <p:attrName>style.visibility</p:attrName>
                                        </p:attrNameLst>
                                      </p:cBhvr>
                                      <p:to>
                                        <p:strVal val="visible"/>
                                      </p:to>
                                    </p:set>
                                    <p:animEffect filter="fade" transition="in">
                                      <p:cBhvr>
                                        <p:cTn dur="500"/>
                                        <p:tgtEl>
                                          <p:spTgt spid="3632"/>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8" name="Shape 3638"/>
        <p:cNvGrpSpPr/>
        <p:nvPr/>
      </p:nvGrpSpPr>
      <p:grpSpPr>
        <a:xfrm>
          <a:off x="0" y="0"/>
          <a:ext cx="0" cy="0"/>
          <a:chOff x="0" y="0"/>
          <a:chExt cx="0" cy="0"/>
        </a:xfrm>
      </p:grpSpPr>
      <p:sp>
        <p:nvSpPr>
          <p:cNvPr id="3639" name="Google Shape;3639;p144"/>
          <p:cNvSpPr txBox="1"/>
          <p:nvPr>
            <p:ph type="title"/>
          </p:nvPr>
        </p:nvSpPr>
        <p:spPr>
          <a:xfrm>
            <a:off x="4437245" y="413252"/>
            <a:ext cx="3466429"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Manage Access to the Root Account</a:t>
            </a:r>
            <a:endParaRPr/>
          </a:p>
        </p:txBody>
      </p:sp>
      <p:sp>
        <p:nvSpPr>
          <p:cNvPr id="3640" name="Google Shape;3640;p144"/>
          <p:cNvSpPr/>
          <p:nvPr/>
        </p:nvSpPr>
        <p:spPr>
          <a:xfrm>
            <a:off x="393672"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--login</a:t>
            </a:r>
            <a:endParaRPr/>
          </a:p>
        </p:txBody>
      </p:sp>
      <p:sp>
        <p:nvSpPr>
          <p:cNvPr id="3641" name="Google Shape;3641;p144"/>
          <p:cNvSpPr/>
          <p:nvPr/>
        </p:nvSpPr>
        <p:spPr>
          <a:xfrm>
            <a:off x="393672" y="217885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accent5"/>
                </a:solidFill>
                <a:latin typeface="Consolas"/>
                <a:ea typeface="Consolas"/>
                <a:cs typeface="Consolas"/>
                <a:sym typeface="Consolas"/>
              </a:rPr>
              <a:t> su -</a:t>
            </a:r>
            <a:endParaRPr/>
          </a:p>
        </p:txBody>
      </p:sp>
      <p:sp>
        <p:nvSpPr>
          <p:cNvPr id="3642" name="Google Shape;3642;p144"/>
          <p:cNvSpPr/>
          <p:nvPr/>
        </p:nvSpPr>
        <p:spPr>
          <a:xfrm>
            <a:off x="393672" y="2829331"/>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passwd </a:t>
            </a:r>
            <a:r>
              <a:rPr lang="en-US" sz="1800">
                <a:solidFill>
                  <a:srgbClr val="92D050"/>
                </a:solidFill>
                <a:latin typeface="Consolas"/>
                <a:ea typeface="Consolas"/>
                <a:cs typeface="Consolas"/>
                <a:sym typeface="Consolas"/>
              </a:rPr>
              <a:t>root</a:t>
            </a:r>
            <a:endParaRPr/>
          </a:p>
        </p:txBody>
      </p:sp>
      <p:sp>
        <p:nvSpPr>
          <p:cNvPr id="3643" name="Google Shape;3643;p144"/>
          <p:cNvSpPr/>
          <p:nvPr/>
        </p:nvSpPr>
        <p:spPr>
          <a:xfrm>
            <a:off x="393672" y="3532590"/>
            <a:ext cx="3587033"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passwd --unlock </a:t>
            </a:r>
            <a:r>
              <a:rPr lang="en-US" sz="1800">
                <a:solidFill>
                  <a:srgbClr val="92D050"/>
                </a:solidFill>
                <a:latin typeface="Consolas"/>
                <a:ea typeface="Consolas"/>
                <a:cs typeface="Consolas"/>
                <a:sym typeface="Consolas"/>
              </a:rPr>
              <a:t>root</a:t>
            </a:r>
            <a:endParaRPr/>
          </a:p>
        </p:txBody>
      </p:sp>
      <p:sp>
        <p:nvSpPr>
          <p:cNvPr id="3644" name="Google Shape;3644;p144"/>
          <p:cNvSpPr/>
          <p:nvPr/>
        </p:nvSpPr>
        <p:spPr>
          <a:xfrm>
            <a:off x="3980705" y="3617711"/>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45" name="Google Shape;3645;p144"/>
          <p:cNvSpPr/>
          <p:nvPr/>
        </p:nvSpPr>
        <p:spPr>
          <a:xfrm>
            <a:off x="4359472" y="3537197"/>
            <a:ext cx="3587033"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passwd -u </a:t>
            </a:r>
            <a:r>
              <a:rPr lang="en-US" sz="1800">
                <a:solidFill>
                  <a:srgbClr val="92D050"/>
                </a:solidFill>
                <a:latin typeface="Consolas"/>
                <a:ea typeface="Consolas"/>
                <a:cs typeface="Consolas"/>
                <a:sym typeface="Consolas"/>
              </a:rPr>
              <a:t>root</a:t>
            </a:r>
            <a:endParaRPr/>
          </a:p>
        </p:txBody>
      </p:sp>
      <p:sp>
        <p:nvSpPr>
          <p:cNvPr id="3646" name="Google Shape;3646;p144"/>
          <p:cNvSpPr/>
          <p:nvPr/>
        </p:nvSpPr>
        <p:spPr>
          <a:xfrm>
            <a:off x="393672" y="4399081"/>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accent5"/>
                </a:solidFill>
                <a:latin typeface="Consolas"/>
                <a:ea typeface="Consolas"/>
                <a:cs typeface="Consolas"/>
                <a:sym typeface="Consolas"/>
              </a:rPr>
              <a:t> </a:t>
            </a:r>
            <a:r>
              <a:rPr lang="en-US" sz="1800">
                <a:solidFill>
                  <a:schemeClr val="accent4"/>
                </a:solidFill>
                <a:latin typeface="Consolas"/>
                <a:ea typeface="Consolas"/>
                <a:cs typeface="Consolas"/>
                <a:sym typeface="Consolas"/>
              </a:rPr>
              <a:t>su -</a:t>
            </a:r>
            <a:endParaRPr/>
          </a:p>
        </p:txBody>
      </p:sp>
      <p:sp>
        <p:nvSpPr>
          <p:cNvPr id="3647" name="Google Shape;3647;p144"/>
          <p:cNvSpPr/>
          <p:nvPr/>
        </p:nvSpPr>
        <p:spPr>
          <a:xfrm>
            <a:off x="393672" y="5255832"/>
            <a:ext cx="3587033"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passwd --lock </a:t>
            </a:r>
            <a:r>
              <a:rPr lang="en-US" sz="1800">
                <a:solidFill>
                  <a:srgbClr val="92D050"/>
                </a:solidFill>
                <a:latin typeface="Consolas"/>
                <a:ea typeface="Consolas"/>
                <a:cs typeface="Consolas"/>
                <a:sym typeface="Consolas"/>
              </a:rPr>
              <a:t>root</a:t>
            </a:r>
            <a:endParaRPr/>
          </a:p>
        </p:txBody>
      </p:sp>
      <p:sp>
        <p:nvSpPr>
          <p:cNvPr id="3648" name="Google Shape;3648;p144"/>
          <p:cNvSpPr/>
          <p:nvPr/>
        </p:nvSpPr>
        <p:spPr>
          <a:xfrm>
            <a:off x="3980705" y="5340953"/>
            <a:ext cx="378767" cy="197635"/>
          </a:xfrm>
          <a:prstGeom prst="mathEqual">
            <a:avLst>
              <a:gd fmla="val 23520" name="adj1"/>
              <a:gd fmla="val 1176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49" name="Google Shape;3649;p144"/>
          <p:cNvSpPr/>
          <p:nvPr/>
        </p:nvSpPr>
        <p:spPr>
          <a:xfrm>
            <a:off x="4359472" y="5260439"/>
            <a:ext cx="3587033"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a:t>
            </a:r>
            <a:r>
              <a:rPr lang="en-US" sz="1800">
                <a:solidFill>
                  <a:schemeClr val="accent4"/>
                </a:solidFill>
                <a:latin typeface="Consolas"/>
                <a:ea typeface="Consolas"/>
                <a:cs typeface="Consolas"/>
                <a:sym typeface="Consolas"/>
              </a:rPr>
              <a:t>passwd -l </a:t>
            </a:r>
            <a:r>
              <a:rPr lang="en-US" sz="1800">
                <a:solidFill>
                  <a:srgbClr val="92D050"/>
                </a:solidFill>
                <a:latin typeface="Consolas"/>
                <a:ea typeface="Consolas"/>
                <a:cs typeface="Consolas"/>
                <a:sym typeface="Consolas"/>
              </a:rPr>
              <a:t>root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4"/>
                                        </p:tgtEl>
                                        <p:attrNameLst>
                                          <p:attrName>style.visibility</p:attrName>
                                        </p:attrNameLst>
                                      </p:cBhvr>
                                      <p:to>
                                        <p:strVal val="visible"/>
                                      </p:to>
                                    </p:set>
                                    <p:animEffect filter="fade" transition="in">
                                      <p:cBhvr>
                                        <p:cTn dur="500"/>
                                        <p:tgtEl>
                                          <p:spTgt spid="364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8"/>
                                        </p:tgtEl>
                                        <p:attrNameLst>
                                          <p:attrName>style.visibility</p:attrName>
                                        </p:attrNameLst>
                                      </p:cBhvr>
                                      <p:to>
                                        <p:strVal val="visible"/>
                                      </p:to>
                                    </p:set>
                                    <p:animEffect filter="fade" transition="in">
                                      <p:cBhvr>
                                        <p:cTn dur="500"/>
                                        <p:tgtEl>
                                          <p:spTgt spid="364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6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4" name="Shape 3654"/>
        <p:cNvGrpSpPr/>
        <p:nvPr/>
      </p:nvGrpSpPr>
      <p:grpSpPr>
        <a:xfrm>
          <a:off x="0" y="0"/>
          <a:ext cx="0" cy="0"/>
          <a:chOff x="0" y="0"/>
          <a:chExt cx="0" cy="0"/>
        </a:xfrm>
      </p:grpSpPr>
      <p:sp>
        <p:nvSpPr>
          <p:cNvPr id="3655" name="Google Shape;3655;p145"/>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3656" name="Google Shape;3656;p145"/>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3657" name="Google Shape;3657;p145"/>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3658" name="Google Shape;3658;p145"/>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3659" name="Google Shape;3659;p1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3660" name="Google Shape;3660;p145">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1"/>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25" name="Google Shape;825;p11"/>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Local text console</a:t>
            </a:r>
            <a:endParaRPr sz="1800">
              <a:solidFill>
                <a:srgbClr val="F0F0F0"/>
              </a:solidFill>
              <a:latin typeface="Consolas"/>
              <a:ea typeface="Consolas"/>
              <a:cs typeface="Consolas"/>
              <a:sym typeface="Consolas"/>
            </a:endParaRPr>
          </a:p>
        </p:txBody>
      </p:sp>
      <p:pic>
        <p:nvPicPr>
          <p:cNvPr id="826" name="Google Shape;826;p11"/>
          <p:cNvPicPr preferRelativeResize="0"/>
          <p:nvPr/>
        </p:nvPicPr>
        <p:blipFill rotWithShape="1">
          <a:blip r:embed="rId3">
            <a:alphaModFix/>
          </a:blip>
          <a:srcRect b="0" l="0" r="0" t="0"/>
          <a:stretch/>
        </p:blipFill>
        <p:spPr>
          <a:xfrm>
            <a:off x="2722959" y="1368081"/>
            <a:ext cx="6746082" cy="4899341"/>
          </a:xfrm>
          <a:prstGeom prst="rect">
            <a:avLst/>
          </a:prstGeom>
          <a:noFill/>
          <a:ln>
            <a:noFill/>
          </a:ln>
        </p:spPr>
      </p:pic>
      <p:sp>
        <p:nvSpPr>
          <p:cNvPr id="827" name="Google Shape;827;p11"/>
          <p:cNvSpPr/>
          <p:nvPr/>
        </p:nvSpPr>
        <p:spPr>
          <a:xfrm>
            <a:off x="761912" y="3429000"/>
            <a:ext cx="1871154"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828" name="Google Shape;828;p11"/>
          <p:cNvPicPr preferRelativeResize="0"/>
          <p:nvPr/>
        </p:nvPicPr>
        <p:blipFill rotWithShape="1">
          <a:blip r:embed="rId4">
            <a:alphaModFix/>
          </a:blip>
          <a:srcRect b="0" l="0" r="0" t="0"/>
          <a:stretch/>
        </p:blipFill>
        <p:spPr>
          <a:xfrm>
            <a:off x="860427" y="3553096"/>
            <a:ext cx="699952" cy="699952"/>
          </a:xfrm>
          <a:prstGeom prst="rect">
            <a:avLst/>
          </a:prstGeom>
          <a:noFill/>
          <a:ln>
            <a:noFill/>
          </a:ln>
        </p:spPr>
      </p:pic>
      <p:pic>
        <p:nvPicPr>
          <p:cNvPr descr="Cmd Terminal with solid fill" id="829" name="Google Shape;829;p11"/>
          <p:cNvPicPr preferRelativeResize="0"/>
          <p:nvPr/>
        </p:nvPicPr>
        <p:blipFill rotWithShape="1">
          <a:blip r:embed="rId5">
            <a:alphaModFix/>
          </a:blip>
          <a:srcRect b="0" l="0" r="0" t="0"/>
          <a:stretch/>
        </p:blipFill>
        <p:spPr>
          <a:xfrm>
            <a:off x="1746746" y="3577278"/>
            <a:ext cx="699952" cy="699952"/>
          </a:xfrm>
          <a:prstGeom prst="rect">
            <a:avLst/>
          </a:prstGeom>
          <a:noFill/>
          <a:ln>
            <a:noFill/>
          </a:ln>
        </p:spPr>
      </p:pic>
      <p:cxnSp>
        <p:nvCxnSpPr>
          <p:cNvPr id="830" name="Google Shape;830;p11"/>
          <p:cNvCxnSpPr>
            <a:endCxn id="829" idx="1"/>
          </p:cNvCxnSpPr>
          <p:nvPr/>
        </p:nvCxnSpPr>
        <p:spPr>
          <a:xfrm>
            <a:off x="1417646" y="3927254"/>
            <a:ext cx="329100" cy="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827"/>
                                        </p:tgtEl>
                                        <p:attrNameLst>
                                          <p:attrName>style.visibility</p:attrName>
                                        </p:attrNameLst>
                                      </p:cBhvr>
                                      <p:to>
                                        <p:strVal val="visible"/>
                                      </p:to>
                                    </p:set>
                                    <p:anim calcmode="lin" valueType="num">
                                      <p:cBhvr additive="base">
                                        <p:cTn dur="150"/>
                                        <p:tgtEl>
                                          <p:spTgt spid="827"/>
                                        </p:tgtEl>
                                        <p:attrNameLst>
                                          <p:attrName>ppt_w</p:attrName>
                                        </p:attrNameLst>
                                      </p:cBhvr>
                                      <p:tavLst>
                                        <p:tav fmla="" tm="0">
                                          <p:val>
                                            <p:strVal val="0"/>
                                          </p:val>
                                        </p:tav>
                                        <p:tav fmla="" tm="100000">
                                          <p:val>
                                            <p:strVal val="#ppt_w"/>
                                          </p:val>
                                        </p:tav>
                                      </p:tavLst>
                                    </p:anim>
                                    <p:anim calcmode="lin" valueType="num">
                                      <p:cBhvr additive="base">
                                        <p:cTn dur="150"/>
                                        <p:tgtEl>
                                          <p:spTgt spid="827"/>
                                        </p:tgtEl>
                                        <p:attrNameLst>
                                          <p:attrName>ppt_h</p:attrName>
                                        </p:attrNameLst>
                                      </p:cBhvr>
                                      <p:tavLst>
                                        <p:tav fmla="" tm="0">
                                          <p:val>
                                            <p:strVal val="0"/>
                                          </p:val>
                                        </p:tav>
                                        <p:tav fmla="" tm="100000">
                                          <p:val>
                                            <p:strVal val="#ppt_h"/>
                                          </p:val>
                                        </p:tav>
                                      </p:tavLst>
                                    </p:anim>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500"/>
                                        <p:tgtEl>
                                          <p:spTgt spid="828"/>
                                        </p:tgtEl>
                                      </p:cBhvr>
                                    </p:animEffect>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500"/>
                                        <p:tgtEl>
                                          <p:spTgt spid="829"/>
                                        </p:tgtEl>
                                      </p:cBhvr>
                                    </p:animEffect>
                                  </p:childTnLst>
                                </p:cTn>
                              </p:par>
                            </p:childTnLst>
                          </p:cTn>
                        </p:par>
                        <p:par>
                          <p:cTn fill="hold">
                            <p:stCondLst>
                              <p:cond delay="1150"/>
                            </p:stCondLst>
                            <p:childTnLst>
                              <p:par>
                                <p:cTn fill="hold" nodeType="after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5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5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146"/>
          <p:cNvSpPr/>
          <p:nvPr/>
        </p:nvSpPr>
        <p:spPr>
          <a:xfrm>
            <a:off x="4820739" y="702267"/>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67" name="Google Shape;3667;p146"/>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668" name="Google Shape;3668;p146"/>
          <p:cNvSpPr txBox="1"/>
          <p:nvPr/>
        </p:nvSpPr>
        <p:spPr>
          <a:xfrm>
            <a:off x="413497" y="3093330"/>
            <a:ext cx="3993040" cy="366960"/>
          </a:xfrm>
          <a:prstGeom prst="rect">
            <a:avLst/>
          </a:prstGeom>
          <a:noFill/>
          <a:ln>
            <a:noFill/>
          </a:ln>
        </p:spPr>
        <p:txBody>
          <a:bodyPr anchorCtr="0" anchor="t" bIns="45700" lIns="91425" spcFirstLastPara="1" rIns="91425" wrap="square" tIns="45700">
            <a:spAutoFit/>
          </a:bodyPr>
          <a:lstStyle/>
          <a:p>
            <a:pPr indent="0" lvl="0" marL="0" marR="0" rtl="0" algn="r">
              <a:lnSpc>
                <a:spcPct val="73571"/>
              </a:lnSpc>
              <a:spcBef>
                <a:spcPts val="0"/>
              </a:spcBef>
              <a:spcAft>
                <a:spcPts val="0"/>
              </a:spcAft>
              <a:buNone/>
            </a:pPr>
            <a:r>
              <a:rPr lang="en-US" sz="2800">
                <a:solidFill>
                  <a:srgbClr val="F0F0F0"/>
                </a:solidFill>
                <a:latin typeface="Ubuntu"/>
                <a:ea typeface="Ubuntu"/>
                <a:cs typeface="Ubuntu"/>
                <a:sym typeface="Ubuntu"/>
              </a:rPr>
              <a:t>Conclusion</a:t>
            </a:r>
            <a:endParaRPr/>
          </a:p>
        </p:txBody>
      </p:sp>
      <p:sp>
        <p:nvSpPr>
          <p:cNvPr id="3669" name="Google Shape;3669;p146"/>
          <p:cNvSpPr/>
          <p:nvPr/>
        </p:nvSpPr>
        <p:spPr>
          <a:xfrm>
            <a:off x="7535243" y="2737261"/>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Aspiration with solid fill" id="3670" name="Google Shape;3670;p146"/>
          <p:cNvPicPr preferRelativeResize="0"/>
          <p:nvPr/>
        </p:nvPicPr>
        <p:blipFill rotWithShape="1">
          <a:blip r:embed="rId3">
            <a:alphaModFix/>
          </a:blip>
          <a:srcRect b="0" l="0" r="0" t="0"/>
          <a:stretch/>
        </p:blipFill>
        <p:spPr>
          <a:xfrm>
            <a:off x="7702001" y="2861667"/>
            <a:ext cx="1134664" cy="1134664"/>
          </a:xfrm>
          <a:prstGeom prst="rect">
            <a:avLst/>
          </a:prstGeom>
          <a:noFill/>
          <a:ln>
            <a:noFill/>
          </a:ln>
        </p:spPr>
      </p:pic>
      <p:sp>
        <p:nvSpPr>
          <p:cNvPr id="3671" name="Google Shape;3671;p146"/>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69"/>
                                        </p:tgtEl>
                                        <p:attrNameLst>
                                          <p:attrName>style.visibility</p:attrName>
                                        </p:attrNameLst>
                                      </p:cBhvr>
                                      <p:to>
                                        <p:strVal val="visible"/>
                                      </p:to>
                                    </p:set>
                                    <p:animEffect filter="fade" transition="in">
                                      <p:cBhvr>
                                        <p:cTn dur="500"/>
                                        <p:tgtEl>
                                          <p:spTgt spid="36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70"/>
                                        </p:tgtEl>
                                        <p:attrNameLst>
                                          <p:attrName>style.visibility</p:attrName>
                                        </p:attrNameLst>
                                      </p:cBhvr>
                                      <p:to>
                                        <p:strVal val="visible"/>
                                      </p:to>
                                    </p:set>
                                    <p:animEffect filter="fade" transition="in">
                                      <p:cBhvr>
                                        <p:cTn dur="500"/>
                                        <p:tgtEl>
                                          <p:spTgt spid="3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sp>
        <p:nvSpPr>
          <p:cNvPr id="3677" name="Google Shape;3677;p14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Conclusion</a:t>
            </a:r>
            <a:endParaRPr/>
          </a:p>
        </p:txBody>
      </p:sp>
      <p:pic>
        <p:nvPicPr>
          <p:cNvPr id="3678" name="Google Shape;3678;p147"/>
          <p:cNvPicPr preferRelativeResize="0"/>
          <p:nvPr/>
        </p:nvPicPr>
        <p:blipFill rotWithShape="1">
          <a:blip r:embed="rId3">
            <a:alphaModFix/>
          </a:blip>
          <a:srcRect b="0" l="0" r="0" t="0"/>
          <a:stretch/>
        </p:blipFill>
        <p:spPr>
          <a:xfrm>
            <a:off x="4667250" y="2000250"/>
            <a:ext cx="28575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8"/>
                                        </p:tgtEl>
                                        <p:attrNameLst>
                                          <p:attrName>style.visibility</p:attrName>
                                        </p:attrNameLst>
                                      </p:cBhvr>
                                      <p:to>
                                        <p:strVal val="visible"/>
                                      </p:to>
                                    </p:set>
                                    <p:animEffect filter="fade" transition="in">
                                      <p:cBhvr>
                                        <p:cTn dur="500"/>
                                        <p:tgtEl>
                                          <p:spTgt spid="3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3" name="Shape 3683"/>
        <p:cNvGrpSpPr/>
        <p:nvPr/>
      </p:nvGrpSpPr>
      <p:grpSpPr>
        <a:xfrm>
          <a:off x="0" y="0"/>
          <a:ext cx="0" cy="0"/>
          <a:chOff x="0" y="0"/>
          <a:chExt cx="0" cy="0"/>
        </a:xfrm>
      </p:grpSpPr>
      <p:sp>
        <p:nvSpPr>
          <p:cNvPr id="3684" name="Google Shape;3684;p14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Conclusion</a:t>
            </a:r>
            <a:endParaRPr/>
          </a:p>
        </p:txBody>
      </p:sp>
      <p:pic>
        <p:nvPicPr>
          <p:cNvPr id="3685" name="Google Shape;3685;p148"/>
          <p:cNvPicPr preferRelativeResize="0"/>
          <p:nvPr/>
        </p:nvPicPr>
        <p:blipFill rotWithShape="1">
          <a:blip r:embed="rId3">
            <a:alphaModFix/>
          </a:blip>
          <a:srcRect b="0" l="0" r="0" t="0"/>
          <a:stretch/>
        </p:blipFill>
        <p:spPr>
          <a:xfrm>
            <a:off x="570368" y="1080197"/>
            <a:ext cx="11117656" cy="5428895"/>
          </a:xfrm>
          <a:prstGeom prst="rect">
            <a:avLst/>
          </a:prstGeom>
          <a:noFill/>
          <a:ln>
            <a:noFill/>
          </a:ln>
        </p:spPr>
      </p:pic>
      <p:pic>
        <p:nvPicPr>
          <p:cNvPr id="3686" name="Google Shape;3686;p148"/>
          <p:cNvPicPr preferRelativeResize="0"/>
          <p:nvPr/>
        </p:nvPicPr>
        <p:blipFill>
          <a:blip r:embed="rId4">
            <a:alphaModFix/>
          </a:blip>
          <a:stretch>
            <a:fillRect/>
          </a:stretch>
        </p:blipFill>
        <p:spPr>
          <a:xfrm>
            <a:off x="570375" y="1080189"/>
            <a:ext cx="11117651" cy="53123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5"/>
                                        </p:tgtEl>
                                        <p:attrNameLst>
                                          <p:attrName>style.visibility</p:attrName>
                                        </p:attrNameLst>
                                      </p:cBhvr>
                                      <p:to>
                                        <p:strVal val="visible"/>
                                      </p:to>
                                    </p:set>
                                    <p:animEffect filter="fade" transition="in">
                                      <p:cBhvr>
                                        <p:cTn dur="500"/>
                                        <p:tgtEl>
                                          <p:spTgt spid="3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6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86"/>
                                        </p:tgtEl>
                                        <p:attrNameLst>
                                          <p:attrName>style.visibility</p:attrName>
                                        </p:attrNameLst>
                                      </p:cBhvr>
                                      <p:to>
                                        <p:strVal val="visible"/>
                                      </p:to>
                                    </p:set>
                                    <p:animEffect filter="fade" transition="in">
                                      <p:cBhvr>
                                        <p:cTn dur="1000"/>
                                        <p:tgtEl>
                                          <p:spTgt spid="3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1" name="Shape 3691"/>
        <p:cNvGrpSpPr/>
        <p:nvPr/>
      </p:nvGrpSpPr>
      <p:grpSpPr>
        <a:xfrm>
          <a:off x="0" y="0"/>
          <a:ext cx="0" cy="0"/>
          <a:chOff x="0" y="0"/>
          <a:chExt cx="0" cy="0"/>
        </a:xfrm>
      </p:grpSpPr>
      <p:sp>
        <p:nvSpPr>
          <p:cNvPr id="3692" name="Google Shape;3692;p149"/>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Conclusion</a:t>
            </a:r>
            <a:endParaRPr/>
          </a:p>
        </p:txBody>
      </p:sp>
      <p:pic>
        <p:nvPicPr>
          <p:cNvPr id="3693" name="Google Shape;3693;p149"/>
          <p:cNvPicPr preferRelativeResize="0"/>
          <p:nvPr/>
        </p:nvPicPr>
        <p:blipFill rotWithShape="1">
          <a:blip r:embed="rId3">
            <a:alphaModFix/>
          </a:blip>
          <a:srcRect b="0" l="0" r="0" t="0"/>
          <a:stretch/>
        </p:blipFill>
        <p:spPr>
          <a:xfrm>
            <a:off x="553797" y="1020279"/>
            <a:ext cx="11116119" cy="5525376"/>
          </a:xfrm>
          <a:prstGeom prst="rect">
            <a:avLst/>
          </a:prstGeom>
          <a:noFill/>
          <a:ln>
            <a:noFill/>
          </a:ln>
        </p:spPr>
      </p:pic>
      <p:pic>
        <p:nvPicPr>
          <p:cNvPr id="3694" name="Google Shape;3694;p149"/>
          <p:cNvPicPr preferRelativeResize="0"/>
          <p:nvPr/>
        </p:nvPicPr>
        <p:blipFill rotWithShape="1">
          <a:blip r:embed="rId4">
            <a:alphaModFix/>
          </a:blip>
          <a:srcRect b="0" l="0" r="0" t="0"/>
          <a:stretch/>
        </p:blipFill>
        <p:spPr>
          <a:xfrm>
            <a:off x="553796" y="1020279"/>
            <a:ext cx="11116119" cy="55253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3"/>
                                        </p:tgtEl>
                                        <p:attrNameLst>
                                          <p:attrName>style.visibility</p:attrName>
                                        </p:attrNameLst>
                                      </p:cBhvr>
                                      <p:to>
                                        <p:strVal val="visible"/>
                                      </p:to>
                                    </p:set>
                                    <p:animEffect filter="fade" transition="in">
                                      <p:cBhvr>
                                        <p:cTn dur="500"/>
                                        <p:tgtEl>
                                          <p:spTgt spid="3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6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94"/>
                                        </p:tgtEl>
                                        <p:attrNameLst>
                                          <p:attrName>style.visibility</p:attrName>
                                        </p:attrNameLst>
                                      </p:cBhvr>
                                      <p:to>
                                        <p:strVal val="visible"/>
                                      </p:to>
                                    </p:set>
                                    <p:animEffect filter="fade" transition="in">
                                      <p:cBhvr>
                                        <p:cTn dur="500"/>
                                        <p:tgtEl>
                                          <p:spTgt spid="3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8" name="Shape 3698"/>
        <p:cNvGrpSpPr/>
        <p:nvPr/>
      </p:nvGrpSpPr>
      <p:grpSpPr>
        <a:xfrm>
          <a:off x="0" y="0"/>
          <a:ext cx="0" cy="0"/>
          <a:chOff x="0" y="0"/>
          <a:chExt cx="0" cy="0"/>
        </a:xfrm>
      </p:grpSpPr>
      <p:sp>
        <p:nvSpPr>
          <p:cNvPr id="3699" name="Google Shape;3699;g2f10db52427_0_617"/>
          <p:cNvSpPr txBox="1"/>
          <p:nvPr>
            <p:ph type="title"/>
          </p:nvPr>
        </p:nvSpPr>
        <p:spPr>
          <a:xfrm>
            <a:off x="371475" y="368300"/>
            <a:ext cx="11449200" cy="736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Share</a:t>
            </a:r>
            <a:endParaRPr/>
          </a:p>
        </p:txBody>
      </p:sp>
      <p:sp>
        <p:nvSpPr>
          <p:cNvPr id="3700" name="Google Shape;3700;g2f10db52427_0_617"/>
          <p:cNvSpPr txBox="1"/>
          <p:nvPr/>
        </p:nvSpPr>
        <p:spPr>
          <a:xfrm>
            <a:off x="539567" y="1217200"/>
            <a:ext cx="10478700" cy="477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1600"/>
              </a:spcBef>
              <a:spcAft>
                <a:spcPts val="1600"/>
              </a:spcAft>
              <a:buNone/>
            </a:pPr>
            <a:r>
              <a:rPr lang="en-US" sz="1500">
                <a:solidFill>
                  <a:schemeClr val="dk1"/>
                </a:solidFill>
                <a:latin typeface="Ubuntu"/>
                <a:ea typeface="Ubuntu"/>
                <a:cs typeface="Ubuntu"/>
                <a:sym typeface="Ubuntu"/>
              </a:rPr>
              <a:t>We would be absolutely thrilled if you took a selfie with your class and share it on social media while tagging us.</a:t>
            </a:r>
            <a:endParaRPr sz="1500">
              <a:solidFill>
                <a:schemeClr val="dk1"/>
              </a:solidFill>
              <a:latin typeface="Ubuntu"/>
              <a:ea typeface="Ubuntu"/>
              <a:cs typeface="Ubuntu"/>
              <a:sym typeface="Ubuntu"/>
            </a:endParaRPr>
          </a:p>
        </p:txBody>
      </p:sp>
      <p:grpSp>
        <p:nvGrpSpPr>
          <p:cNvPr id="3701" name="Google Shape;3701;g2f10db52427_0_617"/>
          <p:cNvGrpSpPr/>
          <p:nvPr/>
        </p:nvGrpSpPr>
        <p:grpSpPr>
          <a:xfrm>
            <a:off x="773647" y="1920785"/>
            <a:ext cx="4922045" cy="3830904"/>
            <a:chOff x="580250" y="1440625"/>
            <a:chExt cx="3691626" cy="2873250"/>
          </a:xfrm>
        </p:grpSpPr>
        <p:pic>
          <p:nvPicPr>
            <p:cNvPr id="3702" name="Google Shape;3702;g2f10db52427_0_617"/>
            <p:cNvPicPr preferRelativeResize="0"/>
            <p:nvPr/>
          </p:nvPicPr>
          <p:blipFill>
            <a:blip r:embed="rId3">
              <a:alphaModFix/>
            </a:blip>
            <a:stretch>
              <a:fillRect/>
            </a:stretch>
          </p:blipFill>
          <p:spPr>
            <a:xfrm>
              <a:off x="886722" y="2480575"/>
              <a:ext cx="3208200" cy="1833300"/>
            </a:xfrm>
            <a:prstGeom prst="roundRect">
              <a:avLst>
                <a:gd fmla="val 5628" name="adj"/>
              </a:avLst>
            </a:prstGeom>
            <a:noFill/>
            <a:ln>
              <a:noFill/>
            </a:ln>
          </p:spPr>
        </p:pic>
        <p:pic>
          <p:nvPicPr>
            <p:cNvPr id="3703" name="Google Shape;3703;g2f10db52427_0_617"/>
            <p:cNvPicPr preferRelativeResize="0"/>
            <p:nvPr/>
          </p:nvPicPr>
          <p:blipFill rotWithShape="1">
            <a:blip r:embed="rId4">
              <a:alphaModFix/>
            </a:blip>
            <a:srcRect b="0" l="2156" r="2849" t="71951"/>
            <a:stretch/>
          </p:blipFill>
          <p:spPr>
            <a:xfrm>
              <a:off x="580250" y="2051150"/>
              <a:ext cx="3691626" cy="268275"/>
            </a:xfrm>
            <a:prstGeom prst="rect">
              <a:avLst/>
            </a:prstGeom>
            <a:noFill/>
            <a:ln>
              <a:noFill/>
            </a:ln>
          </p:spPr>
        </p:pic>
        <p:pic>
          <p:nvPicPr>
            <p:cNvPr id="3704" name="Google Shape;3704;g2f10db52427_0_617"/>
            <p:cNvPicPr preferRelativeResize="0"/>
            <p:nvPr/>
          </p:nvPicPr>
          <p:blipFill>
            <a:blip r:embed="rId5">
              <a:alphaModFix/>
            </a:blip>
            <a:stretch>
              <a:fillRect/>
            </a:stretch>
          </p:blipFill>
          <p:spPr>
            <a:xfrm>
              <a:off x="666550" y="1440625"/>
              <a:ext cx="3005049" cy="610525"/>
            </a:xfrm>
            <a:prstGeom prst="rect">
              <a:avLst/>
            </a:prstGeom>
            <a:noFill/>
            <a:ln>
              <a:noFill/>
            </a:ln>
          </p:spPr>
        </p:pic>
      </p:grpSp>
      <p:grpSp>
        <p:nvGrpSpPr>
          <p:cNvPr id="3705" name="Google Shape;3705;g2f10db52427_0_617"/>
          <p:cNvGrpSpPr/>
          <p:nvPr/>
        </p:nvGrpSpPr>
        <p:grpSpPr>
          <a:xfrm>
            <a:off x="6695449" y="1920785"/>
            <a:ext cx="4922045" cy="3830901"/>
            <a:chOff x="5021713" y="1440625"/>
            <a:chExt cx="3691626" cy="2873248"/>
          </a:xfrm>
        </p:grpSpPr>
        <p:pic>
          <p:nvPicPr>
            <p:cNvPr id="3706" name="Google Shape;3706;g2f10db52427_0_617"/>
            <p:cNvPicPr preferRelativeResize="0"/>
            <p:nvPr/>
          </p:nvPicPr>
          <p:blipFill>
            <a:blip r:embed="rId6">
              <a:alphaModFix/>
            </a:blip>
            <a:stretch>
              <a:fillRect/>
            </a:stretch>
          </p:blipFill>
          <p:spPr>
            <a:xfrm>
              <a:off x="5177403" y="2439473"/>
              <a:ext cx="3280200" cy="1874400"/>
            </a:xfrm>
            <a:prstGeom prst="roundRect">
              <a:avLst>
                <a:gd fmla="val 5692" name="adj"/>
              </a:avLst>
            </a:prstGeom>
            <a:noFill/>
            <a:ln>
              <a:noFill/>
            </a:ln>
          </p:spPr>
        </p:pic>
        <p:pic>
          <p:nvPicPr>
            <p:cNvPr id="3707" name="Google Shape;3707;g2f10db52427_0_617"/>
            <p:cNvPicPr preferRelativeResize="0"/>
            <p:nvPr/>
          </p:nvPicPr>
          <p:blipFill rotWithShape="1">
            <a:blip r:embed="rId4">
              <a:alphaModFix/>
            </a:blip>
            <a:srcRect b="0" l="2156" r="2849" t="71951"/>
            <a:stretch/>
          </p:blipFill>
          <p:spPr>
            <a:xfrm>
              <a:off x="5021713" y="2111175"/>
              <a:ext cx="3691626" cy="268275"/>
            </a:xfrm>
            <a:prstGeom prst="rect">
              <a:avLst/>
            </a:prstGeom>
            <a:noFill/>
            <a:ln>
              <a:noFill/>
            </a:ln>
          </p:spPr>
        </p:pic>
        <p:pic>
          <p:nvPicPr>
            <p:cNvPr id="3708" name="Google Shape;3708;g2f10db52427_0_617"/>
            <p:cNvPicPr preferRelativeResize="0"/>
            <p:nvPr/>
          </p:nvPicPr>
          <p:blipFill>
            <a:blip r:embed="rId5">
              <a:alphaModFix/>
            </a:blip>
            <a:stretch>
              <a:fillRect/>
            </a:stretch>
          </p:blipFill>
          <p:spPr>
            <a:xfrm>
              <a:off x="5108013" y="1440625"/>
              <a:ext cx="3005049" cy="610525"/>
            </a:xfrm>
            <a:prstGeom prst="rect">
              <a:avLst/>
            </a:prstGeom>
            <a:noFill/>
            <a:ln>
              <a:noFill/>
            </a:ln>
          </p:spPr>
        </p:pic>
      </p:gr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2" name="Shape 3712"/>
        <p:cNvGrpSpPr/>
        <p:nvPr/>
      </p:nvGrpSpPr>
      <p:grpSpPr>
        <a:xfrm>
          <a:off x="0" y="0"/>
          <a:ext cx="0" cy="0"/>
          <a:chOff x="0" y="0"/>
          <a:chExt cx="0" cy="0"/>
        </a:xfrm>
      </p:grpSpPr>
      <p:sp>
        <p:nvSpPr>
          <p:cNvPr id="3713" name="Google Shape;3713;g2f10db52427_0_820"/>
          <p:cNvSpPr txBox="1"/>
          <p:nvPr>
            <p:ph type="title"/>
          </p:nvPr>
        </p:nvSpPr>
        <p:spPr>
          <a:xfrm>
            <a:off x="371475" y="368300"/>
            <a:ext cx="11449200" cy="736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Win KodeKloud Merch for your Team</a:t>
            </a:r>
            <a:endParaRPr/>
          </a:p>
        </p:txBody>
      </p:sp>
      <p:sp>
        <p:nvSpPr>
          <p:cNvPr id="3714" name="Google Shape;3714;g2f10db52427_0_820"/>
          <p:cNvSpPr txBox="1"/>
          <p:nvPr/>
        </p:nvSpPr>
        <p:spPr>
          <a:xfrm>
            <a:off x="862033" y="2539833"/>
            <a:ext cx="6477300" cy="1007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1600"/>
              </a:spcBef>
              <a:spcAft>
                <a:spcPts val="1600"/>
              </a:spcAft>
              <a:buNone/>
            </a:pPr>
            <a:r>
              <a:rPr lang="en-US" sz="2300">
                <a:solidFill>
                  <a:schemeClr val="dk1"/>
                </a:solidFill>
                <a:latin typeface="Ubuntu"/>
                <a:ea typeface="Ubuntu"/>
                <a:cs typeface="Ubuntu"/>
                <a:sym typeface="Ubuntu"/>
              </a:rPr>
              <a:t>Talk to us for a chance to win exclusive KodeKloud merchandises for your team.</a:t>
            </a:r>
            <a:endParaRPr sz="2300">
              <a:solidFill>
                <a:schemeClr val="dk1"/>
              </a:solidFill>
              <a:latin typeface="Ubuntu"/>
              <a:ea typeface="Ubuntu"/>
              <a:cs typeface="Ubuntu"/>
              <a:sym typeface="Ubuntu"/>
            </a:endParaRPr>
          </a:p>
        </p:txBody>
      </p:sp>
      <p:pic>
        <p:nvPicPr>
          <p:cNvPr id="3715" name="Google Shape;3715;g2f10db52427_0_820"/>
          <p:cNvPicPr preferRelativeResize="0"/>
          <p:nvPr/>
        </p:nvPicPr>
        <p:blipFill>
          <a:blip r:embed="rId3">
            <a:alphaModFix/>
          </a:blip>
          <a:stretch>
            <a:fillRect/>
          </a:stretch>
        </p:blipFill>
        <p:spPr>
          <a:xfrm>
            <a:off x="7178467" y="2261596"/>
            <a:ext cx="4356367" cy="2677635"/>
          </a:xfrm>
          <a:prstGeom prst="rect">
            <a:avLst/>
          </a:prstGeom>
          <a:noFill/>
          <a:ln>
            <a:noFill/>
          </a:ln>
        </p:spPr>
      </p:pic>
      <p:pic>
        <p:nvPicPr>
          <p:cNvPr id="3716" name="Google Shape;3716;g2f10db52427_0_820"/>
          <p:cNvPicPr preferRelativeResize="0"/>
          <p:nvPr/>
        </p:nvPicPr>
        <p:blipFill>
          <a:blip r:embed="rId4">
            <a:alphaModFix/>
          </a:blip>
          <a:stretch>
            <a:fillRect/>
          </a:stretch>
        </p:blipFill>
        <p:spPr>
          <a:xfrm>
            <a:off x="8743467" y="1605762"/>
            <a:ext cx="1226366" cy="1174200"/>
          </a:xfrm>
          <a:prstGeom prst="rect">
            <a:avLst/>
          </a:prstGeom>
          <a:noFill/>
          <a:ln>
            <a:noFill/>
          </a:ln>
        </p:spPr>
      </p:pic>
      <p:pic>
        <p:nvPicPr>
          <p:cNvPr id="3717" name="Google Shape;3717;g2f10db52427_0_820"/>
          <p:cNvPicPr preferRelativeResize="0"/>
          <p:nvPr/>
        </p:nvPicPr>
        <p:blipFill>
          <a:blip r:embed="rId5">
            <a:alphaModFix/>
          </a:blip>
          <a:stretch>
            <a:fillRect/>
          </a:stretch>
        </p:blipFill>
        <p:spPr>
          <a:xfrm>
            <a:off x="7697150" y="4682966"/>
            <a:ext cx="3319000" cy="1539200"/>
          </a:xfrm>
          <a:prstGeom prst="rect">
            <a:avLst/>
          </a:prstGeom>
          <a:noFill/>
          <a:ln>
            <a:noFill/>
          </a:ln>
        </p:spPr>
      </p:pic>
      <p:sp>
        <p:nvSpPr>
          <p:cNvPr id="3718" name="Google Shape;3718;g2f10db52427_0_820"/>
          <p:cNvSpPr txBox="1"/>
          <p:nvPr/>
        </p:nvSpPr>
        <p:spPr>
          <a:xfrm>
            <a:off x="862033" y="4721067"/>
            <a:ext cx="5474700" cy="57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000">
                <a:solidFill>
                  <a:srgbClr val="4E64F1"/>
                </a:solidFill>
                <a:latin typeface="Ubuntu"/>
                <a:ea typeface="Ubuntu"/>
                <a:cs typeface="Ubuntu"/>
                <a:sym typeface="Ubuntu"/>
              </a:rPr>
              <a:t>Or email: teachlikeus@kodekloud.com</a:t>
            </a:r>
            <a:endParaRPr sz="2000">
              <a:solidFill>
                <a:srgbClr val="4E64F1"/>
              </a:solidFill>
              <a:latin typeface="Ubuntu"/>
              <a:ea typeface="Ubuntu"/>
              <a:cs typeface="Ubuntu"/>
              <a:sym typeface="Ubuntu"/>
            </a:endParaRPr>
          </a:p>
        </p:txBody>
      </p:sp>
      <p:sp>
        <p:nvSpPr>
          <p:cNvPr id="3719" name="Google Shape;3719;g2f10db52427_0_820"/>
          <p:cNvSpPr txBox="1"/>
          <p:nvPr/>
        </p:nvSpPr>
        <p:spPr>
          <a:xfrm>
            <a:off x="989927" y="3941450"/>
            <a:ext cx="2985300" cy="369300"/>
          </a:xfrm>
          <a:prstGeom prst="rect">
            <a:avLst/>
          </a:prstGeom>
          <a:noFill/>
          <a:ln cap="flat" cmpd="sng" w="9525">
            <a:solidFill>
              <a:schemeClr val="lt1"/>
            </a:solidFill>
            <a:prstDash val="solid"/>
            <a:round/>
            <a:headEnd len="sm" w="sm" type="none"/>
            <a:tailEnd len="sm" w="sm" type="none"/>
          </a:ln>
        </p:spPr>
        <p:txBody>
          <a:bodyPr anchorCtr="0" anchor="t" bIns="22875" lIns="45700" spcFirstLastPara="1" rIns="45700" wrap="square" tIns="22875">
            <a:spAutoFit/>
          </a:bodyPr>
          <a:lstStyle/>
          <a:p>
            <a:pPr indent="0" lvl="0" marL="0" marR="0" rtl="0" algn="l">
              <a:spcBef>
                <a:spcPts val="0"/>
              </a:spcBef>
              <a:spcAft>
                <a:spcPts val="0"/>
              </a:spcAft>
              <a:buNone/>
            </a:pPr>
            <a:r>
              <a:rPr lang="en-US" sz="2100" u="sng">
                <a:solidFill>
                  <a:schemeClr val="accent1"/>
                </a:solidFill>
                <a:latin typeface="Ubuntu"/>
                <a:ea typeface="Ubuntu"/>
                <a:cs typeface="Ubuntu"/>
                <a:sym typeface="Ubuntu"/>
                <a:hlinkClick r:id="rId6">
                  <a:extLst>
                    <a:ext uri="{A12FA001-AC4F-418D-AE19-62706E023703}">
                      <ahyp:hlinkClr val="tx"/>
                    </a:ext>
                  </a:extLst>
                </a:hlinkClick>
              </a:rPr>
              <a:t>Just fill this form out</a:t>
            </a:r>
            <a:endParaRPr sz="1600">
              <a:solidFill>
                <a:schemeClr val="accent1"/>
              </a:solidFill>
              <a:latin typeface="Ubuntu"/>
              <a:ea typeface="Ubuntu"/>
              <a:cs typeface="Ubuntu"/>
              <a:sym typeface="Ubuntu"/>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4" name="Shape 3724"/>
        <p:cNvGrpSpPr/>
        <p:nvPr/>
      </p:nvGrpSpPr>
      <p:grpSpPr>
        <a:xfrm>
          <a:off x="0" y="0"/>
          <a:ext cx="0" cy="0"/>
          <a:chOff x="0" y="0"/>
          <a:chExt cx="0" cy="0"/>
        </a:xfrm>
      </p:grpSpPr>
      <p:sp>
        <p:nvSpPr>
          <p:cNvPr id="3725" name="Google Shape;3725;p150"/>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3726" name="Google Shape;3726;p150"/>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3727" name="Google Shape;3727;p150"/>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3728" name="Google Shape;3728;p150"/>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3729" name="Google Shape;3729;p15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3730" name="Google Shape;3730;p150">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2"/>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37" name="Google Shape;837;p12"/>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Local text console</a:t>
            </a:r>
            <a:endParaRPr sz="1800">
              <a:solidFill>
                <a:srgbClr val="F0F0F0"/>
              </a:solidFill>
              <a:latin typeface="Consolas"/>
              <a:ea typeface="Consolas"/>
              <a:cs typeface="Consolas"/>
              <a:sym typeface="Consolas"/>
            </a:endParaRPr>
          </a:p>
        </p:txBody>
      </p:sp>
      <p:pic>
        <p:nvPicPr>
          <p:cNvPr id="838" name="Google Shape;838;p12"/>
          <p:cNvPicPr preferRelativeResize="0"/>
          <p:nvPr/>
        </p:nvPicPr>
        <p:blipFill rotWithShape="1">
          <a:blip r:embed="rId3">
            <a:alphaModFix/>
          </a:blip>
          <a:srcRect b="0" l="0" r="0" t="0"/>
          <a:stretch/>
        </p:blipFill>
        <p:spPr>
          <a:xfrm>
            <a:off x="2722959" y="1368081"/>
            <a:ext cx="6746082" cy="4899341"/>
          </a:xfrm>
          <a:prstGeom prst="rect">
            <a:avLst/>
          </a:prstGeom>
          <a:noFill/>
          <a:ln>
            <a:noFill/>
          </a:ln>
        </p:spPr>
      </p:pic>
      <p:pic>
        <p:nvPicPr>
          <p:cNvPr id="839" name="Google Shape;839;p12"/>
          <p:cNvPicPr preferRelativeResize="0"/>
          <p:nvPr/>
        </p:nvPicPr>
        <p:blipFill rotWithShape="1">
          <a:blip r:embed="rId4">
            <a:alphaModFix/>
          </a:blip>
          <a:srcRect b="0" l="0" r="0" t="0"/>
          <a:stretch/>
        </p:blipFill>
        <p:spPr>
          <a:xfrm>
            <a:off x="2722959" y="1357094"/>
            <a:ext cx="6746082" cy="4910328"/>
          </a:xfrm>
          <a:prstGeom prst="rect">
            <a:avLst/>
          </a:prstGeom>
          <a:noFill/>
          <a:ln>
            <a:noFill/>
          </a:ln>
        </p:spPr>
      </p:pic>
      <p:sp>
        <p:nvSpPr>
          <p:cNvPr id="840" name="Google Shape;840;p12"/>
          <p:cNvSpPr/>
          <p:nvPr/>
        </p:nvSpPr>
        <p:spPr>
          <a:xfrm>
            <a:off x="761912" y="3429000"/>
            <a:ext cx="1871154"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841" name="Google Shape;841;p12"/>
          <p:cNvPicPr preferRelativeResize="0"/>
          <p:nvPr/>
        </p:nvPicPr>
        <p:blipFill rotWithShape="1">
          <a:blip r:embed="rId5">
            <a:alphaModFix/>
          </a:blip>
          <a:srcRect b="0" l="0" r="0" t="0"/>
          <a:stretch/>
        </p:blipFill>
        <p:spPr>
          <a:xfrm>
            <a:off x="860427" y="3553096"/>
            <a:ext cx="699952" cy="699952"/>
          </a:xfrm>
          <a:prstGeom prst="rect">
            <a:avLst/>
          </a:prstGeom>
          <a:noFill/>
          <a:ln>
            <a:noFill/>
          </a:ln>
        </p:spPr>
      </p:pic>
      <p:pic>
        <p:nvPicPr>
          <p:cNvPr descr="Cmd Terminal with solid fill" id="842" name="Google Shape;842;p12"/>
          <p:cNvPicPr preferRelativeResize="0"/>
          <p:nvPr/>
        </p:nvPicPr>
        <p:blipFill rotWithShape="1">
          <a:blip r:embed="rId6">
            <a:alphaModFix/>
          </a:blip>
          <a:srcRect b="0" l="0" r="0" t="0"/>
          <a:stretch/>
        </p:blipFill>
        <p:spPr>
          <a:xfrm>
            <a:off x="1746746" y="3577278"/>
            <a:ext cx="699952" cy="699952"/>
          </a:xfrm>
          <a:prstGeom prst="rect">
            <a:avLst/>
          </a:prstGeom>
          <a:noFill/>
          <a:ln>
            <a:noFill/>
          </a:ln>
        </p:spPr>
      </p:pic>
      <p:cxnSp>
        <p:nvCxnSpPr>
          <p:cNvPr id="843" name="Google Shape;843;p12"/>
          <p:cNvCxnSpPr>
            <a:endCxn id="842" idx="1"/>
          </p:cNvCxnSpPr>
          <p:nvPr/>
        </p:nvCxnSpPr>
        <p:spPr>
          <a:xfrm>
            <a:off x="1417646" y="3927254"/>
            <a:ext cx="329100" cy="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500"/>
                                        <p:tgtEl>
                                          <p:spTgt spid="8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50" name="Google Shape;850;p13"/>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Remote GUI</a:t>
            </a:r>
            <a:endParaRPr sz="1800">
              <a:solidFill>
                <a:srgbClr val="F0F0F0"/>
              </a:solidFill>
              <a:latin typeface="Consolas"/>
              <a:ea typeface="Consolas"/>
              <a:cs typeface="Consolas"/>
              <a:sym typeface="Consolas"/>
            </a:endParaRPr>
          </a:p>
        </p:txBody>
      </p:sp>
      <p:sp>
        <p:nvSpPr>
          <p:cNvPr id="851" name="Google Shape;851;p13"/>
          <p:cNvSpPr/>
          <p:nvPr/>
        </p:nvSpPr>
        <p:spPr>
          <a:xfrm>
            <a:off x="2954815" y="2641602"/>
            <a:ext cx="1489579"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VNC</a:t>
            </a:r>
            <a:endParaRPr/>
          </a:p>
        </p:txBody>
      </p:sp>
      <p:sp>
        <p:nvSpPr>
          <p:cNvPr id="852" name="Google Shape;852;p13"/>
          <p:cNvSpPr/>
          <p:nvPr/>
        </p:nvSpPr>
        <p:spPr>
          <a:xfrm>
            <a:off x="3162005" y="1444343"/>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853" name="Google Shape;853;p13"/>
          <p:cNvPicPr preferRelativeResize="0"/>
          <p:nvPr/>
        </p:nvPicPr>
        <p:blipFill rotWithShape="1">
          <a:blip r:embed="rId3">
            <a:alphaModFix/>
          </a:blip>
          <a:srcRect b="0" l="0" r="0" t="0"/>
          <a:stretch/>
        </p:blipFill>
        <p:spPr>
          <a:xfrm>
            <a:off x="3324985" y="1588609"/>
            <a:ext cx="699952" cy="617230"/>
          </a:xfrm>
          <a:prstGeom prst="rect">
            <a:avLst/>
          </a:prstGeom>
          <a:noFill/>
          <a:ln>
            <a:noFill/>
          </a:ln>
        </p:spPr>
      </p:pic>
      <p:sp>
        <p:nvSpPr>
          <p:cNvPr id="854" name="Google Shape;854;p13"/>
          <p:cNvSpPr/>
          <p:nvPr/>
        </p:nvSpPr>
        <p:spPr>
          <a:xfrm>
            <a:off x="7377438" y="2641602"/>
            <a:ext cx="1489579"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RDP</a:t>
            </a:r>
            <a:endParaRPr/>
          </a:p>
        </p:txBody>
      </p:sp>
      <p:sp>
        <p:nvSpPr>
          <p:cNvPr id="855" name="Google Shape;855;p13"/>
          <p:cNvSpPr/>
          <p:nvPr/>
        </p:nvSpPr>
        <p:spPr>
          <a:xfrm>
            <a:off x="7584628" y="1444343"/>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856" name="Google Shape;856;p13"/>
          <p:cNvPicPr preferRelativeResize="0"/>
          <p:nvPr/>
        </p:nvPicPr>
        <p:blipFill rotWithShape="1">
          <a:blip r:embed="rId4">
            <a:alphaModFix/>
          </a:blip>
          <a:srcRect b="0" l="0" r="0" t="0"/>
          <a:stretch/>
        </p:blipFill>
        <p:spPr>
          <a:xfrm>
            <a:off x="7799172" y="1547248"/>
            <a:ext cx="646109" cy="699952"/>
          </a:xfrm>
          <a:prstGeom prst="rect">
            <a:avLst/>
          </a:prstGeom>
          <a:noFill/>
          <a:ln>
            <a:noFill/>
          </a:ln>
        </p:spPr>
      </p:pic>
      <p:pic>
        <p:nvPicPr>
          <p:cNvPr id="857" name="Google Shape;857;p13"/>
          <p:cNvPicPr preferRelativeResize="0"/>
          <p:nvPr/>
        </p:nvPicPr>
        <p:blipFill rotWithShape="1">
          <a:blip r:embed="rId5">
            <a:alphaModFix/>
          </a:blip>
          <a:srcRect b="0" l="0" r="0" t="0"/>
          <a:stretch/>
        </p:blipFill>
        <p:spPr>
          <a:xfrm>
            <a:off x="6960384" y="3429000"/>
            <a:ext cx="2296701" cy="2672836"/>
          </a:xfrm>
          <a:prstGeom prst="rect">
            <a:avLst/>
          </a:prstGeom>
          <a:noFill/>
          <a:ln>
            <a:noFill/>
          </a:ln>
        </p:spPr>
      </p:pic>
      <p:pic>
        <p:nvPicPr>
          <p:cNvPr id="858" name="Google Shape;858;p13"/>
          <p:cNvPicPr preferRelativeResize="0"/>
          <p:nvPr/>
        </p:nvPicPr>
        <p:blipFill rotWithShape="1">
          <a:blip r:embed="rId6">
            <a:alphaModFix/>
          </a:blip>
          <a:srcRect b="0" l="0" r="0" t="0"/>
          <a:stretch/>
        </p:blipFill>
        <p:spPr>
          <a:xfrm>
            <a:off x="2762641" y="3429000"/>
            <a:ext cx="1934847" cy="264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3" presetSubtype="16">
                                  <p:stCondLst>
                                    <p:cond delay="0"/>
                                  </p:stCondLst>
                                  <p:childTnLst>
                                    <p:set>
                                      <p:cBhvr>
                                        <p:cTn dur="1" fill="hold">
                                          <p:stCondLst>
                                            <p:cond delay="0"/>
                                          </p:stCondLst>
                                        </p:cTn>
                                        <p:tgtEl>
                                          <p:spTgt spid="855"/>
                                        </p:tgtEl>
                                        <p:attrNameLst>
                                          <p:attrName>style.visibility</p:attrName>
                                        </p:attrNameLst>
                                      </p:cBhvr>
                                      <p:to>
                                        <p:strVal val="visible"/>
                                      </p:to>
                                    </p:set>
                                    <p:anim calcmode="lin" valueType="num">
                                      <p:cBhvr additive="base">
                                        <p:cTn dur="150"/>
                                        <p:tgtEl>
                                          <p:spTgt spid="855"/>
                                        </p:tgtEl>
                                        <p:attrNameLst>
                                          <p:attrName>ppt_w</p:attrName>
                                        </p:attrNameLst>
                                      </p:cBhvr>
                                      <p:tavLst>
                                        <p:tav fmla="" tm="0">
                                          <p:val>
                                            <p:strVal val="0"/>
                                          </p:val>
                                        </p:tav>
                                        <p:tav fmla="" tm="100000">
                                          <p:val>
                                            <p:strVal val="#ppt_w"/>
                                          </p:val>
                                        </p:tav>
                                      </p:tavLst>
                                    </p:anim>
                                    <p:anim calcmode="lin" valueType="num">
                                      <p:cBhvr additive="base">
                                        <p:cTn dur="150"/>
                                        <p:tgtEl>
                                          <p:spTgt spid="855"/>
                                        </p:tgtEl>
                                        <p:attrNameLst>
                                          <p:attrName>ppt_h</p:attrName>
                                        </p:attrNameLst>
                                      </p:cBhvr>
                                      <p:tavLst>
                                        <p:tav fmla="" tm="0">
                                          <p:val>
                                            <p:strVal val="0"/>
                                          </p:val>
                                        </p:tav>
                                        <p:tav fmla="" tm="100000">
                                          <p:val>
                                            <p:strVal val="#ppt_h"/>
                                          </p:val>
                                        </p:tav>
                                      </p:tavLst>
                                    </p:anim>
                                  </p:childTnLst>
                                </p:cTn>
                              </p:par>
                            </p:childTnLst>
                          </p:cTn>
                        </p:par>
                        <p:par>
                          <p:cTn fill="hold">
                            <p:stCondLst>
                              <p:cond delay="151"/>
                            </p:stCondLst>
                            <p:childTnLst>
                              <p:par>
                                <p:cTn fill="hold" nodeType="after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5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65" name="Google Shape;865;p14"/>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Remote text-mode login</a:t>
            </a:r>
            <a:endParaRPr sz="1800">
              <a:solidFill>
                <a:srgbClr val="F0F0F0"/>
              </a:solidFill>
              <a:latin typeface="Consolas"/>
              <a:ea typeface="Consolas"/>
              <a:cs typeface="Consolas"/>
              <a:sym typeface="Consolas"/>
            </a:endParaRPr>
          </a:p>
        </p:txBody>
      </p:sp>
      <p:sp>
        <p:nvSpPr>
          <p:cNvPr id="866" name="Google Shape;866;p14"/>
          <p:cNvSpPr/>
          <p:nvPr/>
        </p:nvSpPr>
        <p:spPr>
          <a:xfrm>
            <a:off x="3950077" y="5058541"/>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867" name="Google Shape;867;p14"/>
          <p:cNvPicPr preferRelativeResize="0"/>
          <p:nvPr/>
        </p:nvPicPr>
        <p:blipFill rotWithShape="1">
          <a:blip r:embed="rId3">
            <a:alphaModFix/>
          </a:blip>
          <a:srcRect b="0" l="0" r="0" t="0"/>
          <a:stretch/>
        </p:blipFill>
        <p:spPr>
          <a:xfrm>
            <a:off x="4048592" y="5182637"/>
            <a:ext cx="699952" cy="699952"/>
          </a:xfrm>
          <a:prstGeom prst="rect">
            <a:avLst/>
          </a:prstGeom>
          <a:noFill/>
          <a:ln>
            <a:noFill/>
          </a:ln>
        </p:spPr>
      </p:pic>
      <p:pic>
        <p:nvPicPr>
          <p:cNvPr descr="Unlock with solid fill" id="868" name="Google Shape;868;p14"/>
          <p:cNvPicPr preferRelativeResize="0"/>
          <p:nvPr/>
        </p:nvPicPr>
        <p:blipFill rotWithShape="1">
          <a:blip r:embed="rId4">
            <a:alphaModFix/>
          </a:blip>
          <a:srcRect b="0" l="0" r="0" t="0"/>
          <a:stretch/>
        </p:blipFill>
        <p:spPr>
          <a:xfrm>
            <a:off x="5868467" y="4882813"/>
            <a:ext cx="455063" cy="455063"/>
          </a:xfrm>
          <a:prstGeom prst="rect">
            <a:avLst/>
          </a:prstGeom>
          <a:noFill/>
          <a:ln>
            <a:noFill/>
          </a:ln>
        </p:spPr>
      </p:pic>
      <p:sp>
        <p:nvSpPr>
          <p:cNvPr id="869" name="Google Shape;869;p14"/>
          <p:cNvSpPr/>
          <p:nvPr/>
        </p:nvSpPr>
        <p:spPr>
          <a:xfrm>
            <a:off x="7438209" y="5058541"/>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Computer with solid fill" id="870" name="Google Shape;870;p14"/>
          <p:cNvPicPr preferRelativeResize="0"/>
          <p:nvPr/>
        </p:nvPicPr>
        <p:blipFill rotWithShape="1">
          <a:blip r:embed="rId5">
            <a:alphaModFix/>
          </a:blip>
          <a:srcRect b="0" l="0" r="0" t="0"/>
          <a:stretch/>
        </p:blipFill>
        <p:spPr>
          <a:xfrm>
            <a:off x="7536724" y="5182637"/>
            <a:ext cx="699952" cy="699952"/>
          </a:xfrm>
          <a:prstGeom prst="rect">
            <a:avLst/>
          </a:prstGeom>
          <a:noFill/>
          <a:ln>
            <a:noFill/>
          </a:ln>
        </p:spPr>
      </p:pic>
      <p:cxnSp>
        <p:nvCxnSpPr>
          <p:cNvPr id="871" name="Google Shape;871;p14"/>
          <p:cNvCxnSpPr>
            <a:stCxn id="866" idx="3"/>
            <a:endCxn id="869" idx="1"/>
          </p:cNvCxnSpPr>
          <p:nvPr/>
        </p:nvCxnSpPr>
        <p:spPr>
          <a:xfrm>
            <a:off x="4855768" y="5485261"/>
            <a:ext cx="2582400" cy="0"/>
          </a:xfrm>
          <a:prstGeom prst="straightConnector1">
            <a:avLst/>
          </a:prstGeom>
          <a:noFill/>
          <a:ln cap="flat" cmpd="sng" w="12700">
            <a:solidFill>
              <a:schemeClr val="accent5"/>
            </a:solidFill>
            <a:prstDash val="dashDot"/>
            <a:miter lim="800000"/>
            <a:headEnd len="sm" w="sm" type="none"/>
            <a:tailEnd len="med" w="med" type="triangle"/>
          </a:ln>
        </p:spPr>
      </p:cxnSp>
      <p:sp>
        <p:nvSpPr>
          <p:cNvPr id="872" name="Google Shape;872;p14"/>
          <p:cNvSpPr txBox="1"/>
          <p:nvPr/>
        </p:nvSpPr>
        <p:spPr>
          <a:xfrm>
            <a:off x="4799592" y="5517769"/>
            <a:ext cx="25313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telnet</a:t>
            </a:r>
            <a:endParaRPr sz="1800">
              <a:solidFill>
                <a:schemeClr val="dk1"/>
              </a:solidFill>
              <a:latin typeface="Ubuntu"/>
              <a:ea typeface="Ubuntu"/>
              <a:cs typeface="Ubuntu"/>
              <a:sym typeface="Ubuntu"/>
            </a:endParaRPr>
          </a:p>
        </p:txBody>
      </p:sp>
      <p:sp>
        <p:nvSpPr>
          <p:cNvPr id="873" name="Google Shape;873;p14"/>
          <p:cNvSpPr/>
          <p:nvPr/>
        </p:nvSpPr>
        <p:spPr>
          <a:xfrm>
            <a:off x="3950077" y="2129810"/>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874" name="Google Shape;874;p14"/>
          <p:cNvPicPr preferRelativeResize="0"/>
          <p:nvPr/>
        </p:nvPicPr>
        <p:blipFill rotWithShape="1">
          <a:blip r:embed="rId3">
            <a:alphaModFix/>
          </a:blip>
          <a:srcRect b="0" l="0" r="0" t="0"/>
          <a:stretch/>
        </p:blipFill>
        <p:spPr>
          <a:xfrm>
            <a:off x="4048592" y="2253906"/>
            <a:ext cx="699952" cy="699952"/>
          </a:xfrm>
          <a:prstGeom prst="rect">
            <a:avLst/>
          </a:prstGeom>
          <a:noFill/>
          <a:ln>
            <a:noFill/>
          </a:ln>
        </p:spPr>
      </p:pic>
      <p:pic>
        <p:nvPicPr>
          <p:cNvPr descr="Lock with solid fill" id="875" name="Google Shape;875;p14"/>
          <p:cNvPicPr preferRelativeResize="0"/>
          <p:nvPr/>
        </p:nvPicPr>
        <p:blipFill rotWithShape="1">
          <a:blip r:embed="rId6">
            <a:alphaModFix/>
          </a:blip>
          <a:srcRect b="0" l="0" r="0" t="0"/>
          <a:stretch/>
        </p:blipFill>
        <p:spPr>
          <a:xfrm>
            <a:off x="5814081" y="1858944"/>
            <a:ext cx="563834" cy="563834"/>
          </a:xfrm>
          <a:prstGeom prst="rect">
            <a:avLst/>
          </a:prstGeom>
          <a:noFill/>
          <a:ln>
            <a:noFill/>
          </a:ln>
        </p:spPr>
      </p:pic>
      <p:sp>
        <p:nvSpPr>
          <p:cNvPr id="876" name="Google Shape;876;p14"/>
          <p:cNvSpPr/>
          <p:nvPr/>
        </p:nvSpPr>
        <p:spPr>
          <a:xfrm>
            <a:off x="7438209" y="2129810"/>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Computer with solid fill" id="877" name="Google Shape;877;p14"/>
          <p:cNvPicPr preferRelativeResize="0"/>
          <p:nvPr/>
        </p:nvPicPr>
        <p:blipFill rotWithShape="1">
          <a:blip r:embed="rId5">
            <a:alphaModFix/>
          </a:blip>
          <a:srcRect b="0" l="0" r="0" t="0"/>
          <a:stretch/>
        </p:blipFill>
        <p:spPr>
          <a:xfrm>
            <a:off x="7536724" y="2253906"/>
            <a:ext cx="699952" cy="699952"/>
          </a:xfrm>
          <a:prstGeom prst="rect">
            <a:avLst/>
          </a:prstGeom>
          <a:noFill/>
          <a:ln>
            <a:noFill/>
          </a:ln>
        </p:spPr>
      </p:pic>
      <p:cxnSp>
        <p:nvCxnSpPr>
          <p:cNvPr id="878" name="Google Shape;878;p14"/>
          <p:cNvCxnSpPr>
            <a:stCxn id="873" idx="3"/>
            <a:endCxn id="876" idx="1"/>
          </p:cNvCxnSpPr>
          <p:nvPr/>
        </p:nvCxnSpPr>
        <p:spPr>
          <a:xfrm>
            <a:off x="4855768" y="2556530"/>
            <a:ext cx="2582400" cy="0"/>
          </a:xfrm>
          <a:prstGeom prst="straightConnector1">
            <a:avLst/>
          </a:prstGeom>
          <a:noFill/>
          <a:ln cap="flat" cmpd="sng" w="12700">
            <a:solidFill>
              <a:srgbClr val="92D050"/>
            </a:solidFill>
            <a:prstDash val="dashDot"/>
            <a:miter lim="800000"/>
            <a:headEnd len="sm" w="sm" type="none"/>
            <a:tailEnd len="med" w="med" type="triangle"/>
          </a:ln>
        </p:spPr>
      </p:cxnSp>
      <p:sp>
        <p:nvSpPr>
          <p:cNvPr id="879" name="Google Shape;879;p14"/>
          <p:cNvSpPr txBox="1"/>
          <p:nvPr/>
        </p:nvSpPr>
        <p:spPr>
          <a:xfrm>
            <a:off x="4876937" y="2674489"/>
            <a:ext cx="25313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SSH</a:t>
            </a:r>
            <a:endParaRPr sz="1800">
              <a:solidFill>
                <a:schemeClr val="dk1"/>
              </a:solidFill>
              <a:latin typeface="Ubuntu"/>
              <a:ea typeface="Ubuntu"/>
              <a:cs typeface="Ubuntu"/>
              <a:sym typeface="Ubuntu"/>
            </a:endParaRPr>
          </a:p>
        </p:txBody>
      </p:sp>
      <p:sp>
        <p:nvSpPr>
          <p:cNvPr id="880" name="Google Shape;880;p14"/>
          <p:cNvSpPr txBox="1"/>
          <p:nvPr/>
        </p:nvSpPr>
        <p:spPr>
          <a:xfrm>
            <a:off x="4876937" y="3159901"/>
            <a:ext cx="253139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4"/>
                </a:solidFill>
                <a:latin typeface="Consolas"/>
                <a:ea typeface="Consolas"/>
                <a:cs typeface="Consolas"/>
                <a:sym typeface="Consolas"/>
              </a:rPr>
              <a:t>S</a:t>
            </a:r>
            <a:r>
              <a:rPr lang="en-US" sz="1800">
                <a:solidFill>
                  <a:schemeClr val="lt1"/>
                </a:solidFill>
                <a:latin typeface="Consolas"/>
                <a:ea typeface="Consolas"/>
                <a:cs typeface="Consolas"/>
                <a:sym typeface="Consolas"/>
              </a:rPr>
              <a:t>ecure </a:t>
            </a:r>
            <a:r>
              <a:rPr b="1" lang="en-US" sz="1800">
                <a:solidFill>
                  <a:schemeClr val="accent4"/>
                </a:solidFill>
                <a:latin typeface="Consolas"/>
                <a:ea typeface="Consolas"/>
                <a:cs typeface="Consolas"/>
                <a:sym typeface="Consolas"/>
              </a:rPr>
              <a:t>SH</a:t>
            </a:r>
            <a:r>
              <a:rPr lang="en-US" sz="1800">
                <a:solidFill>
                  <a:schemeClr val="lt1"/>
                </a:solidFill>
                <a:latin typeface="Consolas"/>
                <a:ea typeface="Consolas"/>
                <a:cs typeface="Consolas"/>
                <a:sym typeface="Consolas"/>
              </a:rPr>
              <a:t>ell</a:t>
            </a:r>
            <a:endParaRPr sz="1800">
              <a:solidFill>
                <a:schemeClr val="dk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50"/>
                                        <p:tgtEl>
                                          <p:spTgt spid="873"/>
                                        </p:tgtEl>
                                        <p:attrNameLst>
                                          <p:attrName>ppt_w</p:attrName>
                                        </p:attrNameLst>
                                      </p:cBhvr>
                                      <p:tavLst>
                                        <p:tav fmla="" tm="0">
                                          <p:val>
                                            <p:strVal val="0"/>
                                          </p:val>
                                        </p:tav>
                                        <p:tav fmla="" tm="100000">
                                          <p:val>
                                            <p:strVal val="#ppt_w"/>
                                          </p:val>
                                        </p:tav>
                                      </p:tavLst>
                                    </p:anim>
                                    <p:anim calcmode="lin" valueType="num">
                                      <p:cBhvr additive="base">
                                        <p:cTn dur="150"/>
                                        <p:tgtEl>
                                          <p:spTgt spid="873"/>
                                        </p:tgtEl>
                                        <p:attrNameLst>
                                          <p:attrName>ppt_h</p:attrName>
                                        </p:attrNameLst>
                                      </p:cBhvr>
                                      <p:tavLst>
                                        <p:tav fmla="" tm="0">
                                          <p:val>
                                            <p:strVal val="0"/>
                                          </p:val>
                                        </p:tav>
                                        <p:tav fmla="" tm="100000">
                                          <p:val>
                                            <p:strVal val="#ppt_h"/>
                                          </p:val>
                                        </p:tav>
                                      </p:tavLst>
                                    </p:anim>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500"/>
                                        <p:tgtEl>
                                          <p:spTgt spid="874"/>
                                        </p:tgtEl>
                                      </p:cBhvr>
                                    </p:animEffect>
                                  </p:childTnLst>
                                </p:cTn>
                              </p:par>
                            </p:childTnLst>
                          </p:cTn>
                        </p:par>
                        <p:par>
                          <p:cTn fill="hold">
                            <p:stCondLst>
                              <p:cond delay="650"/>
                            </p:stCondLst>
                            <p:childTnLst>
                              <p:par>
                                <p:cTn fill="hold" nodeType="afterEffect" presetClass="entr" presetID="23" presetSubtype="16">
                                  <p:stCondLst>
                                    <p:cond delay="0"/>
                                  </p:stCondLst>
                                  <p:childTnLst>
                                    <p:set>
                                      <p:cBhvr>
                                        <p:cTn dur="1" fill="hold">
                                          <p:stCondLst>
                                            <p:cond delay="0"/>
                                          </p:stCondLst>
                                        </p:cTn>
                                        <p:tgtEl>
                                          <p:spTgt spid="876"/>
                                        </p:tgtEl>
                                        <p:attrNameLst>
                                          <p:attrName>style.visibility</p:attrName>
                                        </p:attrNameLst>
                                      </p:cBhvr>
                                      <p:to>
                                        <p:strVal val="visible"/>
                                      </p:to>
                                    </p:set>
                                    <p:anim calcmode="lin" valueType="num">
                                      <p:cBhvr additive="base">
                                        <p:cTn dur="150"/>
                                        <p:tgtEl>
                                          <p:spTgt spid="876"/>
                                        </p:tgtEl>
                                        <p:attrNameLst>
                                          <p:attrName>ppt_w</p:attrName>
                                        </p:attrNameLst>
                                      </p:cBhvr>
                                      <p:tavLst>
                                        <p:tav fmla="" tm="0">
                                          <p:val>
                                            <p:strVal val="0"/>
                                          </p:val>
                                        </p:tav>
                                        <p:tav fmla="" tm="100000">
                                          <p:val>
                                            <p:strVal val="#ppt_w"/>
                                          </p:val>
                                        </p:tav>
                                      </p:tavLst>
                                    </p:anim>
                                    <p:anim calcmode="lin" valueType="num">
                                      <p:cBhvr additive="base">
                                        <p:cTn dur="150"/>
                                        <p:tgtEl>
                                          <p:spTgt spid="876"/>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66"/>
                                        </p:tgtEl>
                                        <p:attrNameLst>
                                          <p:attrName>style.visibility</p:attrName>
                                        </p:attrNameLst>
                                      </p:cBhvr>
                                      <p:to>
                                        <p:strVal val="visible"/>
                                      </p:to>
                                    </p:set>
                                    <p:anim calcmode="lin" valueType="num">
                                      <p:cBhvr additive="base">
                                        <p:cTn dur="150"/>
                                        <p:tgtEl>
                                          <p:spTgt spid="866"/>
                                        </p:tgtEl>
                                        <p:attrNameLst>
                                          <p:attrName>ppt_w</p:attrName>
                                        </p:attrNameLst>
                                      </p:cBhvr>
                                      <p:tavLst>
                                        <p:tav fmla="" tm="0">
                                          <p:val>
                                            <p:strVal val="0"/>
                                          </p:val>
                                        </p:tav>
                                        <p:tav fmla="" tm="100000">
                                          <p:val>
                                            <p:strVal val="#ppt_w"/>
                                          </p:val>
                                        </p:tav>
                                      </p:tavLst>
                                    </p:anim>
                                    <p:anim calcmode="lin" valueType="num">
                                      <p:cBhvr additive="base">
                                        <p:cTn dur="150"/>
                                        <p:tgtEl>
                                          <p:spTgt spid="866"/>
                                        </p:tgtEl>
                                        <p:attrNameLst>
                                          <p:attrName>ppt_h</p:attrName>
                                        </p:attrNameLst>
                                      </p:cBhvr>
                                      <p:tavLst>
                                        <p:tav fmla="" tm="0">
                                          <p:val>
                                            <p:strVal val="0"/>
                                          </p:val>
                                        </p:tav>
                                        <p:tav fmla="" tm="100000">
                                          <p:val>
                                            <p:strVal val="#ppt_h"/>
                                          </p:val>
                                        </p:tav>
                                      </p:tavLst>
                                    </p:anim>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par>
                          <p:cTn fill="hold">
                            <p:stCondLst>
                              <p:cond delay="650"/>
                            </p:stCondLst>
                            <p:childTnLst>
                              <p:par>
                                <p:cTn fill="hold" nodeType="afterEffect" presetClass="entr" presetID="23" presetSubtype="16">
                                  <p:stCondLst>
                                    <p:cond delay="0"/>
                                  </p:stCondLst>
                                  <p:childTnLst>
                                    <p:set>
                                      <p:cBhvr>
                                        <p:cTn dur="1" fill="hold">
                                          <p:stCondLst>
                                            <p:cond delay="0"/>
                                          </p:stCondLst>
                                        </p:cTn>
                                        <p:tgtEl>
                                          <p:spTgt spid="869"/>
                                        </p:tgtEl>
                                        <p:attrNameLst>
                                          <p:attrName>style.visibility</p:attrName>
                                        </p:attrNameLst>
                                      </p:cBhvr>
                                      <p:to>
                                        <p:strVal val="visible"/>
                                      </p:to>
                                    </p:set>
                                    <p:anim calcmode="lin" valueType="num">
                                      <p:cBhvr additive="base">
                                        <p:cTn dur="150"/>
                                        <p:tgtEl>
                                          <p:spTgt spid="869"/>
                                        </p:tgtEl>
                                        <p:attrNameLst>
                                          <p:attrName>ppt_w</p:attrName>
                                        </p:attrNameLst>
                                      </p:cBhvr>
                                      <p:tavLst>
                                        <p:tav fmla="" tm="0">
                                          <p:val>
                                            <p:strVal val="0"/>
                                          </p:val>
                                        </p:tav>
                                        <p:tav fmla="" tm="100000">
                                          <p:val>
                                            <p:strVal val="#ppt_w"/>
                                          </p:val>
                                        </p:tav>
                                      </p:tavLst>
                                    </p:anim>
                                    <p:anim calcmode="lin" valueType="num">
                                      <p:cBhvr additive="base">
                                        <p:cTn dur="150"/>
                                        <p:tgtEl>
                                          <p:spTgt spid="869"/>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500"/>
                                        <p:tgtEl>
                                          <p:spTgt spid="8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2f10db52427_0_209"/>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License</a:t>
            </a:r>
            <a:endParaRPr/>
          </a:p>
        </p:txBody>
      </p:sp>
      <p:sp>
        <p:nvSpPr>
          <p:cNvPr id="578" name="Google Shape;578;g2f10db52427_0_209"/>
          <p:cNvSpPr/>
          <p:nvPr/>
        </p:nvSpPr>
        <p:spPr>
          <a:xfrm>
            <a:off x="371475" y="1136571"/>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579" name="Google Shape;579;g2f10db52427_0_209"/>
          <p:cNvSpPr txBox="1"/>
          <p:nvPr/>
        </p:nvSpPr>
        <p:spPr>
          <a:xfrm>
            <a:off x="539567" y="1256528"/>
            <a:ext cx="10478700" cy="42849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1600"/>
              </a:spcBef>
              <a:spcAft>
                <a:spcPts val="0"/>
              </a:spcAft>
              <a:buClr>
                <a:srgbClr val="000000"/>
              </a:buClr>
              <a:buSzPts val="1500"/>
              <a:buFont typeface="Arial"/>
              <a:buNone/>
            </a:pPr>
            <a:r>
              <a:rPr i="0" lang="en-US" sz="1500" u="none" cap="none" strike="noStrike">
                <a:solidFill>
                  <a:schemeClr val="dk1"/>
                </a:solidFill>
                <a:latin typeface="Ubuntu"/>
                <a:ea typeface="Ubuntu"/>
                <a:cs typeface="Ubuntu"/>
                <a:sym typeface="Ubuntu"/>
              </a:rPr>
              <a:t>This work is licensed under a </a:t>
            </a:r>
            <a:r>
              <a:rPr b="1" i="0" lang="en-US" sz="1500" u="none" cap="none" strike="noStrike">
                <a:solidFill>
                  <a:srgbClr val="333333"/>
                </a:solidFill>
                <a:highlight>
                  <a:srgbClr val="F5F5F5"/>
                </a:highlight>
                <a:latin typeface="Ubuntu"/>
                <a:ea typeface="Ubuntu"/>
                <a:cs typeface="Ubuntu"/>
                <a:sym typeface="Ubuntu"/>
              </a:rPr>
              <a:t>Creative Commons Attribution-NonCommercial-NoDerivatives 4.0 International</a:t>
            </a:r>
            <a:r>
              <a:rPr i="0" lang="en-US" sz="1500" u="none" cap="none" strike="noStrike">
                <a:solidFill>
                  <a:schemeClr val="dk1"/>
                </a:solidFill>
                <a:latin typeface="Ubuntu"/>
                <a:ea typeface="Ubuntu"/>
                <a:cs typeface="Ubuntu"/>
                <a:sym typeface="Ubuntu"/>
              </a:rPr>
              <a:t>.</a:t>
            </a:r>
            <a:endParaRPr i="0" sz="1500" u="none" cap="none" strike="noStrike">
              <a:solidFill>
                <a:schemeClr val="dk1"/>
              </a:solidFill>
              <a:latin typeface="Ubuntu"/>
              <a:ea typeface="Ubuntu"/>
              <a:cs typeface="Ubuntu"/>
              <a:sym typeface="Ubuntu"/>
            </a:endParaRPr>
          </a:p>
          <a:p>
            <a:pPr indent="0" lvl="0" marL="0" marR="0" rtl="0" algn="l">
              <a:lnSpc>
                <a:spcPct val="160000"/>
              </a:lnSpc>
              <a:spcBef>
                <a:spcPts val="2400"/>
              </a:spcBef>
              <a:spcAft>
                <a:spcPts val="0"/>
              </a:spcAft>
              <a:buClr>
                <a:srgbClr val="000000"/>
              </a:buClr>
              <a:buSzPts val="1500"/>
              <a:buFont typeface="Arial"/>
              <a:buNone/>
            </a:pPr>
            <a:r>
              <a:rPr i="0" lang="en-US" sz="1500" u="none" cap="none" strike="noStrike">
                <a:solidFill>
                  <a:srgbClr val="333333"/>
                </a:solidFill>
                <a:highlight>
                  <a:srgbClr val="F5F5F5"/>
                </a:highlight>
                <a:latin typeface="Ubuntu"/>
                <a:ea typeface="Ubuntu"/>
                <a:cs typeface="Ubuntu"/>
                <a:sym typeface="Ubuntu"/>
              </a:rPr>
              <a:t>This license requires that reusers give credit to the creator. It allows reusers to copy and distribute the material in any medium or format in unadapted form and for noncommercial purposes only.</a:t>
            </a:r>
            <a:endParaRPr i="0" sz="15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2400"/>
              </a:spcBef>
              <a:spcAft>
                <a:spcPts val="0"/>
              </a:spcAft>
              <a:buClr>
                <a:srgbClr val="333333"/>
              </a:buClr>
              <a:buSzPts val="1600"/>
              <a:buFont typeface="Arial"/>
              <a:buNone/>
            </a:pPr>
            <a:r>
              <a:rPr i="0" lang="en-US" sz="1600" u="none" cap="none" strike="noStrike">
                <a:solidFill>
                  <a:srgbClr val="333333"/>
                </a:solidFill>
                <a:highlight>
                  <a:srgbClr val="F5F5F5"/>
                </a:highlight>
                <a:latin typeface="Ubuntu"/>
                <a:ea typeface="Ubuntu"/>
                <a:cs typeface="Ubuntu"/>
                <a:sym typeface="Ubuntu"/>
              </a:rPr>
              <a:t>BY: Credit must be given to you, the creator.</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rPr i="0" lang="en-US" sz="1600" u="none" cap="none" strike="noStrike">
                <a:solidFill>
                  <a:srgbClr val="333333"/>
                </a:solidFill>
                <a:highlight>
                  <a:srgbClr val="F5F5F5"/>
                </a:highlight>
                <a:latin typeface="Ubuntu"/>
                <a:ea typeface="Ubuntu"/>
                <a:cs typeface="Ubuntu"/>
                <a:sym typeface="Ubuntu"/>
              </a:rPr>
              <a:t>NC: Only noncommercial use of your work is permitted.</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rPr i="0" lang="en-US" sz="1600" u="none" cap="none" strike="noStrike">
                <a:solidFill>
                  <a:srgbClr val="333333"/>
                </a:solidFill>
                <a:highlight>
                  <a:srgbClr val="F5F5F5"/>
                </a:highlight>
                <a:latin typeface="Ubuntu"/>
                <a:ea typeface="Ubuntu"/>
                <a:cs typeface="Ubuntu"/>
                <a:sym typeface="Ubuntu"/>
              </a:rPr>
              <a:t>Noncommercial means not primarily intended for or directed towards commercial advantage or monetary compensation.</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rPr i="0" lang="en-US" sz="1600" u="none" cap="none" strike="noStrike">
                <a:solidFill>
                  <a:srgbClr val="333333"/>
                </a:solidFill>
                <a:highlight>
                  <a:srgbClr val="F5F5F5"/>
                </a:highlight>
                <a:latin typeface="Ubuntu"/>
                <a:ea typeface="Ubuntu"/>
                <a:cs typeface="Ubuntu"/>
                <a:sym typeface="Ubuntu"/>
              </a:rPr>
              <a:t>ND: No derivatives or adaptations of your work are permitted.</a:t>
            </a:r>
            <a:endParaRPr i="0" sz="1600" u="none" cap="none" strike="noStrike">
              <a:solidFill>
                <a:srgbClr val="333333"/>
              </a:solidFill>
              <a:highlight>
                <a:srgbClr val="F5F5F5"/>
              </a:highlight>
              <a:latin typeface="Ubuntu"/>
              <a:ea typeface="Ubuntu"/>
              <a:cs typeface="Ubuntu"/>
              <a:sym typeface="Ubuntu"/>
            </a:endParaRPr>
          </a:p>
          <a:p>
            <a:pPr indent="0" lvl="0" marL="0" marR="0" rtl="0" algn="l">
              <a:lnSpc>
                <a:spcPct val="115000"/>
              </a:lnSpc>
              <a:spcBef>
                <a:spcPts val="1600"/>
              </a:spcBef>
              <a:spcAft>
                <a:spcPts val="160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pic>
        <p:nvPicPr>
          <p:cNvPr id="580" name="Google Shape;580;g2f10db52427_0_209"/>
          <p:cNvPicPr preferRelativeResize="0"/>
          <p:nvPr/>
        </p:nvPicPr>
        <p:blipFill rotWithShape="1">
          <a:blip r:embed="rId3">
            <a:alphaModFix/>
          </a:blip>
          <a:srcRect b="0" l="0" r="0" t="0"/>
          <a:stretch/>
        </p:blipFill>
        <p:spPr>
          <a:xfrm>
            <a:off x="9340300" y="6035828"/>
            <a:ext cx="2480367" cy="595300"/>
          </a:xfrm>
          <a:prstGeom prst="rect">
            <a:avLst/>
          </a:prstGeom>
          <a:noFill/>
          <a:ln>
            <a:noFill/>
          </a:ln>
        </p:spPr>
      </p:pic>
      <p:pic>
        <p:nvPicPr>
          <p:cNvPr id="581" name="Google Shape;581;g2f10db52427_0_209"/>
          <p:cNvPicPr preferRelativeResize="0"/>
          <p:nvPr/>
        </p:nvPicPr>
        <p:blipFill rotWithShape="1">
          <a:blip r:embed="rId4">
            <a:alphaModFix/>
          </a:blip>
          <a:srcRect b="0" l="0" r="0" t="0"/>
          <a:stretch/>
        </p:blipFill>
        <p:spPr>
          <a:xfrm>
            <a:off x="7501367" y="6065061"/>
            <a:ext cx="536836" cy="536834"/>
          </a:xfrm>
          <a:prstGeom prst="rect">
            <a:avLst/>
          </a:prstGeom>
          <a:noFill/>
          <a:ln>
            <a:noFill/>
          </a:ln>
        </p:spPr>
      </p:pic>
      <p:pic>
        <p:nvPicPr>
          <p:cNvPr id="582" name="Google Shape;582;g2f10db52427_0_209"/>
          <p:cNvPicPr preferRelativeResize="0"/>
          <p:nvPr/>
        </p:nvPicPr>
        <p:blipFill rotWithShape="1">
          <a:blip r:embed="rId5">
            <a:alphaModFix/>
          </a:blip>
          <a:srcRect b="0" l="0" r="0" t="0"/>
          <a:stretch/>
        </p:blipFill>
        <p:spPr>
          <a:xfrm>
            <a:off x="8103948" y="6065061"/>
            <a:ext cx="536836" cy="536834"/>
          </a:xfrm>
          <a:prstGeom prst="rect">
            <a:avLst/>
          </a:prstGeom>
          <a:noFill/>
          <a:ln>
            <a:noFill/>
          </a:ln>
        </p:spPr>
      </p:pic>
      <p:pic>
        <p:nvPicPr>
          <p:cNvPr id="583" name="Google Shape;583;g2f10db52427_0_209"/>
          <p:cNvPicPr preferRelativeResize="0"/>
          <p:nvPr/>
        </p:nvPicPr>
        <p:blipFill rotWithShape="1">
          <a:blip r:embed="rId4">
            <a:alphaModFix/>
          </a:blip>
          <a:srcRect b="0" l="0" r="0" t="0"/>
          <a:stretch/>
        </p:blipFill>
        <p:spPr>
          <a:xfrm>
            <a:off x="539577" y="2959260"/>
            <a:ext cx="313666" cy="313667"/>
          </a:xfrm>
          <a:prstGeom prst="rect">
            <a:avLst/>
          </a:prstGeom>
          <a:noFill/>
          <a:ln>
            <a:noFill/>
          </a:ln>
        </p:spPr>
      </p:pic>
      <p:pic>
        <p:nvPicPr>
          <p:cNvPr id="584" name="Google Shape;584;g2f10db52427_0_209"/>
          <p:cNvPicPr preferRelativeResize="0"/>
          <p:nvPr/>
        </p:nvPicPr>
        <p:blipFill rotWithShape="1">
          <a:blip r:embed="rId5">
            <a:alphaModFix/>
          </a:blip>
          <a:srcRect b="0" l="0" r="0" t="0"/>
          <a:stretch/>
        </p:blipFill>
        <p:spPr>
          <a:xfrm>
            <a:off x="539551" y="3603739"/>
            <a:ext cx="313667" cy="313647"/>
          </a:xfrm>
          <a:prstGeom prst="rect">
            <a:avLst/>
          </a:prstGeom>
          <a:noFill/>
          <a:ln>
            <a:noFill/>
          </a:ln>
        </p:spPr>
      </p:pic>
      <p:pic>
        <p:nvPicPr>
          <p:cNvPr id="585" name="Google Shape;585;g2f10db52427_0_209"/>
          <p:cNvPicPr preferRelativeResize="0"/>
          <p:nvPr/>
        </p:nvPicPr>
        <p:blipFill rotWithShape="1">
          <a:blip r:embed="rId6">
            <a:alphaModFix/>
          </a:blip>
          <a:srcRect b="0" l="0" r="0" t="0"/>
          <a:stretch/>
        </p:blipFill>
        <p:spPr>
          <a:xfrm>
            <a:off x="539569" y="4603888"/>
            <a:ext cx="313667" cy="313667"/>
          </a:xfrm>
          <a:prstGeom prst="rect">
            <a:avLst/>
          </a:prstGeom>
          <a:noFill/>
          <a:ln>
            <a:noFill/>
          </a:ln>
        </p:spPr>
      </p:pic>
      <p:pic>
        <p:nvPicPr>
          <p:cNvPr id="586" name="Google Shape;586;g2f10db52427_0_209"/>
          <p:cNvPicPr preferRelativeResize="0"/>
          <p:nvPr/>
        </p:nvPicPr>
        <p:blipFill rotWithShape="1">
          <a:blip r:embed="rId6">
            <a:alphaModFix/>
          </a:blip>
          <a:srcRect b="0" l="0" r="0" t="0"/>
          <a:stretch/>
        </p:blipFill>
        <p:spPr>
          <a:xfrm>
            <a:off x="8732600" y="6075528"/>
            <a:ext cx="515900" cy="515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5"/>
          <p:cNvSpPr/>
          <p:nvPr/>
        </p:nvSpPr>
        <p:spPr>
          <a:xfrm>
            <a:off x="7262949" y="1086672"/>
            <a:ext cx="4397827"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87" name="Google Shape;887;p15"/>
          <p:cNvSpPr/>
          <p:nvPr/>
        </p:nvSpPr>
        <p:spPr>
          <a:xfrm>
            <a:off x="387727" y="1086671"/>
            <a:ext cx="6602618"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88" name="Google Shape;888;p15"/>
          <p:cNvSpPr/>
          <p:nvPr/>
        </p:nvSpPr>
        <p:spPr>
          <a:xfrm>
            <a:off x="387727" y="1080336"/>
            <a:ext cx="6602616" cy="398655"/>
          </a:xfrm>
          <a:prstGeom prst="roundRect">
            <a:avLst>
              <a:gd fmla="val 0" name="adj"/>
            </a:avLst>
          </a:prstGeom>
          <a:solidFill>
            <a:srgbClr val="1B2634"/>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
        <p:nvSpPr>
          <p:cNvPr id="889" name="Google Shape;889;p15"/>
          <p:cNvSpPr/>
          <p:nvPr/>
        </p:nvSpPr>
        <p:spPr>
          <a:xfrm>
            <a:off x="387729"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ip a</a:t>
            </a:r>
            <a:endParaRPr/>
          </a:p>
        </p:txBody>
      </p:sp>
      <p:sp>
        <p:nvSpPr>
          <p:cNvPr id="890" name="Google Shape;890;p15"/>
          <p:cNvSpPr/>
          <p:nvPr/>
        </p:nvSpPr>
        <p:spPr>
          <a:xfrm>
            <a:off x="387729" y="1919466"/>
            <a:ext cx="6413666" cy="267620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1: lo: &lt;LOOPBACK,UP,LOWER_UP&gt; mtu 65536 qdisc noqueue state UNKNOWN group default qlen 1000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link/loopback 00:00:00:00:00:00 brd 00:00:00:00:00:00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inet 127.0.0.1/8 scope host lo</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valid_lft forever preferred_lft forever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inet6 ::1/128 scope host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valid_lft forever preferred_lft forever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2: enp0s3: &lt;BROADCAST,MULTICAST,UP,LOWER_UP&gt; mtu 1500 qdisc fq_codel state UP group default qlen 1000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link/ether 08:00:27:6b:d7:87 brd ff:ff:ff:ff:ff:ff</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inet 192.168.0.17/24 brd 192.168.0.255 scope global dynamic noprefixroute enp0s3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valid_lft 1966sec preferred_lft 1966sec</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inet6 fe80::a00:27ff:fe6b:d787/64 scope link noprefixroute</a:t>
            </a:r>
            <a:endParaRPr sz="1200">
              <a:solidFill>
                <a:schemeClr val="lt1"/>
              </a:solidFill>
              <a:latin typeface="Consolas"/>
              <a:ea typeface="Consolas"/>
              <a:cs typeface="Consolas"/>
              <a:sym typeface="Consolas"/>
            </a:endParaRPr>
          </a:p>
        </p:txBody>
      </p:sp>
      <p:sp>
        <p:nvSpPr>
          <p:cNvPr id="891" name="Google Shape;891;p15"/>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SSH login</a:t>
            </a:r>
            <a:endParaRPr sz="1800">
              <a:solidFill>
                <a:srgbClr val="F0F0F0"/>
              </a:solidFill>
              <a:latin typeface="Consolas"/>
              <a:ea typeface="Consolas"/>
              <a:cs typeface="Consolas"/>
              <a:sym typeface="Consolas"/>
            </a:endParaRPr>
          </a:p>
        </p:txBody>
      </p:sp>
      <p:sp>
        <p:nvSpPr>
          <p:cNvPr id="892" name="Google Shape;892;p15"/>
          <p:cNvSpPr/>
          <p:nvPr/>
        </p:nvSpPr>
        <p:spPr>
          <a:xfrm>
            <a:off x="1198484" y="3799643"/>
            <a:ext cx="1087515" cy="177083"/>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893" name="Google Shape;893;p15"/>
          <p:cNvSpPr/>
          <p:nvPr/>
        </p:nvSpPr>
        <p:spPr>
          <a:xfrm>
            <a:off x="8253739" y="1599569"/>
            <a:ext cx="2754684" cy="139655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Server</a:t>
            </a:r>
            <a:endParaRPr/>
          </a:p>
        </p:txBody>
      </p:sp>
      <p:sp>
        <p:nvSpPr>
          <p:cNvPr id="894" name="Google Shape;894;p15"/>
          <p:cNvSpPr/>
          <p:nvPr/>
        </p:nvSpPr>
        <p:spPr>
          <a:xfrm>
            <a:off x="8290372" y="4331727"/>
            <a:ext cx="2718044" cy="139654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Computer</a:t>
            </a:r>
            <a:endParaRPr/>
          </a:p>
        </p:txBody>
      </p:sp>
      <p:sp>
        <p:nvSpPr>
          <p:cNvPr id="895" name="Google Shape;895;p15"/>
          <p:cNvSpPr/>
          <p:nvPr/>
        </p:nvSpPr>
        <p:spPr>
          <a:xfrm>
            <a:off x="8831953" y="4610722"/>
            <a:ext cx="1599058" cy="46377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SSH client</a:t>
            </a:r>
            <a:endParaRPr/>
          </a:p>
        </p:txBody>
      </p:sp>
      <p:cxnSp>
        <p:nvCxnSpPr>
          <p:cNvPr id="896" name="Google Shape;896;p15"/>
          <p:cNvCxnSpPr>
            <a:stCxn id="894" idx="0"/>
            <a:endCxn id="893" idx="2"/>
          </p:cNvCxnSpPr>
          <p:nvPr/>
        </p:nvCxnSpPr>
        <p:spPr>
          <a:xfrm rot="10800000">
            <a:off x="9631094" y="2996127"/>
            <a:ext cx="18300" cy="1335600"/>
          </a:xfrm>
          <a:prstGeom prst="straightConnector1">
            <a:avLst/>
          </a:prstGeom>
          <a:noFill/>
          <a:ln cap="flat" cmpd="sng" w="12700">
            <a:solidFill>
              <a:schemeClr val="accent4"/>
            </a:solidFill>
            <a:prstDash val="dashDot"/>
            <a:miter lim="800000"/>
            <a:headEnd len="sm" w="sm" type="none"/>
            <a:tailEnd len="med" w="med" type="triangle"/>
          </a:ln>
        </p:spPr>
      </p:cxnSp>
      <p:sp>
        <p:nvSpPr>
          <p:cNvPr id="897" name="Google Shape;897;p15"/>
          <p:cNvSpPr/>
          <p:nvPr/>
        </p:nvSpPr>
        <p:spPr>
          <a:xfrm>
            <a:off x="8385803" y="2091916"/>
            <a:ext cx="2490555" cy="59442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SSH daemon</a:t>
            </a:r>
            <a:endParaRPr/>
          </a:p>
        </p:txBody>
      </p:sp>
      <p:pic>
        <p:nvPicPr>
          <p:cNvPr descr="Single gear with solid fill" id="898" name="Google Shape;898;p15"/>
          <p:cNvPicPr preferRelativeResize="0"/>
          <p:nvPr/>
        </p:nvPicPr>
        <p:blipFill rotWithShape="1">
          <a:blip r:embed="rId3">
            <a:alphaModFix/>
          </a:blip>
          <a:srcRect b="0" l="0" r="0" t="0"/>
          <a:stretch/>
        </p:blipFill>
        <p:spPr>
          <a:xfrm>
            <a:off x="8487714" y="2169040"/>
            <a:ext cx="497337" cy="497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500"/>
                                        <p:tgtEl>
                                          <p:spTgt spid="8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5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500"/>
                                        <p:tgtEl>
                                          <p:spTgt spid="898"/>
                                        </p:tgtEl>
                                      </p:cBhvr>
                                    </p:animEffect>
                                  </p:childTnLst>
                                </p:cTn>
                              </p:par>
                              <p:par>
                                <p:cTn fill="hold" nodeType="withEffect" presetClass="emph" presetID="8" presetSubtype="0">
                                  <p:stCondLst>
                                    <p:cond delay="0"/>
                                  </p:stCondLst>
                                  <p:childTnLst>
                                    <p:animRot by="-21600000">
                                      <p:cBhvr>
                                        <p:cTn dur="2000" fill="hold"/>
                                        <p:tgtEl>
                                          <p:spTgt spid="898"/>
                                        </p:tgtEl>
                                        <p:attrNameLst>
                                          <p:attrName>r</p:attrName>
                                        </p:attrNameLst>
                                      </p:cBhvr>
                                    </p:animRo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500"/>
                                        <p:tgtEl>
                                          <p:spTgt spid="89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500"/>
                                        <p:tgtEl>
                                          <p:spTgt spid="89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500"/>
                                        <p:tgtEl>
                                          <p:spTgt spid="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6"/>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05" name="Google Shape;905;p16"/>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MacOS &amp; Linux</a:t>
            </a:r>
            <a:endParaRPr sz="1800">
              <a:solidFill>
                <a:srgbClr val="F0F0F0"/>
              </a:solidFill>
              <a:latin typeface="Consolas"/>
              <a:ea typeface="Consolas"/>
              <a:cs typeface="Consolas"/>
              <a:sym typeface="Consolas"/>
            </a:endParaRPr>
          </a:p>
        </p:txBody>
      </p:sp>
      <p:pic>
        <p:nvPicPr>
          <p:cNvPr id="906" name="Google Shape;906;p16"/>
          <p:cNvPicPr preferRelativeResize="0"/>
          <p:nvPr/>
        </p:nvPicPr>
        <p:blipFill rotWithShape="1">
          <a:blip r:embed="rId3">
            <a:alphaModFix/>
          </a:blip>
          <a:srcRect b="0" l="0" r="0" t="0"/>
          <a:stretch/>
        </p:blipFill>
        <p:spPr>
          <a:xfrm>
            <a:off x="672018" y="1993778"/>
            <a:ext cx="5182679" cy="4078548"/>
          </a:xfrm>
          <a:prstGeom prst="rect">
            <a:avLst/>
          </a:prstGeom>
          <a:noFill/>
          <a:ln>
            <a:noFill/>
          </a:ln>
        </p:spPr>
      </p:pic>
      <p:pic>
        <p:nvPicPr>
          <p:cNvPr id="907" name="Google Shape;907;p16"/>
          <p:cNvPicPr preferRelativeResize="0"/>
          <p:nvPr/>
        </p:nvPicPr>
        <p:blipFill rotWithShape="1">
          <a:blip r:embed="rId4">
            <a:alphaModFix/>
          </a:blip>
          <a:srcRect b="0" l="0" r="0" t="0"/>
          <a:stretch/>
        </p:blipFill>
        <p:spPr>
          <a:xfrm>
            <a:off x="6337305" y="2254830"/>
            <a:ext cx="4598973" cy="31101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500"/>
                                        <p:tgtEl>
                                          <p:spTgt spid="9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500"/>
                                        <p:tgtEl>
                                          <p:spTgt spid="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7"/>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14" name="Google Shape;914;p17"/>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Windows</a:t>
            </a:r>
            <a:endParaRPr sz="1800">
              <a:solidFill>
                <a:srgbClr val="F0F0F0"/>
              </a:solidFill>
              <a:latin typeface="Consolas"/>
              <a:ea typeface="Consolas"/>
              <a:cs typeface="Consolas"/>
              <a:sym typeface="Consolas"/>
            </a:endParaRPr>
          </a:p>
        </p:txBody>
      </p:sp>
      <p:pic>
        <p:nvPicPr>
          <p:cNvPr id="915" name="Google Shape;915;p17"/>
          <p:cNvPicPr preferRelativeResize="0"/>
          <p:nvPr/>
        </p:nvPicPr>
        <p:blipFill rotWithShape="1">
          <a:blip r:embed="rId3">
            <a:alphaModFix/>
          </a:blip>
          <a:srcRect b="0" l="0" r="0" t="0"/>
          <a:stretch/>
        </p:blipFill>
        <p:spPr>
          <a:xfrm>
            <a:off x="6184307" y="2531773"/>
            <a:ext cx="4323725" cy="2556256"/>
          </a:xfrm>
          <a:prstGeom prst="rect">
            <a:avLst/>
          </a:prstGeom>
          <a:noFill/>
          <a:ln>
            <a:noFill/>
          </a:ln>
        </p:spPr>
      </p:pic>
      <p:pic>
        <p:nvPicPr>
          <p:cNvPr id="916" name="Google Shape;916;p17"/>
          <p:cNvPicPr preferRelativeResize="0"/>
          <p:nvPr/>
        </p:nvPicPr>
        <p:blipFill rotWithShape="1">
          <a:blip r:embed="rId4">
            <a:alphaModFix/>
          </a:blip>
          <a:srcRect b="0" l="0" r="0" t="0"/>
          <a:stretch/>
        </p:blipFill>
        <p:spPr>
          <a:xfrm>
            <a:off x="1978898" y="2315703"/>
            <a:ext cx="3193461" cy="31145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5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500"/>
                                        <p:tgtEl>
                                          <p:spTgt spid="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8"/>
          <p:cNvSpPr/>
          <p:nvPr/>
        </p:nvSpPr>
        <p:spPr>
          <a:xfrm>
            <a:off x="1599307" y="1086671"/>
            <a:ext cx="8993384" cy="5453465"/>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23" name="Google Shape;923;p18"/>
          <p:cNvSpPr/>
          <p:nvPr/>
        </p:nvSpPr>
        <p:spPr>
          <a:xfrm>
            <a:off x="1599306" y="1080336"/>
            <a:ext cx="8993381" cy="398655"/>
          </a:xfrm>
          <a:prstGeom prst="roundRect">
            <a:avLst>
              <a:gd fmla="val 0" name="adj"/>
            </a:avLst>
          </a:prstGeom>
          <a:solidFill>
            <a:srgbClr val="1B2634"/>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2000">
                <a:solidFill>
                  <a:srgbClr val="7F7F7F"/>
                </a:solidFill>
                <a:latin typeface="Consolas"/>
                <a:ea typeface="Consolas"/>
                <a:cs typeface="Consolas"/>
                <a:sym typeface="Consolas"/>
              </a:rPr>
              <a:t>&gt;_</a:t>
            </a:r>
            <a:endParaRPr/>
          </a:p>
        </p:txBody>
      </p:sp>
      <p:sp>
        <p:nvSpPr>
          <p:cNvPr id="924" name="Google Shape;924;p18"/>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SSH</a:t>
            </a:r>
            <a:endParaRPr sz="1800">
              <a:solidFill>
                <a:srgbClr val="F0F0F0"/>
              </a:solidFill>
              <a:latin typeface="Consolas"/>
              <a:ea typeface="Consolas"/>
              <a:cs typeface="Consolas"/>
              <a:sym typeface="Consolas"/>
            </a:endParaRPr>
          </a:p>
        </p:txBody>
      </p:sp>
      <p:sp>
        <p:nvSpPr>
          <p:cNvPr id="925" name="Google Shape;925;p18"/>
          <p:cNvSpPr/>
          <p:nvPr/>
        </p:nvSpPr>
        <p:spPr>
          <a:xfrm>
            <a:off x="1636159" y="173841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ssh aaron@192.168.0.17</a:t>
            </a:r>
            <a:endParaRPr/>
          </a:p>
        </p:txBody>
      </p:sp>
      <p:sp>
        <p:nvSpPr>
          <p:cNvPr id="926" name="Google Shape;926;p18"/>
          <p:cNvSpPr/>
          <p:nvPr/>
        </p:nvSpPr>
        <p:spPr>
          <a:xfrm>
            <a:off x="1636159" y="2058315"/>
            <a:ext cx="6413666" cy="1014209"/>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aaron@192.168.0.17's password: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Activate the web console with: systemctl enable --now cockpit.socket</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Last login: Tue Oct 19 20:27:15 2021 from 192.168.0.3</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[aaron@LFCS-CentOS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500"/>
                                        <p:tgtEl>
                                          <p:spTgt spid="9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g27867692c18_0_2"/>
          <p:cNvSpPr txBox="1"/>
          <p:nvPr/>
        </p:nvSpPr>
        <p:spPr>
          <a:xfrm>
            <a:off x="1979112" y="826718"/>
            <a:ext cx="8405100" cy="588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933" name="Google Shape;933;g27867692c18_0_2"/>
          <p:cNvCxnSpPr/>
          <p:nvPr/>
        </p:nvCxnSpPr>
        <p:spPr>
          <a:xfrm flipH="1" rot="10800000">
            <a:off x="10045874" y="594096"/>
            <a:ext cx="1670400" cy="1472700"/>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934" name="Google Shape;934;g27867692c18_0_2"/>
          <p:cNvPicPr preferRelativeResize="0"/>
          <p:nvPr/>
        </p:nvPicPr>
        <p:blipFill rotWithShape="1">
          <a:blip r:embed="rId3">
            <a:alphaModFix/>
          </a:blip>
          <a:srcRect b="0" l="0" r="0" t="0"/>
          <a:stretch/>
        </p:blipFill>
        <p:spPr>
          <a:xfrm>
            <a:off x="4839419" y="3326996"/>
            <a:ext cx="2743201" cy="1246367"/>
          </a:xfrm>
          <a:prstGeom prst="rect">
            <a:avLst/>
          </a:prstGeom>
          <a:noFill/>
          <a:ln>
            <a:noFill/>
          </a:ln>
        </p:spPr>
      </p:pic>
      <p:pic>
        <p:nvPicPr>
          <p:cNvPr id="935" name="Google Shape;935;g27867692c18_0_2"/>
          <p:cNvPicPr preferRelativeResize="0"/>
          <p:nvPr/>
        </p:nvPicPr>
        <p:blipFill rotWithShape="1">
          <a:blip r:embed="rId4">
            <a:alphaModFix/>
          </a:blip>
          <a:srcRect b="0" l="0" r="0" t="0"/>
          <a:stretch/>
        </p:blipFill>
        <p:spPr>
          <a:xfrm>
            <a:off x="0" y="6390"/>
            <a:ext cx="12191999" cy="6845222"/>
          </a:xfrm>
          <a:prstGeom prst="rect">
            <a:avLst/>
          </a:prstGeom>
          <a:noFill/>
          <a:ln>
            <a:noFill/>
          </a:ln>
        </p:spPr>
      </p:pic>
      <p:sp>
        <p:nvSpPr>
          <p:cNvPr id="936" name="Google Shape;936;g27867692c18_0_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937" name="Google Shape;937;g27867692c18_0_2">
            <a:hlinkClick r:id="rId5"/>
          </p:cNvPr>
          <p:cNvPicPr preferRelativeResize="0"/>
          <p:nvPr/>
        </p:nvPicPr>
        <p:blipFill rotWithShape="1">
          <a:blip r:embed="rId6">
            <a:alphaModFix/>
          </a:blip>
          <a:srcRect b="0" l="0" r="0" t="0"/>
          <a:stretch/>
        </p:blipFill>
        <p:spPr>
          <a:xfrm>
            <a:off x="1768468" y="901810"/>
            <a:ext cx="8655063" cy="50543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20"/>
          <p:cNvSpPr/>
          <p:nvPr/>
        </p:nvSpPr>
        <p:spPr>
          <a:xfrm>
            <a:off x="4941434" y="751285"/>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44" name="Google Shape;944;p20"/>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45" name="Google Shape;945;p20"/>
          <p:cNvSpPr txBox="1"/>
          <p:nvPr/>
        </p:nvSpPr>
        <p:spPr>
          <a:xfrm>
            <a:off x="-1" y="3093330"/>
            <a:ext cx="4213474" cy="713209"/>
          </a:xfrm>
          <a:prstGeom prst="rect">
            <a:avLst/>
          </a:prstGeom>
          <a:noFill/>
          <a:ln>
            <a:noFill/>
          </a:ln>
        </p:spPr>
        <p:txBody>
          <a:bodyPr anchorCtr="0" anchor="t" bIns="45700" lIns="91425" spcFirstLastPara="1" rIns="91425" wrap="square" tIns="45700">
            <a:spAutoFit/>
          </a:bodyPr>
          <a:lstStyle/>
          <a:p>
            <a:pPr indent="0" lvl="0" marL="0" marR="0" rtl="0" algn="r">
              <a:lnSpc>
                <a:spcPct val="73571"/>
              </a:lnSpc>
              <a:spcBef>
                <a:spcPts val="0"/>
              </a:spcBef>
              <a:spcAft>
                <a:spcPts val="0"/>
              </a:spcAft>
              <a:buNone/>
            </a:pPr>
            <a:r>
              <a:rPr lang="en-US" sz="2800">
                <a:solidFill>
                  <a:schemeClr val="lt1"/>
                </a:solidFill>
                <a:latin typeface="Ubuntu"/>
                <a:ea typeface="Ubuntu"/>
                <a:cs typeface="Ubuntu"/>
                <a:sym typeface="Ubuntu"/>
              </a:rPr>
              <a:t>Read and Use System </a:t>
            </a:r>
            <a:endParaRPr/>
          </a:p>
          <a:p>
            <a:pPr indent="0" lvl="0" marL="0" marR="0" rtl="0" algn="r">
              <a:lnSpc>
                <a:spcPct val="73571"/>
              </a:lnSpc>
              <a:spcBef>
                <a:spcPts val="600"/>
              </a:spcBef>
              <a:spcAft>
                <a:spcPts val="0"/>
              </a:spcAft>
              <a:buNone/>
            </a:pPr>
            <a:r>
              <a:rPr lang="en-US" sz="2800">
                <a:solidFill>
                  <a:schemeClr val="lt1"/>
                </a:solidFill>
                <a:latin typeface="Ubuntu"/>
                <a:ea typeface="Ubuntu"/>
                <a:cs typeface="Ubuntu"/>
                <a:sym typeface="Ubuntu"/>
              </a:rPr>
              <a:t>Documentation</a:t>
            </a:r>
            <a:endParaRPr/>
          </a:p>
        </p:txBody>
      </p:sp>
      <p:sp>
        <p:nvSpPr>
          <p:cNvPr id="946" name="Google Shape;946;p20"/>
          <p:cNvSpPr/>
          <p:nvPr/>
        </p:nvSpPr>
        <p:spPr>
          <a:xfrm>
            <a:off x="7655939" y="2737261"/>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Information with solid fill" id="947" name="Google Shape;947;p20"/>
          <p:cNvPicPr preferRelativeResize="0"/>
          <p:nvPr/>
        </p:nvPicPr>
        <p:blipFill rotWithShape="1">
          <a:blip r:embed="rId3">
            <a:alphaModFix/>
          </a:blip>
          <a:srcRect b="0" l="0" r="0" t="0"/>
          <a:stretch/>
        </p:blipFill>
        <p:spPr>
          <a:xfrm>
            <a:off x="7822696" y="2861667"/>
            <a:ext cx="1134664" cy="1134664"/>
          </a:xfrm>
          <a:prstGeom prst="rect">
            <a:avLst/>
          </a:prstGeom>
          <a:noFill/>
          <a:ln>
            <a:noFill/>
          </a:ln>
        </p:spPr>
      </p:pic>
      <p:sp>
        <p:nvSpPr>
          <p:cNvPr id="948" name="Google Shape;948;p20"/>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500"/>
                                        <p:tgtEl>
                                          <p:spTgt spid="9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21"/>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--help</a:t>
            </a:r>
            <a:endParaRPr/>
          </a:p>
        </p:txBody>
      </p:sp>
      <p:sp>
        <p:nvSpPr>
          <p:cNvPr id="955" name="Google Shape;955;p21"/>
          <p:cNvSpPr/>
          <p:nvPr/>
        </p:nvSpPr>
        <p:spPr>
          <a:xfrm>
            <a:off x="423652" y="1551587"/>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--help</a:t>
            </a:r>
            <a:endParaRPr/>
          </a:p>
        </p:txBody>
      </p:sp>
      <p:sp>
        <p:nvSpPr>
          <p:cNvPr id="956" name="Google Shape;956;p21"/>
          <p:cNvSpPr/>
          <p:nvPr/>
        </p:nvSpPr>
        <p:spPr>
          <a:xfrm>
            <a:off x="423652" y="1919466"/>
            <a:ext cx="10242396" cy="2860868"/>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Usage: ls [OPTION]... [FILE]...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List information about the FILEs (the current directory by default).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Sort entries alphabetically if none of -cftuvSUX nor --sort is specified.</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Mandatory arguments to long options are mandatory for short options too.</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-a, --all                  do not ignore entries starting with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-A, --almost-all           do not list implied . and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-B, --ignore-backups       do not list implied entries ending with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 --ignore=PATTERN       do not list implied entries matching shell PATTERN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-k, --kibibytes            default to 1024-byte blocks for disk usage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-l                         use a long listing format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-c                         with -lt: sort by, and show, ctime (time of last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modification of file status information);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with -l: show ctime and sort by name;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otherwise: sort by ctime, newest first</a:t>
            </a:r>
            <a:endParaRPr/>
          </a:p>
        </p:txBody>
      </p:sp>
      <p:sp>
        <p:nvSpPr>
          <p:cNvPr id="957" name="Google Shape;957;p21"/>
          <p:cNvSpPr/>
          <p:nvPr/>
        </p:nvSpPr>
        <p:spPr>
          <a:xfrm>
            <a:off x="618087" y="3799900"/>
            <a:ext cx="5561041" cy="199446"/>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58" name="Google Shape;958;p21"/>
          <p:cNvSpPr/>
          <p:nvPr/>
        </p:nvSpPr>
        <p:spPr>
          <a:xfrm>
            <a:off x="423652" y="467587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959" name="Google Shape;959;p21"/>
          <p:cNvSpPr/>
          <p:nvPr/>
        </p:nvSpPr>
        <p:spPr>
          <a:xfrm>
            <a:off x="423652" y="5043758"/>
            <a:ext cx="10242396" cy="64487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bin/         libexec/     sbin/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lib/         local/       share/    </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5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500"/>
                                        <p:tgtEl>
                                          <p:spTgt spid="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22"/>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--help</a:t>
            </a:r>
            <a:endParaRPr/>
          </a:p>
        </p:txBody>
      </p:sp>
      <p:sp>
        <p:nvSpPr>
          <p:cNvPr id="966" name="Google Shape;966;p22"/>
          <p:cNvSpPr/>
          <p:nvPr/>
        </p:nvSpPr>
        <p:spPr>
          <a:xfrm>
            <a:off x="423652" y="1551587"/>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journalctl --help</a:t>
            </a:r>
            <a:endParaRPr/>
          </a:p>
        </p:txBody>
      </p:sp>
      <p:sp>
        <p:nvSpPr>
          <p:cNvPr id="967" name="Google Shape;967;p22"/>
          <p:cNvSpPr/>
          <p:nvPr/>
        </p:nvSpPr>
        <p:spPr>
          <a:xfrm>
            <a:off x="423652" y="1919466"/>
            <a:ext cx="10242396" cy="323020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journalctl [OPTIONS...] [MATCHES...]</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Query the journal.</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Options: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--system              Show the system journal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--user                Show the user journal for the current user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-M --machine=CONTAINER   Operate on local container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 --since=DATE          Show entries not older than the specified date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-U --until=DATE          Show entries not newer than the specified date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-c --cursor=CURSOR       Show entries starting at the specified cursor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--after-cursor=CURSOR Show entries after the specified cursor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--show-cursor         Print the cursor after all the entries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-b --boot[=ID]           Show current boot or the specified boot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--list-boots          Show terse information about recorded boots</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dk1"/>
                </a:solidFill>
                <a:highlight>
                  <a:srgbClr val="F0F0F0"/>
                </a:highlight>
                <a:latin typeface="Consolas"/>
                <a:ea typeface="Consolas"/>
                <a:cs typeface="Consolas"/>
                <a:sym typeface="Consolas"/>
              </a:rPr>
              <a:t>lines 1-27</a:t>
            </a:r>
            <a:endParaRPr/>
          </a:p>
        </p:txBody>
      </p:sp>
      <p:sp>
        <p:nvSpPr>
          <p:cNvPr id="968" name="Google Shape;968;p22"/>
          <p:cNvSpPr/>
          <p:nvPr/>
        </p:nvSpPr>
        <p:spPr>
          <a:xfrm>
            <a:off x="3660318" y="5679523"/>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Caret Up with solid fill" id="969" name="Google Shape;969;p22"/>
          <p:cNvPicPr preferRelativeResize="0"/>
          <p:nvPr/>
        </p:nvPicPr>
        <p:blipFill rotWithShape="1">
          <a:blip r:embed="rId3">
            <a:alphaModFix/>
          </a:blip>
          <a:srcRect b="0" l="0" r="0" t="0"/>
          <a:stretch/>
        </p:blipFill>
        <p:spPr>
          <a:xfrm>
            <a:off x="3763187" y="5626761"/>
            <a:ext cx="699952" cy="699952"/>
          </a:xfrm>
          <a:prstGeom prst="rect">
            <a:avLst/>
          </a:prstGeom>
          <a:noFill/>
          <a:ln>
            <a:noFill/>
          </a:ln>
        </p:spPr>
      </p:pic>
      <p:sp>
        <p:nvSpPr>
          <p:cNvPr id="970" name="Google Shape;970;p22"/>
          <p:cNvSpPr/>
          <p:nvPr/>
        </p:nvSpPr>
        <p:spPr>
          <a:xfrm>
            <a:off x="4709569" y="5679522"/>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Caret Down with solid fill" id="971" name="Google Shape;971;p22"/>
          <p:cNvPicPr preferRelativeResize="0"/>
          <p:nvPr/>
        </p:nvPicPr>
        <p:blipFill rotWithShape="1">
          <a:blip r:embed="rId4">
            <a:alphaModFix/>
          </a:blip>
          <a:srcRect b="0" l="0" r="0" t="0"/>
          <a:stretch/>
        </p:blipFill>
        <p:spPr>
          <a:xfrm>
            <a:off x="4800312" y="5626760"/>
            <a:ext cx="699952" cy="699952"/>
          </a:xfrm>
          <a:prstGeom prst="rect">
            <a:avLst/>
          </a:prstGeom>
          <a:noFill/>
          <a:ln>
            <a:noFill/>
          </a:ln>
        </p:spPr>
      </p:pic>
      <p:sp>
        <p:nvSpPr>
          <p:cNvPr id="972" name="Google Shape;972;p22"/>
          <p:cNvSpPr/>
          <p:nvPr/>
        </p:nvSpPr>
        <p:spPr>
          <a:xfrm>
            <a:off x="5837437" y="5679521"/>
            <a:ext cx="1124189"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PAGEUP</a:t>
            </a:r>
            <a:endParaRPr/>
          </a:p>
        </p:txBody>
      </p:sp>
      <p:sp>
        <p:nvSpPr>
          <p:cNvPr id="973" name="Google Shape;973;p22"/>
          <p:cNvSpPr/>
          <p:nvPr/>
        </p:nvSpPr>
        <p:spPr>
          <a:xfrm>
            <a:off x="6961626" y="5679521"/>
            <a:ext cx="1124189"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PAGE DOWN</a:t>
            </a:r>
            <a:endParaRPr/>
          </a:p>
        </p:txBody>
      </p:sp>
      <p:sp>
        <p:nvSpPr>
          <p:cNvPr id="974" name="Google Shape;974;p22"/>
          <p:cNvSpPr/>
          <p:nvPr/>
        </p:nvSpPr>
        <p:spPr>
          <a:xfrm>
            <a:off x="8163671" y="5679521"/>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q</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68"/>
                                        </p:tgtEl>
                                        <p:attrNameLst>
                                          <p:attrName>style.visibility</p:attrName>
                                        </p:attrNameLst>
                                      </p:cBhvr>
                                      <p:to>
                                        <p:strVal val="visible"/>
                                      </p:to>
                                    </p:set>
                                    <p:anim calcmode="lin" valueType="num">
                                      <p:cBhvr additive="base">
                                        <p:cTn dur="150"/>
                                        <p:tgtEl>
                                          <p:spTgt spid="968"/>
                                        </p:tgtEl>
                                        <p:attrNameLst>
                                          <p:attrName>ppt_w</p:attrName>
                                        </p:attrNameLst>
                                      </p:cBhvr>
                                      <p:tavLst>
                                        <p:tav fmla="" tm="0">
                                          <p:val>
                                            <p:strVal val="0"/>
                                          </p:val>
                                        </p:tav>
                                        <p:tav fmla="" tm="100000">
                                          <p:val>
                                            <p:strVal val="#ppt_w"/>
                                          </p:val>
                                        </p:tav>
                                      </p:tavLst>
                                    </p:anim>
                                    <p:anim calcmode="lin" valueType="num">
                                      <p:cBhvr additive="base">
                                        <p:cTn dur="150"/>
                                        <p:tgtEl>
                                          <p:spTgt spid="96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500"/>
                                        <p:tgtEl>
                                          <p:spTgt spid="96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150"/>
                                        <p:tgtEl>
                                          <p:spTgt spid="970"/>
                                        </p:tgtEl>
                                        <p:attrNameLst>
                                          <p:attrName>ppt_w</p:attrName>
                                        </p:attrNameLst>
                                      </p:cBhvr>
                                      <p:tavLst>
                                        <p:tav fmla="" tm="0">
                                          <p:val>
                                            <p:strVal val="0"/>
                                          </p:val>
                                        </p:tav>
                                        <p:tav fmla="" tm="100000">
                                          <p:val>
                                            <p:strVal val="#ppt_w"/>
                                          </p:val>
                                        </p:tav>
                                      </p:tavLst>
                                    </p:anim>
                                    <p:anim calcmode="lin" valueType="num">
                                      <p:cBhvr additive="base">
                                        <p:cTn dur="150"/>
                                        <p:tgtEl>
                                          <p:spTgt spid="97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72"/>
                                        </p:tgtEl>
                                        <p:attrNameLst>
                                          <p:attrName>style.visibility</p:attrName>
                                        </p:attrNameLst>
                                      </p:cBhvr>
                                      <p:to>
                                        <p:strVal val="visible"/>
                                      </p:to>
                                    </p:set>
                                    <p:anim calcmode="lin" valueType="num">
                                      <p:cBhvr additive="base">
                                        <p:cTn dur="150"/>
                                        <p:tgtEl>
                                          <p:spTgt spid="972"/>
                                        </p:tgtEl>
                                        <p:attrNameLst>
                                          <p:attrName>ppt_w</p:attrName>
                                        </p:attrNameLst>
                                      </p:cBhvr>
                                      <p:tavLst>
                                        <p:tav fmla="" tm="0">
                                          <p:val>
                                            <p:strVal val="0"/>
                                          </p:val>
                                        </p:tav>
                                        <p:tav fmla="" tm="100000">
                                          <p:val>
                                            <p:strVal val="#ppt_w"/>
                                          </p:val>
                                        </p:tav>
                                      </p:tavLst>
                                    </p:anim>
                                    <p:anim calcmode="lin" valueType="num">
                                      <p:cBhvr additive="base">
                                        <p:cTn dur="150"/>
                                        <p:tgtEl>
                                          <p:spTgt spid="972"/>
                                        </p:tgtEl>
                                        <p:attrNameLst>
                                          <p:attrName>ppt_h</p:attrName>
                                        </p:attrNameLst>
                                      </p:cBhvr>
                                      <p:tavLst>
                                        <p:tav fmla="" tm="0">
                                          <p:val>
                                            <p:strVal val="0"/>
                                          </p:val>
                                        </p:tav>
                                        <p:tav fmla="" tm="100000">
                                          <p:val>
                                            <p:strVal val="#ppt_h"/>
                                          </p:val>
                                        </p:tav>
                                      </p:tavLst>
                                    </p:anim>
                                  </p:childTnLst>
                                </p:cTn>
                              </p:par>
                            </p:childTnLst>
                          </p:cTn>
                        </p:par>
                        <p:par>
                          <p:cTn fill="hold">
                            <p:stCondLst>
                              <p:cond delay="1150"/>
                            </p:stCondLst>
                            <p:childTnLst>
                              <p:par>
                                <p:cTn fill="hold" nodeType="afterEffect" presetClass="entr" presetID="23" presetSubtype="16">
                                  <p:stCondLst>
                                    <p:cond delay="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150"/>
                                        <p:tgtEl>
                                          <p:spTgt spid="973"/>
                                        </p:tgtEl>
                                        <p:attrNameLst>
                                          <p:attrName>ppt_w</p:attrName>
                                        </p:attrNameLst>
                                      </p:cBhvr>
                                      <p:tavLst>
                                        <p:tav fmla="" tm="0">
                                          <p:val>
                                            <p:strVal val="0"/>
                                          </p:val>
                                        </p:tav>
                                        <p:tav fmla="" tm="100000">
                                          <p:val>
                                            <p:strVal val="#ppt_w"/>
                                          </p:val>
                                        </p:tav>
                                      </p:tavLst>
                                    </p:anim>
                                    <p:anim calcmode="lin" valueType="num">
                                      <p:cBhvr additive="base">
                                        <p:cTn dur="150"/>
                                        <p:tgtEl>
                                          <p:spTgt spid="973"/>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23" presetSubtype="16">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150"/>
                                        <p:tgtEl>
                                          <p:spTgt spid="974"/>
                                        </p:tgtEl>
                                        <p:attrNameLst>
                                          <p:attrName>ppt_w</p:attrName>
                                        </p:attrNameLst>
                                      </p:cBhvr>
                                      <p:tavLst>
                                        <p:tav fmla="" tm="0">
                                          <p:val>
                                            <p:strVal val="0"/>
                                          </p:val>
                                        </p:tav>
                                        <p:tav fmla="" tm="100000">
                                          <p:val>
                                            <p:strVal val="#ppt_w"/>
                                          </p:val>
                                        </p:tav>
                                      </p:tavLst>
                                    </p:anim>
                                    <p:anim calcmode="lin" valueType="num">
                                      <p:cBhvr additive="base">
                                        <p:cTn dur="150"/>
                                        <p:tgtEl>
                                          <p:spTgt spid="9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23"/>
          <p:cNvSpPr/>
          <p:nvPr/>
        </p:nvSpPr>
        <p:spPr>
          <a:xfrm>
            <a:off x="688045" y="2070277"/>
            <a:ext cx="10242396" cy="452286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JOURNALCTL(1)                                         journalctl                                        JOURNALCTL(1)</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NAME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 Query the systemd journal</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SYNOPSIS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[OPTIONS...] [MATCHES...]</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DESCRIPTION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may be used to query the contents of the systemd(1) journal as written by systemd-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journald.service(8).</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If called without parameters, it will show the full contents of the journal, starting with the oldest entry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collected.</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If one or more match arguments are passed, the output is filtered accordingly. A match is in the format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"FIELD=VALUE", e.g.  "_SYSTEMD_UNIT=httpd.service", referring to the components of a structured journal entry.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See systemd.journal-fields(7) for a list of well-known fields. If multiple matches are specified matching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different fields, the log entries are filtered by both, i.e. the resulting output will show only entries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matching all the specified matches of this kind. If two matches apply to the same field, then they are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automatically matched as alternatives, i.e. the resulting output will show entries matching any of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specified matches for the same field. Finally, the character "+" may appear as a separate word between other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terms on the command line. This causes all matches before and after to be combined in a disjunction (i.e.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logical OR).</a:t>
            </a:r>
            <a:endParaRPr/>
          </a:p>
        </p:txBody>
      </p:sp>
      <p:sp>
        <p:nvSpPr>
          <p:cNvPr id="981" name="Google Shape;981;p2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Manual Pages With man Command</a:t>
            </a:r>
            <a:endParaRPr/>
          </a:p>
        </p:txBody>
      </p:sp>
      <p:sp>
        <p:nvSpPr>
          <p:cNvPr id="982" name="Google Shape;982;p23"/>
          <p:cNvSpPr/>
          <p:nvPr/>
        </p:nvSpPr>
        <p:spPr>
          <a:xfrm>
            <a:off x="423652" y="1551587"/>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man journalctl</a:t>
            </a:r>
            <a:endParaRPr sz="1800">
              <a:solidFill>
                <a:schemeClr val="lt1"/>
              </a:solidFill>
              <a:latin typeface="Consolas"/>
              <a:ea typeface="Consolas"/>
              <a:cs typeface="Consolas"/>
              <a:sym typeface="Consolas"/>
            </a:endParaRPr>
          </a:p>
        </p:txBody>
      </p:sp>
      <p:sp>
        <p:nvSpPr>
          <p:cNvPr id="983" name="Google Shape;983;p23"/>
          <p:cNvSpPr/>
          <p:nvPr/>
        </p:nvSpPr>
        <p:spPr>
          <a:xfrm>
            <a:off x="755669" y="2493736"/>
            <a:ext cx="4017552" cy="506331"/>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84" name="Google Shape;984;p23"/>
          <p:cNvSpPr/>
          <p:nvPr/>
        </p:nvSpPr>
        <p:spPr>
          <a:xfrm>
            <a:off x="755669" y="2969826"/>
            <a:ext cx="4017552" cy="506331"/>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85" name="Google Shape;985;p23"/>
          <p:cNvSpPr/>
          <p:nvPr/>
        </p:nvSpPr>
        <p:spPr>
          <a:xfrm>
            <a:off x="756573" y="3537288"/>
            <a:ext cx="9929714" cy="3152106"/>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500"/>
                                        <p:tgtEl>
                                          <p:spTgt spid="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5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par>
                                <p:cTn fill="hold" nodeType="withEffect" presetClass="exit" presetID="1" presetSubtype="0">
                                  <p:stCondLst>
                                    <p:cond delay="0"/>
                                  </p:stCondLst>
                                  <p:childTnLst>
                                    <p:set>
                                      <p:cBhvr>
                                        <p:cTn dur="1" fill="hold">
                                          <p:stCondLst>
                                            <p:cond delay="1"/>
                                          </p:stCondLst>
                                        </p:cTn>
                                        <p:tgtEl>
                                          <p:spTgt spid="9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500"/>
                                        <p:tgtEl>
                                          <p:spTgt spid="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24"/>
          <p:cNvSpPr/>
          <p:nvPr/>
        </p:nvSpPr>
        <p:spPr>
          <a:xfrm>
            <a:off x="688045" y="2070277"/>
            <a:ext cx="10242396" cy="4522861"/>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JOURNALCTL(1)                                         journalctl                                        JOURNALCTL(1)</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NAME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 Query the systemd journal</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SYNOPSIS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[OPTIONS...] [MATCHES...]</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DESCRIPTION</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may be used to query the contents of the systemd(1) journal as written by systemd-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journald.service(8).</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If called without parameters, it will show the full contents of the journal, starting with the oldest entry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collected.</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If one or more match arguments are passed, the output is filtered accordingly. A match is in the format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"FIELD=VALUE", e.g.  "_SYSTEMD_UNIT=httpd.service", referring to the components of a structured journal entry.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See systemd.journal-fields(7) for a list of well-known fields. If multiple matches are specified matching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different fields, the log entries are filtered by both, i.e. the resulting output will show only entries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matching all the specified matches of this kind. If two matches apply to the same field, then they are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automatically matched as alternatives, i.e. the resulting output will show entries matching any of the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specified matches for the same field. Finally, the character "+" may appear as a separate word between other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terms on the command line. This causes all matches before and after to be combined in a disjunction (i.e.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logical OR).</a:t>
            </a:r>
            <a:endParaRPr/>
          </a:p>
        </p:txBody>
      </p:sp>
      <p:sp>
        <p:nvSpPr>
          <p:cNvPr id="992" name="Google Shape;992;p24"/>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Manual Pages With man Command</a:t>
            </a:r>
            <a:endParaRPr/>
          </a:p>
        </p:txBody>
      </p:sp>
      <p:sp>
        <p:nvSpPr>
          <p:cNvPr id="993" name="Google Shape;993;p24"/>
          <p:cNvSpPr/>
          <p:nvPr/>
        </p:nvSpPr>
        <p:spPr>
          <a:xfrm>
            <a:off x="423652" y="1551587"/>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man journalctl</a:t>
            </a:r>
            <a:endParaRPr sz="1800">
              <a:solidFill>
                <a:schemeClr val="lt1"/>
              </a:solidFill>
              <a:latin typeface="Consolas"/>
              <a:ea typeface="Consolas"/>
              <a:cs typeface="Consolas"/>
              <a:sym typeface="Consolas"/>
            </a:endParaRPr>
          </a:p>
        </p:txBody>
      </p:sp>
      <p:sp>
        <p:nvSpPr>
          <p:cNvPr id="994" name="Google Shape;994;p24"/>
          <p:cNvSpPr/>
          <p:nvPr/>
        </p:nvSpPr>
        <p:spPr>
          <a:xfrm>
            <a:off x="756573" y="3537288"/>
            <a:ext cx="9929700" cy="31521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995" name="Google Shape;995;p24"/>
          <p:cNvSpPr/>
          <p:nvPr/>
        </p:nvSpPr>
        <p:spPr>
          <a:xfrm>
            <a:off x="761096" y="2030839"/>
            <a:ext cx="10242396" cy="470752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EXAMPLES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Without arguments, all collected logs are shown unfiltered:</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With one match specified, all entries with a field matching the expression are shown:</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_SYSTEMD_UNIT=avahi-daemon.service</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If two different fields are matched, only entries matching both expressions at the same time are shown:</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_SYSTEMD_UNIT=avahi-daemon.service _PID=28097</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If two matches refer to the same field, all entries matching either expression are shown:</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_SYSTEMD_UNIT=avahi-daemon.service _SYSTEMD_UNIT=dbus.service</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If the separator "+" is used, two expressions may be combined in a logical OR. The following will show all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messages from the Avahi service process with the PID 28097 plus all messages from the D-Bus service (from any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of its processes):</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journalctl _SYSTEMD_UNIT=avahi-daemon.service _PID=28097 + _SYSTEMD_UNIT=dbus.service</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p:txBody>
      </p:sp>
      <p:sp>
        <p:nvSpPr>
          <p:cNvPr id="996" name="Google Shape;996;p24"/>
          <p:cNvSpPr/>
          <p:nvPr/>
        </p:nvSpPr>
        <p:spPr>
          <a:xfrm>
            <a:off x="755669" y="2237886"/>
            <a:ext cx="9974671" cy="416358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9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250"/>
                                        <p:tgtEl>
                                          <p:spTgt spid="995"/>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f1080695ac_2_104"/>
          <p:cNvSpPr txBox="1"/>
          <p:nvPr>
            <p:ph type="title"/>
          </p:nvPr>
        </p:nvSpPr>
        <p:spPr>
          <a:xfrm>
            <a:off x="371475" y="368300"/>
            <a:ext cx="11449200" cy="736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Attribution</a:t>
            </a:r>
            <a:endParaRPr/>
          </a:p>
        </p:txBody>
      </p:sp>
      <p:sp>
        <p:nvSpPr>
          <p:cNvPr id="592" name="Google Shape;592;g2f1080695ac_2_104"/>
          <p:cNvSpPr/>
          <p:nvPr/>
        </p:nvSpPr>
        <p:spPr>
          <a:xfrm>
            <a:off x="371475" y="1136571"/>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593" name="Google Shape;593;g2f1080695ac_2_104"/>
          <p:cNvSpPr txBox="1"/>
          <p:nvPr/>
        </p:nvSpPr>
        <p:spPr>
          <a:xfrm>
            <a:off x="856642" y="1136575"/>
            <a:ext cx="10478700" cy="12135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1600"/>
              </a:spcBef>
              <a:spcAft>
                <a:spcPts val="0"/>
              </a:spcAft>
              <a:buClr>
                <a:srgbClr val="000000"/>
              </a:buClr>
              <a:buSzPts val="1500"/>
              <a:buFont typeface="Arial"/>
              <a:buNone/>
            </a:pPr>
            <a:r>
              <a:rPr i="0" lang="en-US" sz="1500" u="none" cap="none" strike="noStrike">
                <a:solidFill>
                  <a:schemeClr val="dk1"/>
                </a:solidFill>
                <a:latin typeface="Ubuntu"/>
                <a:ea typeface="Ubuntu"/>
                <a:cs typeface="Ubuntu"/>
                <a:sym typeface="Ubuntu"/>
              </a:rPr>
              <a:t>When using this material, please credit KodeKloud as follows: "This training material is provided by KodeKloud (</a:t>
            </a:r>
            <a:r>
              <a:rPr i="0" lang="en-US" sz="1500" u="sng" cap="none" strike="noStrike">
                <a:solidFill>
                  <a:schemeClr val="hlink"/>
                </a:solidFill>
                <a:latin typeface="Ubuntu"/>
                <a:ea typeface="Ubuntu"/>
                <a:cs typeface="Ubuntu"/>
                <a:sym typeface="Ubuntu"/>
                <a:hlinkClick r:id="rId3"/>
              </a:rPr>
              <a:t>https://kodekloud.com</a:t>
            </a:r>
            <a:r>
              <a:rPr i="0" lang="en-US" sz="1500" u="none" cap="none" strike="noStrike">
                <a:solidFill>
                  <a:schemeClr val="dk1"/>
                </a:solidFill>
                <a:latin typeface="Ubuntu"/>
                <a:ea typeface="Ubuntu"/>
                <a:cs typeface="Ubuntu"/>
                <a:sym typeface="Ubuntu"/>
              </a:rPr>
              <a:t>) under the Creative Commons Attribution-NonCommercial 4.0 International License."</a:t>
            </a:r>
            <a:endParaRPr i="0" sz="1500" u="none" cap="none" strike="noStrike">
              <a:solidFill>
                <a:schemeClr val="dk1"/>
              </a:solidFill>
              <a:latin typeface="Ubuntu"/>
              <a:ea typeface="Ubuntu"/>
              <a:cs typeface="Ubuntu"/>
              <a:sym typeface="Ubuntu"/>
            </a:endParaRPr>
          </a:p>
          <a:p>
            <a:pPr indent="0" lvl="0" marL="0" marR="0" rtl="0" algn="l">
              <a:lnSpc>
                <a:spcPct val="115000"/>
              </a:lnSpc>
              <a:spcBef>
                <a:spcPts val="1600"/>
              </a:spcBef>
              <a:spcAft>
                <a:spcPts val="1600"/>
              </a:spcAft>
              <a:buClr>
                <a:srgbClr val="000000"/>
              </a:buClr>
              <a:buSzPts val="1500"/>
              <a:buFont typeface="Arial"/>
              <a:buNone/>
            </a:pPr>
            <a:r>
              <a:rPr i="0" lang="en-US" sz="1500" u="none" cap="none" strike="noStrike">
                <a:solidFill>
                  <a:schemeClr val="dk1"/>
                </a:solidFill>
                <a:latin typeface="Ubuntu"/>
                <a:ea typeface="Ubuntu"/>
                <a:cs typeface="Ubuntu"/>
                <a:sym typeface="Ubuntu"/>
              </a:rPr>
              <a:t>We would be absolutely thrilled if you took a selfie with your class and share it on social media while tagging us.</a:t>
            </a:r>
            <a:endParaRPr i="0" sz="1500" u="none" cap="none" strike="noStrike">
              <a:solidFill>
                <a:schemeClr val="dk1"/>
              </a:solidFill>
              <a:latin typeface="Ubuntu"/>
              <a:ea typeface="Ubuntu"/>
              <a:cs typeface="Ubuntu"/>
              <a:sym typeface="Ubuntu"/>
            </a:endParaRPr>
          </a:p>
        </p:txBody>
      </p:sp>
      <p:pic>
        <p:nvPicPr>
          <p:cNvPr id="594" name="Google Shape;594;g2f1080695ac_2_104"/>
          <p:cNvPicPr preferRelativeResize="0"/>
          <p:nvPr/>
        </p:nvPicPr>
        <p:blipFill rotWithShape="1">
          <a:blip r:embed="rId4">
            <a:alphaModFix/>
          </a:blip>
          <a:srcRect b="0" l="0" r="0" t="0"/>
          <a:stretch/>
        </p:blipFill>
        <p:spPr>
          <a:xfrm>
            <a:off x="3273400" y="2366329"/>
            <a:ext cx="5645200" cy="3226000"/>
          </a:xfrm>
          <a:prstGeom prst="roundRect">
            <a:avLst>
              <a:gd fmla="val 5628" name="adj"/>
            </a:avLst>
          </a:prstGeom>
          <a:noFill/>
          <a:ln>
            <a:noFill/>
          </a:ln>
        </p:spPr>
      </p:pic>
      <p:pic>
        <p:nvPicPr>
          <p:cNvPr id="595" name="Google Shape;595;g2f1080695ac_2_104"/>
          <p:cNvPicPr preferRelativeResize="0"/>
          <p:nvPr/>
        </p:nvPicPr>
        <p:blipFill rotWithShape="1">
          <a:blip r:embed="rId5">
            <a:alphaModFix/>
          </a:blip>
          <a:srcRect b="0" l="0" r="0" t="0"/>
          <a:stretch/>
        </p:blipFill>
        <p:spPr>
          <a:xfrm>
            <a:off x="9340300" y="6035828"/>
            <a:ext cx="2480367" cy="595300"/>
          </a:xfrm>
          <a:prstGeom prst="rect">
            <a:avLst/>
          </a:prstGeom>
          <a:noFill/>
          <a:ln>
            <a:noFill/>
          </a:ln>
        </p:spPr>
      </p:pic>
      <p:pic>
        <p:nvPicPr>
          <p:cNvPr id="596" name="Google Shape;596;g2f1080695ac_2_104"/>
          <p:cNvPicPr preferRelativeResize="0"/>
          <p:nvPr/>
        </p:nvPicPr>
        <p:blipFill rotWithShape="1">
          <a:blip r:embed="rId6">
            <a:alphaModFix/>
          </a:blip>
          <a:srcRect b="0" l="0" r="0" t="0"/>
          <a:stretch/>
        </p:blipFill>
        <p:spPr>
          <a:xfrm>
            <a:off x="7501367" y="6065061"/>
            <a:ext cx="536836" cy="536834"/>
          </a:xfrm>
          <a:prstGeom prst="rect">
            <a:avLst/>
          </a:prstGeom>
          <a:noFill/>
          <a:ln>
            <a:noFill/>
          </a:ln>
        </p:spPr>
      </p:pic>
      <p:pic>
        <p:nvPicPr>
          <p:cNvPr id="597" name="Google Shape;597;g2f1080695ac_2_104"/>
          <p:cNvPicPr preferRelativeResize="0"/>
          <p:nvPr/>
        </p:nvPicPr>
        <p:blipFill rotWithShape="1">
          <a:blip r:embed="rId7">
            <a:alphaModFix/>
          </a:blip>
          <a:srcRect b="0" l="0" r="0" t="0"/>
          <a:stretch/>
        </p:blipFill>
        <p:spPr>
          <a:xfrm>
            <a:off x="8103948" y="6065061"/>
            <a:ext cx="536836" cy="536834"/>
          </a:xfrm>
          <a:prstGeom prst="rect">
            <a:avLst/>
          </a:prstGeom>
          <a:noFill/>
          <a:ln>
            <a:noFill/>
          </a:ln>
        </p:spPr>
      </p:pic>
      <p:pic>
        <p:nvPicPr>
          <p:cNvPr id="598" name="Google Shape;598;g2f1080695ac_2_104"/>
          <p:cNvPicPr preferRelativeResize="0"/>
          <p:nvPr/>
        </p:nvPicPr>
        <p:blipFill rotWithShape="1">
          <a:blip r:embed="rId8">
            <a:alphaModFix/>
          </a:blip>
          <a:srcRect b="0" l="0" r="0" t="0"/>
          <a:stretch/>
        </p:blipFill>
        <p:spPr>
          <a:xfrm>
            <a:off x="8732600" y="6075528"/>
            <a:ext cx="515900" cy="515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25"/>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Manual Pages With man Command</a:t>
            </a:r>
            <a:endParaRPr/>
          </a:p>
        </p:txBody>
      </p:sp>
      <p:sp>
        <p:nvSpPr>
          <p:cNvPr id="1003" name="Google Shape;1003;p25"/>
          <p:cNvSpPr/>
          <p:nvPr/>
        </p:nvSpPr>
        <p:spPr>
          <a:xfrm>
            <a:off x="394344" y="1561941"/>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man man</a:t>
            </a:r>
            <a:endParaRPr sz="1800">
              <a:solidFill>
                <a:schemeClr val="lt1"/>
              </a:solidFill>
              <a:latin typeface="Consolas"/>
              <a:ea typeface="Consolas"/>
              <a:cs typeface="Consolas"/>
              <a:sym typeface="Consolas"/>
            </a:endParaRPr>
          </a:p>
        </p:txBody>
      </p:sp>
      <p:sp>
        <p:nvSpPr>
          <p:cNvPr id="1004" name="Google Shape;1004;p25"/>
          <p:cNvSpPr/>
          <p:nvPr/>
        </p:nvSpPr>
        <p:spPr>
          <a:xfrm>
            <a:off x="394344" y="1948774"/>
            <a:ext cx="10242396" cy="249153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The table below shows the section numbers of the manual followed by the types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of pages they contain.</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1   Executable programs or shell commands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2   System calls (functions provided by the kernel)</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3   Library calls (functions within program libraries)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4   Special files (usually found in /dev)</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5   File formats and conventions eg /etc/passwd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6   Games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7   Miscellaneous (including macro packages and  conventions),  e.g.  man(7),</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groff(7)</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8   System administration commands (usually only for root)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9   Kernel routines [Non standard]</a:t>
            </a:r>
            <a:endParaRPr/>
          </a:p>
        </p:txBody>
      </p:sp>
      <p:sp>
        <p:nvSpPr>
          <p:cNvPr id="1005" name="Google Shape;1005;p25"/>
          <p:cNvSpPr/>
          <p:nvPr/>
        </p:nvSpPr>
        <p:spPr>
          <a:xfrm>
            <a:off x="1044890" y="2541689"/>
            <a:ext cx="3542190" cy="177553"/>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06" name="Google Shape;1006;p25"/>
          <p:cNvSpPr/>
          <p:nvPr/>
        </p:nvSpPr>
        <p:spPr>
          <a:xfrm>
            <a:off x="394344" y="4440310"/>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man 1 printf</a:t>
            </a:r>
            <a:endParaRPr sz="1800">
              <a:solidFill>
                <a:schemeClr val="lt1"/>
              </a:solidFill>
              <a:latin typeface="Consolas"/>
              <a:ea typeface="Consolas"/>
              <a:cs typeface="Consolas"/>
              <a:sym typeface="Consolas"/>
            </a:endParaRPr>
          </a:p>
        </p:txBody>
      </p:sp>
      <p:sp>
        <p:nvSpPr>
          <p:cNvPr id="1007" name="Google Shape;1007;p25"/>
          <p:cNvSpPr/>
          <p:nvPr/>
        </p:nvSpPr>
        <p:spPr>
          <a:xfrm>
            <a:off x="1044890" y="2905672"/>
            <a:ext cx="4563122" cy="177553"/>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08" name="Google Shape;1008;p25"/>
          <p:cNvSpPr/>
          <p:nvPr/>
        </p:nvSpPr>
        <p:spPr>
          <a:xfrm>
            <a:off x="394344" y="4804293"/>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man 3 printf</a:t>
            </a:r>
            <a:endParaRPr sz="18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par>
                                <p:cTn fill="hold" nodeType="withEffect" presetClass="exit" presetID="1" presetSubtype="0">
                                  <p:stCondLst>
                                    <p:cond delay="0"/>
                                  </p:stCondLst>
                                  <p:childTnLst>
                                    <p:set>
                                      <p:cBhvr>
                                        <p:cTn dur="1" fill="hold">
                                          <p:stCondLst>
                                            <p:cond delay="1"/>
                                          </p:stCondLst>
                                        </p:cTn>
                                        <p:tgtEl>
                                          <p:spTgt spid="10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26"/>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Searching For Commands - apropos</a:t>
            </a:r>
            <a:endParaRPr/>
          </a:p>
        </p:txBody>
      </p:sp>
      <p:sp>
        <p:nvSpPr>
          <p:cNvPr id="1015" name="Google Shape;1015;p26"/>
          <p:cNvSpPr/>
          <p:nvPr/>
        </p:nvSpPr>
        <p:spPr>
          <a:xfrm>
            <a:off x="442593" y="1907885"/>
            <a:ext cx="4516048"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apropos director</a:t>
            </a:r>
            <a:endParaRPr/>
          </a:p>
        </p:txBody>
      </p:sp>
      <p:sp>
        <p:nvSpPr>
          <p:cNvPr id="1016" name="Google Shape;1016;p26"/>
          <p:cNvSpPr txBox="1"/>
          <p:nvPr/>
        </p:nvSpPr>
        <p:spPr>
          <a:xfrm>
            <a:off x="442593" y="2399413"/>
            <a:ext cx="25123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director</a:t>
            </a:r>
            <a:r>
              <a:rPr lang="en-US" sz="1800">
                <a:solidFill>
                  <a:schemeClr val="lt1"/>
                </a:solidFill>
                <a:latin typeface="Ubuntu"/>
                <a:ea typeface="Ubuntu"/>
                <a:cs typeface="Ubuntu"/>
                <a:sym typeface="Ubuntu"/>
              </a:rPr>
              <a:t>y</a:t>
            </a:r>
            <a:endParaRPr/>
          </a:p>
        </p:txBody>
      </p:sp>
      <p:sp>
        <p:nvSpPr>
          <p:cNvPr id="1017" name="Google Shape;1017;p26"/>
          <p:cNvSpPr txBox="1"/>
          <p:nvPr/>
        </p:nvSpPr>
        <p:spPr>
          <a:xfrm>
            <a:off x="1952531" y="2393673"/>
            <a:ext cx="25123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director</a:t>
            </a:r>
            <a:r>
              <a:rPr lang="en-US" sz="1800">
                <a:solidFill>
                  <a:schemeClr val="lt1"/>
                </a:solidFill>
                <a:latin typeface="Ubuntu"/>
                <a:ea typeface="Ubuntu"/>
                <a:cs typeface="Ubuntu"/>
                <a:sym typeface="Ubuntu"/>
              </a:rPr>
              <a:t>ies</a:t>
            </a:r>
            <a:endParaRPr/>
          </a:p>
        </p:txBody>
      </p:sp>
      <p:sp>
        <p:nvSpPr>
          <p:cNvPr id="1018" name="Google Shape;1018;p26"/>
          <p:cNvSpPr/>
          <p:nvPr/>
        </p:nvSpPr>
        <p:spPr>
          <a:xfrm>
            <a:off x="442593" y="2892395"/>
            <a:ext cx="435645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apropos director</a:t>
            </a:r>
            <a:endParaRPr/>
          </a:p>
        </p:txBody>
      </p:sp>
      <p:sp>
        <p:nvSpPr>
          <p:cNvPr id="1019" name="Google Shape;1019;p26"/>
          <p:cNvSpPr/>
          <p:nvPr/>
        </p:nvSpPr>
        <p:spPr>
          <a:xfrm>
            <a:off x="707185" y="3260273"/>
            <a:ext cx="4804002"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director: nothing appropriate</a:t>
            </a:r>
            <a:endParaRPr/>
          </a:p>
        </p:txBody>
      </p:sp>
      <p:sp>
        <p:nvSpPr>
          <p:cNvPr id="1020" name="Google Shape;1020;p26"/>
          <p:cNvSpPr/>
          <p:nvPr/>
        </p:nvSpPr>
        <p:spPr>
          <a:xfrm>
            <a:off x="442593" y="3783118"/>
            <a:ext cx="430326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sudo mandb</a:t>
            </a:r>
            <a:endParaRPr sz="1800">
              <a:solidFill>
                <a:schemeClr val="lt1"/>
              </a:solidFill>
              <a:latin typeface="Consolas"/>
              <a:ea typeface="Consolas"/>
              <a:cs typeface="Consolas"/>
              <a:sym typeface="Consolas"/>
            </a:endParaRPr>
          </a:p>
        </p:txBody>
      </p:sp>
      <p:sp>
        <p:nvSpPr>
          <p:cNvPr id="1021" name="Google Shape;1021;p26"/>
          <p:cNvSpPr/>
          <p:nvPr/>
        </p:nvSpPr>
        <p:spPr>
          <a:xfrm>
            <a:off x="6502150" y="1907885"/>
            <a:ext cx="435645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apropos director</a:t>
            </a:r>
            <a:endParaRPr/>
          </a:p>
        </p:txBody>
      </p:sp>
      <p:sp>
        <p:nvSpPr>
          <p:cNvPr id="1022" name="Google Shape;1022;p26"/>
          <p:cNvSpPr/>
          <p:nvPr/>
        </p:nvSpPr>
        <p:spPr>
          <a:xfrm>
            <a:off x="6784500" y="2275763"/>
            <a:ext cx="4804002" cy="267620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ls (1)               - list directory contents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ls (1p)              - list directory contents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mcd (1)              - change MSDOS directory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mdeltree (1)         - recursively delete an MSDOS directory and its contents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mdir (1)             - display an MSDOS directory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mdu (1)              - display the amount of space occupied by an MSDOS direc...</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 (1)            - make directories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 (1p)           - make directories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 (2)            - create a directory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 (3p)           - make a directory relative to directory file descriptor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mkdirat (2)          - create a directory</a:t>
            </a:r>
            <a:endParaRPr/>
          </a:p>
        </p:txBody>
      </p:sp>
      <p:sp>
        <p:nvSpPr>
          <p:cNvPr id="1023" name="Google Shape;1023;p26"/>
          <p:cNvSpPr/>
          <p:nvPr/>
        </p:nvSpPr>
        <p:spPr>
          <a:xfrm>
            <a:off x="6853561" y="3774240"/>
            <a:ext cx="3293615" cy="202956"/>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500"/>
                                        <p:tgtEl>
                                          <p:spTgt spid="1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2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Searching For Commands - apropos</a:t>
            </a:r>
            <a:endParaRPr/>
          </a:p>
        </p:txBody>
      </p:sp>
      <p:sp>
        <p:nvSpPr>
          <p:cNvPr id="1030" name="Google Shape;1030;p27"/>
          <p:cNvSpPr/>
          <p:nvPr/>
        </p:nvSpPr>
        <p:spPr>
          <a:xfrm>
            <a:off x="402933" y="1517268"/>
            <a:ext cx="435645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apropos director</a:t>
            </a:r>
            <a:endParaRPr/>
          </a:p>
        </p:txBody>
      </p:sp>
      <p:sp>
        <p:nvSpPr>
          <p:cNvPr id="1031" name="Google Shape;1031;p27"/>
          <p:cNvSpPr/>
          <p:nvPr/>
        </p:nvSpPr>
        <p:spPr>
          <a:xfrm>
            <a:off x="685283" y="1885146"/>
            <a:ext cx="4804002" cy="267620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ls (1)               - list directory contents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ls (1p)              - list directory contents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mcd (1)              - change MSDOS directory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mdeltree (1)         - recursively delete an MSDOS directory and its contents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mdir (1)             - display an MSDOS directory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mdu (1)              - display the amount of space occupied by an MSDOS direc...</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 (1)            - make directories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 (1p)           - make directories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 (2)            - create a directory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 (3p)           - make a directory relative to directory file descriptor</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mkdirat (2)          - create a directory</a:t>
            </a:r>
            <a:endParaRPr/>
          </a:p>
        </p:txBody>
      </p:sp>
      <p:sp>
        <p:nvSpPr>
          <p:cNvPr id="1032" name="Google Shape;1032;p27"/>
          <p:cNvSpPr/>
          <p:nvPr/>
        </p:nvSpPr>
        <p:spPr>
          <a:xfrm>
            <a:off x="6325818" y="1517268"/>
            <a:ext cx="435645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apropos –s 1,8 director</a:t>
            </a:r>
            <a:endParaRPr/>
          </a:p>
        </p:txBody>
      </p:sp>
      <p:sp>
        <p:nvSpPr>
          <p:cNvPr id="1033" name="Google Shape;1033;p27"/>
          <p:cNvSpPr/>
          <p:nvPr/>
        </p:nvSpPr>
        <p:spPr>
          <a:xfrm>
            <a:off x="6608168" y="1885146"/>
            <a:ext cx="4804002" cy="156820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ls (1)               - list directory contents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mcd (1)              - change MSDOS directory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mdeltree (1)         - recursively delete an MSDOS directory and its contents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mdir (1)             - display an MSDOS directory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mdu (1)              - display the amount of space occupied by an MSDOS direc...</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mkdir (1)            - make directories</a:t>
            </a:r>
            <a:endParaRPr/>
          </a:p>
        </p:txBody>
      </p:sp>
      <p:sp>
        <p:nvSpPr>
          <p:cNvPr id="1034" name="Google Shape;1034;p27"/>
          <p:cNvSpPr/>
          <p:nvPr/>
        </p:nvSpPr>
        <p:spPr>
          <a:xfrm>
            <a:off x="1278126" y="3764132"/>
            <a:ext cx="266331" cy="195309"/>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35" name="Google Shape;1035;p27"/>
          <p:cNvSpPr/>
          <p:nvPr/>
        </p:nvSpPr>
        <p:spPr>
          <a:xfrm>
            <a:off x="6675749" y="3231472"/>
            <a:ext cx="3302400" cy="1419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36" name="Google Shape;1036;p27"/>
          <p:cNvSpPr txBox="1"/>
          <p:nvPr/>
        </p:nvSpPr>
        <p:spPr>
          <a:xfrm>
            <a:off x="402933" y="5056883"/>
            <a:ext cx="25123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Sections 1 and 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3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5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500"/>
                                        <p:tgtEl>
                                          <p:spTgt spid="1035"/>
                                        </p:tgtEl>
                                      </p:cBhvr>
                                    </p:animEffect>
                                  </p:childTnLst>
                                </p:cTn>
                              </p:par>
                              <p:par>
                                <p:cTn fill="hold" nodeType="withEffect" presetClass="exit" presetID="1" presetSubtype="0">
                                  <p:stCondLst>
                                    <p:cond delay="0"/>
                                  </p:stCondLst>
                                  <p:childTnLst>
                                    <p:set>
                                      <p:cBhvr>
                                        <p:cTn dur="1" fill="hold">
                                          <p:stCondLst>
                                            <p:cond delay="1"/>
                                          </p:stCondLst>
                                        </p:cTn>
                                        <p:tgtEl>
                                          <p:spTgt spid="10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2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t/>
            </a:r>
            <a:endParaRPr/>
          </a:p>
        </p:txBody>
      </p:sp>
      <p:sp>
        <p:nvSpPr>
          <p:cNvPr id="1043" name="Google Shape;1043;p28"/>
          <p:cNvSpPr/>
          <p:nvPr/>
        </p:nvSpPr>
        <p:spPr>
          <a:xfrm>
            <a:off x="423652"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systemc</a:t>
            </a:r>
            <a:endParaRPr sz="1800">
              <a:solidFill>
                <a:schemeClr val="lt1"/>
              </a:solidFill>
              <a:latin typeface="Consolas"/>
              <a:ea typeface="Consolas"/>
              <a:cs typeface="Consolas"/>
              <a:sym typeface="Consolas"/>
            </a:endParaRPr>
          </a:p>
        </p:txBody>
      </p:sp>
      <p:sp>
        <p:nvSpPr>
          <p:cNvPr id="1044" name="Google Shape;1044;p28"/>
          <p:cNvSpPr/>
          <p:nvPr/>
        </p:nvSpPr>
        <p:spPr>
          <a:xfrm>
            <a:off x="423651" y="1919466"/>
            <a:ext cx="10416801" cy="138354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add-requires           emergency              isolate                poweroff               show</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add-wants              enable                 is-system-running      preset                 show-environment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cancel                 exit                   kexec                  reboot                 start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cat                    force-reload           kill                   reenable               status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condreload             get-default            link                   reload                 stop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condrestart            halt                   </a:t>
            </a:r>
            <a:r>
              <a:rPr lang="en-US" sz="1200">
                <a:solidFill>
                  <a:schemeClr val="accent4"/>
                </a:solidFill>
                <a:latin typeface="Consolas"/>
                <a:ea typeface="Consolas"/>
                <a:cs typeface="Consolas"/>
                <a:sym typeface="Consolas"/>
              </a:rPr>
              <a:t>l</a:t>
            </a:r>
            <a:r>
              <a:rPr lang="en-US" sz="1200">
                <a:solidFill>
                  <a:schemeClr val="accent4"/>
                </a:solidFill>
                <a:latin typeface="Consolas"/>
                <a:ea typeface="Consolas"/>
                <a:cs typeface="Consolas"/>
                <a:sym typeface="Consolas"/>
              </a:rPr>
              <a:t>ist-dependencies</a:t>
            </a:r>
            <a:r>
              <a:rPr lang="en-US" sz="1200">
                <a:solidFill>
                  <a:schemeClr val="lt1"/>
                </a:solidFill>
                <a:latin typeface="Consolas"/>
                <a:ea typeface="Consolas"/>
                <a:cs typeface="Consolas"/>
                <a:sym typeface="Consolas"/>
              </a:rPr>
              <a:t> </a:t>
            </a:r>
            <a:r>
              <a:rPr lang="en-US" sz="1200">
                <a:solidFill>
                  <a:schemeClr val="lt1"/>
                </a:solidFill>
                <a:latin typeface="Consolas"/>
                <a:ea typeface="Consolas"/>
                <a:cs typeface="Consolas"/>
                <a:sym typeface="Consolas"/>
              </a:rPr>
              <a:t>     reload-or-restart      suspend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condstop               help                   list-jobs              rescue                 switch-root</a:t>
            </a:r>
            <a:endParaRPr/>
          </a:p>
        </p:txBody>
      </p:sp>
      <p:sp>
        <p:nvSpPr>
          <p:cNvPr id="1045" name="Google Shape;1045;p28"/>
          <p:cNvSpPr/>
          <p:nvPr/>
        </p:nvSpPr>
        <p:spPr>
          <a:xfrm>
            <a:off x="8595096" y="1622251"/>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TAB</a:t>
            </a:r>
            <a:endParaRPr/>
          </a:p>
        </p:txBody>
      </p:sp>
      <p:sp>
        <p:nvSpPr>
          <p:cNvPr id="1046" name="Google Shape;1046;p28"/>
          <p:cNvSpPr/>
          <p:nvPr/>
        </p:nvSpPr>
        <p:spPr>
          <a:xfrm>
            <a:off x="9644098" y="1622251"/>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TAB</a:t>
            </a:r>
            <a:endParaRPr/>
          </a:p>
        </p:txBody>
      </p:sp>
      <p:sp>
        <p:nvSpPr>
          <p:cNvPr id="1047" name="Google Shape;1047;p28"/>
          <p:cNvSpPr/>
          <p:nvPr/>
        </p:nvSpPr>
        <p:spPr>
          <a:xfrm>
            <a:off x="10656986" y="1622251"/>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TAB</a:t>
            </a:r>
            <a:endParaRPr/>
          </a:p>
        </p:txBody>
      </p:sp>
      <p:sp>
        <p:nvSpPr>
          <p:cNvPr id="1048" name="Google Shape;1048;p28"/>
          <p:cNvSpPr/>
          <p:nvPr/>
        </p:nvSpPr>
        <p:spPr>
          <a:xfrm>
            <a:off x="1546832" y="1599569"/>
            <a:ext cx="4379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onsolas"/>
                <a:ea typeface="Consolas"/>
                <a:cs typeface="Consolas"/>
                <a:sym typeface="Consolas"/>
              </a:rPr>
              <a:t>tl</a:t>
            </a:r>
            <a:endParaRPr sz="1800">
              <a:solidFill>
                <a:schemeClr val="dk1"/>
              </a:solidFill>
              <a:latin typeface="Ubuntu"/>
              <a:ea typeface="Ubuntu"/>
              <a:cs typeface="Ubuntu"/>
              <a:sym typeface="Ubuntu"/>
            </a:endParaRPr>
          </a:p>
        </p:txBody>
      </p:sp>
      <p:sp>
        <p:nvSpPr>
          <p:cNvPr id="1049" name="Google Shape;1049;p28"/>
          <p:cNvSpPr/>
          <p:nvPr/>
        </p:nvSpPr>
        <p:spPr>
          <a:xfrm>
            <a:off x="423652" y="372514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systemctl list-dep</a:t>
            </a:r>
            <a:endParaRPr/>
          </a:p>
        </p:txBody>
      </p:sp>
      <p:sp>
        <p:nvSpPr>
          <p:cNvPr id="1050" name="Google Shape;1050;p28"/>
          <p:cNvSpPr/>
          <p:nvPr/>
        </p:nvSpPr>
        <p:spPr>
          <a:xfrm>
            <a:off x="2943262" y="3725148"/>
            <a:ext cx="13244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onsolas"/>
                <a:ea typeface="Consolas"/>
                <a:cs typeface="Consolas"/>
                <a:sym typeface="Consolas"/>
              </a:rPr>
              <a:t>endencies</a:t>
            </a:r>
            <a:endParaRPr sz="1800">
              <a:solidFill>
                <a:schemeClr val="dk1"/>
              </a:solidFill>
              <a:latin typeface="Ubuntu"/>
              <a:ea typeface="Ubuntu"/>
              <a:cs typeface="Ubuntu"/>
              <a:sym typeface="Ubuntu"/>
            </a:endParaRPr>
          </a:p>
        </p:txBody>
      </p:sp>
      <p:sp>
        <p:nvSpPr>
          <p:cNvPr id="1051" name="Google Shape;1051;p28"/>
          <p:cNvSpPr/>
          <p:nvPr/>
        </p:nvSpPr>
        <p:spPr>
          <a:xfrm>
            <a:off x="8595095" y="3611872"/>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TAB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45"/>
                                        </p:tgtEl>
                                        <p:attrNameLst>
                                          <p:attrName>style.visibility</p:attrName>
                                        </p:attrNameLst>
                                      </p:cBhvr>
                                      <p:to>
                                        <p:strVal val="visible"/>
                                      </p:to>
                                    </p:set>
                                    <p:anim calcmode="lin" valueType="num">
                                      <p:cBhvr additive="base">
                                        <p:cTn dur="150"/>
                                        <p:tgtEl>
                                          <p:spTgt spid="1045"/>
                                        </p:tgtEl>
                                        <p:attrNameLst>
                                          <p:attrName>ppt_w</p:attrName>
                                        </p:attrNameLst>
                                      </p:cBhvr>
                                      <p:tavLst>
                                        <p:tav fmla="" tm="0">
                                          <p:val>
                                            <p:strVal val="0"/>
                                          </p:val>
                                        </p:tav>
                                        <p:tav fmla="" tm="100000">
                                          <p:val>
                                            <p:strVal val="#ppt_w"/>
                                          </p:val>
                                        </p:tav>
                                      </p:tavLst>
                                    </p:anim>
                                    <p:anim calcmode="lin" valueType="num">
                                      <p:cBhvr additive="base">
                                        <p:cTn dur="150"/>
                                        <p:tgtEl>
                                          <p:spTgt spid="104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500"/>
                                        <p:tgtEl>
                                          <p:spTgt spid="1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46"/>
                                        </p:tgtEl>
                                        <p:attrNameLst>
                                          <p:attrName>style.visibility</p:attrName>
                                        </p:attrNameLst>
                                      </p:cBhvr>
                                      <p:to>
                                        <p:strVal val="visible"/>
                                      </p:to>
                                    </p:set>
                                    <p:anim calcmode="lin" valueType="num">
                                      <p:cBhvr additive="base">
                                        <p:cTn dur="150"/>
                                        <p:tgtEl>
                                          <p:spTgt spid="1046"/>
                                        </p:tgtEl>
                                        <p:attrNameLst>
                                          <p:attrName>ppt_w</p:attrName>
                                        </p:attrNameLst>
                                      </p:cBhvr>
                                      <p:tavLst>
                                        <p:tav fmla="" tm="0">
                                          <p:val>
                                            <p:strVal val="0"/>
                                          </p:val>
                                        </p:tav>
                                        <p:tav fmla="" tm="100000">
                                          <p:val>
                                            <p:strVal val="#ppt_w"/>
                                          </p:val>
                                        </p:tav>
                                      </p:tavLst>
                                    </p:anim>
                                    <p:anim calcmode="lin" valueType="num">
                                      <p:cBhvr additive="base">
                                        <p:cTn dur="150"/>
                                        <p:tgtEl>
                                          <p:spTgt spid="1046"/>
                                        </p:tgtEl>
                                        <p:attrNameLst>
                                          <p:attrName>ppt_h</p:attrName>
                                        </p:attrNameLst>
                                      </p:cBhvr>
                                      <p:tavLst>
                                        <p:tav fmla="" tm="0">
                                          <p:val>
                                            <p:strVal val="0"/>
                                          </p:val>
                                        </p:tav>
                                        <p:tav fmla="" tm="100000">
                                          <p:val>
                                            <p:strVal val="#ppt_h"/>
                                          </p:val>
                                        </p:tav>
                                      </p:tavLst>
                                    </p:anim>
                                  </p:childTnLst>
                                </p:cTn>
                              </p:par>
                            </p:childTnLst>
                          </p:cTn>
                        </p:par>
                        <p:par>
                          <p:cTn fill="hold">
                            <p:stCondLst>
                              <p:cond delay="150"/>
                            </p:stCondLst>
                            <p:childTnLst>
                              <p:par>
                                <p:cTn fill="hold" nodeType="afterEffect" presetClass="entr" presetID="23" presetSubtype="16">
                                  <p:stCondLst>
                                    <p:cond delay="0"/>
                                  </p:stCondLst>
                                  <p:childTnLst>
                                    <p:set>
                                      <p:cBhvr>
                                        <p:cTn dur="1" fill="hold">
                                          <p:stCondLst>
                                            <p:cond delay="0"/>
                                          </p:stCondLst>
                                        </p:cTn>
                                        <p:tgtEl>
                                          <p:spTgt spid="1047"/>
                                        </p:tgtEl>
                                        <p:attrNameLst>
                                          <p:attrName>style.visibility</p:attrName>
                                        </p:attrNameLst>
                                      </p:cBhvr>
                                      <p:to>
                                        <p:strVal val="visible"/>
                                      </p:to>
                                    </p:set>
                                    <p:anim calcmode="lin" valueType="num">
                                      <p:cBhvr additive="base">
                                        <p:cTn dur="150"/>
                                        <p:tgtEl>
                                          <p:spTgt spid="1047"/>
                                        </p:tgtEl>
                                        <p:attrNameLst>
                                          <p:attrName>ppt_w</p:attrName>
                                        </p:attrNameLst>
                                      </p:cBhvr>
                                      <p:tavLst>
                                        <p:tav fmla="" tm="0">
                                          <p:val>
                                            <p:strVal val="0"/>
                                          </p:val>
                                        </p:tav>
                                        <p:tav fmla="" tm="100000">
                                          <p:val>
                                            <p:strVal val="#ppt_w"/>
                                          </p:val>
                                        </p:tav>
                                      </p:tavLst>
                                    </p:anim>
                                    <p:anim calcmode="lin" valueType="num">
                                      <p:cBhvr additive="base">
                                        <p:cTn dur="150"/>
                                        <p:tgtEl>
                                          <p:spTgt spid="1047"/>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1"/>
                                          </p:stCondLst>
                                        </p:cTn>
                                        <p:tgtEl>
                                          <p:spTgt spid="1045"/>
                                        </p:tgtEl>
                                        <p:attrNameLst>
                                          <p:attrName>style.visibility</p:attrName>
                                        </p:attrNameLst>
                                      </p:cBhvr>
                                      <p:to>
                                        <p:strVal val="hidden"/>
                                      </p:to>
                                    </p:se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500"/>
                                        <p:tgtEl>
                                          <p:spTgt spid="1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51"/>
                                        </p:tgtEl>
                                        <p:attrNameLst>
                                          <p:attrName>style.visibility</p:attrName>
                                        </p:attrNameLst>
                                      </p:cBhvr>
                                      <p:to>
                                        <p:strVal val="visible"/>
                                      </p:to>
                                    </p:set>
                                    <p:anim calcmode="lin" valueType="num">
                                      <p:cBhvr additive="base">
                                        <p:cTn dur="150"/>
                                        <p:tgtEl>
                                          <p:spTgt spid="1051"/>
                                        </p:tgtEl>
                                        <p:attrNameLst>
                                          <p:attrName>ppt_w</p:attrName>
                                        </p:attrNameLst>
                                      </p:cBhvr>
                                      <p:tavLst>
                                        <p:tav fmla="" tm="0">
                                          <p:val>
                                            <p:strVal val="0"/>
                                          </p:val>
                                        </p:tav>
                                        <p:tav fmla="" tm="100000">
                                          <p:val>
                                            <p:strVal val="#ppt_w"/>
                                          </p:val>
                                        </p:tav>
                                      </p:tavLst>
                                    </p:anim>
                                    <p:anim calcmode="lin" valueType="num">
                                      <p:cBhvr additive="base">
                                        <p:cTn dur="150"/>
                                        <p:tgtEl>
                                          <p:spTgt spid="1051"/>
                                        </p:tgtEl>
                                        <p:attrNameLst>
                                          <p:attrName>ppt_h</p:attrName>
                                        </p:attrNameLst>
                                      </p:cBhvr>
                                      <p:tavLst>
                                        <p:tav fmla="" tm="0">
                                          <p:val>
                                            <p:strVal val="0"/>
                                          </p:val>
                                        </p:tav>
                                        <p:tav fmla="" tm="100000">
                                          <p:val>
                                            <p:strVal val="#ppt_h"/>
                                          </p:val>
                                        </p:tav>
                                      </p:tavLst>
                                    </p:anim>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500"/>
                                        <p:tgtEl>
                                          <p:spTgt spid="1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29"/>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TAB: Suggest and Autocomplete</a:t>
            </a:r>
            <a:endParaRPr/>
          </a:p>
        </p:txBody>
      </p:sp>
      <p:sp>
        <p:nvSpPr>
          <p:cNvPr id="1058" name="Google Shape;1058;p29"/>
          <p:cNvSpPr/>
          <p:nvPr/>
        </p:nvSpPr>
        <p:spPr>
          <a:xfrm>
            <a:off x="423652"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/u</a:t>
            </a:r>
            <a:endParaRPr/>
          </a:p>
        </p:txBody>
      </p:sp>
      <p:sp>
        <p:nvSpPr>
          <p:cNvPr id="1059" name="Google Shape;1059;p29"/>
          <p:cNvSpPr/>
          <p:nvPr/>
        </p:nvSpPr>
        <p:spPr>
          <a:xfrm>
            <a:off x="423652" y="1919466"/>
            <a:ext cx="6413666" cy="64487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bin/         libexec/     sbin/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lib/         local/       share/    </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p:txBody>
      </p:sp>
      <p:sp>
        <p:nvSpPr>
          <p:cNvPr id="1060" name="Google Shape;1060;p29"/>
          <p:cNvSpPr/>
          <p:nvPr/>
        </p:nvSpPr>
        <p:spPr>
          <a:xfrm>
            <a:off x="8595096" y="1622251"/>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TAB</a:t>
            </a:r>
            <a:endParaRPr/>
          </a:p>
        </p:txBody>
      </p:sp>
      <p:sp>
        <p:nvSpPr>
          <p:cNvPr id="1061" name="Google Shape;1061;p29"/>
          <p:cNvSpPr/>
          <p:nvPr/>
        </p:nvSpPr>
        <p:spPr>
          <a:xfrm>
            <a:off x="1317289" y="1598115"/>
            <a:ext cx="5645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onsolas"/>
                <a:ea typeface="Consolas"/>
                <a:cs typeface="Consolas"/>
                <a:sym typeface="Consolas"/>
              </a:rPr>
              <a:t>sr/</a:t>
            </a:r>
            <a:endParaRPr sz="1800">
              <a:solidFill>
                <a:schemeClr val="dk1"/>
              </a:solidFill>
              <a:latin typeface="Ubuntu"/>
              <a:ea typeface="Ubuntu"/>
              <a:cs typeface="Ubuntu"/>
              <a:sym typeface="Ubuntu"/>
            </a:endParaRPr>
          </a:p>
        </p:txBody>
      </p:sp>
      <p:sp>
        <p:nvSpPr>
          <p:cNvPr id="1062" name="Google Shape;1062;p29"/>
          <p:cNvSpPr/>
          <p:nvPr/>
        </p:nvSpPr>
        <p:spPr>
          <a:xfrm>
            <a:off x="9644098" y="1622251"/>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TAB</a:t>
            </a:r>
            <a:endParaRPr/>
          </a:p>
        </p:txBody>
      </p:sp>
      <p:sp>
        <p:nvSpPr>
          <p:cNvPr id="1063" name="Google Shape;1063;p29"/>
          <p:cNvSpPr/>
          <p:nvPr/>
        </p:nvSpPr>
        <p:spPr>
          <a:xfrm>
            <a:off x="10656986" y="1622251"/>
            <a:ext cx="905691" cy="59442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TAB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3" presetSubtype="16">
                                  <p:stCondLst>
                                    <p:cond delay="0"/>
                                  </p:stCondLst>
                                  <p:childTnLst>
                                    <p:set>
                                      <p:cBhvr>
                                        <p:cTn dur="1" fill="hold">
                                          <p:stCondLst>
                                            <p:cond delay="0"/>
                                          </p:stCondLst>
                                        </p:cTn>
                                        <p:tgtEl>
                                          <p:spTgt spid="1060"/>
                                        </p:tgtEl>
                                        <p:attrNameLst>
                                          <p:attrName>style.visibility</p:attrName>
                                        </p:attrNameLst>
                                      </p:cBhvr>
                                      <p:to>
                                        <p:strVal val="visible"/>
                                      </p:to>
                                    </p:set>
                                    <p:anim calcmode="lin" valueType="num">
                                      <p:cBhvr additive="base">
                                        <p:cTn dur="150"/>
                                        <p:tgtEl>
                                          <p:spTgt spid="1060"/>
                                        </p:tgtEl>
                                        <p:attrNameLst>
                                          <p:attrName>ppt_w</p:attrName>
                                        </p:attrNameLst>
                                      </p:cBhvr>
                                      <p:tavLst>
                                        <p:tav fmla="" tm="0">
                                          <p:val>
                                            <p:strVal val="0"/>
                                          </p:val>
                                        </p:tav>
                                        <p:tav fmla="" tm="100000">
                                          <p:val>
                                            <p:strVal val="#ppt_w"/>
                                          </p:val>
                                        </p:tav>
                                      </p:tavLst>
                                    </p:anim>
                                    <p:anim calcmode="lin" valueType="num">
                                      <p:cBhvr additive="base">
                                        <p:cTn dur="150"/>
                                        <p:tgtEl>
                                          <p:spTgt spid="106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500"/>
                                        <p:tgtEl>
                                          <p:spTgt spid="10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62"/>
                                        </p:tgtEl>
                                        <p:attrNameLst>
                                          <p:attrName>style.visibility</p:attrName>
                                        </p:attrNameLst>
                                      </p:cBhvr>
                                      <p:to>
                                        <p:strVal val="visible"/>
                                      </p:to>
                                    </p:set>
                                    <p:anim calcmode="lin" valueType="num">
                                      <p:cBhvr additive="base">
                                        <p:cTn dur="150"/>
                                        <p:tgtEl>
                                          <p:spTgt spid="1062"/>
                                        </p:tgtEl>
                                        <p:attrNameLst>
                                          <p:attrName>ppt_w</p:attrName>
                                        </p:attrNameLst>
                                      </p:cBhvr>
                                      <p:tavLst>
                                        <p:tav fmla="" tm="0">
                                          <p:val>
                                            <p:strVal val="0"/>
                                          </p:val>
                                        </p:tav>
                                        <p:tav fmla="" tm="100000">
                                          <p:val>
                                            <p:strVal val="#ppt_w"/>
                                          </p:val>
                                        </p:tav>
                                      </p:tavLst>
                                    </p:anim>
                                    <p:anim calcmode="lin" valueType="num">
                                      <p:cBhvr additive="base">
                                        <p:cTn dur="150"/>
                                        <p:tgtEl>
                                          <p:spTgt spid="1062"/>
                                        </p:tgtEl>
                                        <p:attrNameLst>
                                          <p:attrName>ppt_h</p:attrName>
                                        </p:attrNameLst>
                                      </p:cBhvr>
                                      <p:tavLst>
                                        <p:tav fmla="" tm="0">
                                          <p:val>
                                            <p:strVal val="0"/>
                                          </p:val>
                                        </p:tav>
                                        <p:tav fmla="" tm="100000">
                                          <p:val>
                                            <p:strVal val="#ppt_h"/>
                                          </p:val>
                                        </p:tav>
                                      </p:tavLst>
                                    </p:anim>
                                  </p:childTnLst>
                                </p:cTn>
                              </p:par>
                            </p:childTnLst>
                          </p:cTn>
                        </p:par>
                        <p:par>
                          <p:cTn fill="hold">
                            <p:stCondLst>
                              <p:cond delay="150"/>
                            </p:stCondLst>
                            <p:childTnLst>
                              <p:par>
                                <p:cTn fill="hold" nodeType="afterEffect" presetClass="entr" presetID="23" presetSubtype="16">
                                  <p:stCondLst>
                                    <p:cond delay="0"/>
                                  </p:stCondLst>
                                  <p:childTnLst>
                                    <p:set>
                                      <p:cBhvr>
                                        <p:cTn dur="1" fill="hold">
                                          <p:stCondLst>
                                            <p:cond delay="0"/>
                                          </p:stCondLst>
                                        </p:cTn>
                                        <p:tgtEl>
                                          <p:spTgt spid="1063"/>
                                        </p:tgtEl>
                                        <p:attrNameLst>
                                          <p:attrName>style.visibility</p:attrName>
                                        </p:attrNameLst>
                                      </p:cBhvr>
                                      <p:to>
                                        <p:strVal val="visible"/>
                                      </p:to>
                                    </p:set>
                                    <p:anim calcmode="lin" valueType="num">
                                      <p:cBhvr additive="base">
                                        <p:cTn dur="150"/>
                                        <p:tgtEl>
                                          <p:spTgt spid="1063"/>
                                        </p:tgtEl>
                                        <p:attrNameLst>
                                          <p:attrName>ppt_w</p:attrName>
                                        </p:attrNameLst>
                                      </p:cBhvr>
                                      <p:tavLst>
                                        <p:tav fmla="" tm="0">
                                          <p:val>
                                            <p:strVal val="0"/>
                                          </p:val>
                                        </p:tav>
                                        <p:tav fmla="" tm="100000">
                                          <p:val>
                                            <p:strVal val="#ppt_w"/>
                                          </p:val>
                                        </p:tav>
                                      </p:tavLst>
                                    </p:anim>
                                    <p:anim calcmode="lin" valueType="num">
                                      <p:cBhvr additive="base">
                                        <p:cTn dur="150"/>
                                        <p:tgtEl>
                                          <p:spTgt spid="1063"/>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500"/>
                                        <p:tgtEl>
                                          <p:spTgt spid="10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28f7963fa17_1_198"/>
          <p:cNvSpPr/>
          <p:nvPr/>
        </p:nvSpPr>
        <p:spPr>
          <a:xfrm>
            <a:off x="2733579" y="2143187"/>
            <a:ext cx="6724800" cy="3298500"/>
          </a:xfrm>
          <a:prstGeom prst="round2SameRect">
            <a:avLst>
              <a:gd fmla="val 3305" name="adj1"/>
              <a:gd fmla="val 0" name="adj2"/>
            </a:avLst>
          </a:prstGeom>
          <a:gradFill>
            <a:gsLst>
              <a:gs pos="0">
                <a:srgbClr val="3566F1"/>
              </a:gs>
              <a:gs pos="100000">
                <a:schemeClr val="accent6"/>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1070" name="Google Shape;1070;g28f7963fa17_1_198"/>
          <p:cNvSpPr/>
          <p:nvPr/>
        </p:nvSpPr>
        <p:spPr>
          <a:xfrm rot="10800000">
            <a:off x="2449951" y="5386854"/>
            <a:ext cx="7292100" cy="219300"/>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1071" name="Google Shape;1071;g28f7963fa17_1_198"/>
          <p:cNvPicPr preferRelativeResize="0"/>
          <p:nvPr/>
        </p:nvPicPr>
        <p:blipFill rotWithShape="1">
          <a:blip r:embed="rId3">
            <a:alphaModFix/>
          </a:blip>
          <a:srcRect b="0" l="0" r="99" t="0"/>
          <a:stretch/>
        </p:blipFill>
        <p:spPr>
          <a:xfrm>
            <a:off x="2955427" y="2333733"/>
            <a:ext cx="6281100" cy="2917200"/>
          </a:xfrm>
          <a:prstGeom prst="roundRect">
            <a:avLst>
              <a:gd fmla="val 3400" name="adj"/>
            </a:avLst>
          </a:prstGeom>
          <a:noFill/>
          <a:ln>
            <a:noFill/>
          </a:ln>
        </p:spPr>
      </p:pic>
      <p:sp>
        <p:nvSpPr>
          <p:cNvPr id="1072" name="Google Shape;1072;g28f7963fa17_1_198"/>
          <p:cNvSpPr txBox="1"/>
          <p:nvPr/>
        </p:nvSpPr>
        <p:spPr>
          <a:xfrm>
            <a:off x="2733550" y="742475"/>
            <a:ext cx="6724800" cy="1400700"/>
          </a:xfrm>
          <a:prstGeom prst="rect">
            <a:avLst/>
          </a:prstGeom>
          <a:noFill/>
          <a:ln>
            <a:noFill/>
          </a:ln>
        </p:spPr>
        <p:txBody>
          <a:bodyPr anchorCtr="0" anchor="t" bIns="22850" lIns="45700" spcFirstLastPara="1" rIns="45700" wrap="square" tIns="22850">
            <a:spAutoFit/>
          </a:bodyPr>
          <a:lstStyle/>
          <a:p>
            <a:pPr indent="0" lvl="0" marL="0" marR="0" rtl="0" algn="l">
              <a:spcBef>
                <a:spcPts val="0"/>
              </a:spcBef>
              <a:spcAft>
                <a:spcPts val="0"/>
              </a:spcAft>
              <a:buClr>
                <a:srgbClr val="000000"/>
              </a:buClr>
              <a:buFont typeface="Arial"/>
              <a:buNone/>
            </a:pPr>
            <a:r>
              <a:rPr lang="en-US" sz="2400">
                <a:solidFill>
                  <a:schemeClr val="lt1"/>
                </a:solidFill>
                <a:latin typeface="Ubuntu"/>
                <a:ea typeface="Ubuntu"/>
                <a:cs typeface="Ubuntu"/>
                <a:sym typeface="Ubuntu"/>
              </a:rPr>
              <a:t>It's time to do a hands-on lab on</a:t>
            </a:r>
            <a:endParaRPr i="0" sz="2400">
              <a:solidFill>
                <a:schemeClr val="lt1"/>
              </a:solidFill>
              <a:latin typeface="Ubuntu"/>
              <a:ea typeface="Ubuntu"/>
              <a:cs typeface="Ubuntu"/>
              <a:sym typeface="Ubuntu"/>
            </a:endParaRPr>
          </a:p>
          <a:p>
            <a:pPr indent="0" lvl="0" marL="0" marR="0" rtl="0" algn="l">
              <a:spcBef>
                <a:spcPts val="0"/>
              </a:spcBef>
              <a:spcAft>
                <a:spcPts val="0"/>
              </a:spcAft>
              <a:buNone/>
            </a:pPr>
            <a:r>
              <a:rPr b="1" lang="en-US" sz="3200">
                <a:solidFill>
                  <a:srgbClr val="3865F1"/>
                </a:solidFill>
                <a:latin typeface="Ubuntu"/>
                <a:ea typeface="Ubuntu"/>
                <a:cs typeface="Ubuntu"/>
                <a:sym typeface="Ubuntu"/>
              </a:rPr>
              <a:t>Logging in and System Documentation</a:t>
            </a:r>
            <a:endParaRPr i="0" sz="3200">
              <a:solidFill>
                <a:srgbClr val="3865F1"/>
              </a:solidFill>
              <a:latin typeface="Ubuntu"/>
              <a:ea typeface="Ubuntu"/>
              <a:cs typeface="Ubuntu"/>
              <a:sym typeface="Ubuntu"/>
            </a:endParaRPr>
          </a:p>
        </p:txBody>
      </p:sp>
      <p:sp>
        <p:nvSpPr>
          <p:cNvPr id="1073" name="Google Shape;1073;g28f7963fa17_1_198"/>
          <p:cNvSpPr txBox="1"/>
          <p:nvPr/>
        </p:nvSpPr>
        <p:spPr>
          <a:xfrm>
            <a:off x="2252345" y="5606141"/>
            <a:ext cx="7293600" cy="292500"/>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7E3FED"/>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7E3FED"/>
              </a:solidFill>
              <a:latin typeface="Ubuntu"/>
              <a:ea typeface="Ubuntu"/>
              <a:cs typeface="Ubuntu"/>
              <a:sym typeface="Ubuntu"/>
              <a:hlinkClick r:id="rId5">
                <a:extLst>
                  <a:ext uri="{A12FA001-AC4F-418D-AE19-62706E023703}">
                    <ahyp:hlinkClr val="tx"/>
                  </a:ext>
                </a:extLst>
              </a:hlinkClick>
            </a:endParaRPr>
          </a:p>
        </p:txBody>
      </p:sp>
      <p:pic>
        <p:nvPicPr>
          <p:cNvPr descr="A black background with white text&#10;&#10;Description automatically generated" id="1074" name="Google Shape;1074;g28f7963fa17_1_198"/>
          <p:cNvPicPr preferRelativeResize="0"/>
          <p:nvPr/>
        </p:nvPicPr>
        <p:blipFill rotWithShape="1">
          <a:blip r:embed="rId6">
            <a:alphaModFix/>
          </a:blip>
          <a:srcRect b="0" l="0" r="0" t="0"/>
          <a:stretch/>
        </p:blipFill>
        <p:spPr>
          <a:xfrm>
            <a:off x="10927080" y="0"/>
            <a:ext cx="1264917" cy="3732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30"/>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1081" name="Google Shape;1081;p30"/>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1082" name="Google Shape;1082;p30"/>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1083" name="Google Shape;1083;p30"/>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1084" name="Google Shape;1084;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1085" name="Google Shape;1085;p30">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32"/>
          <p:cNvSpPr/>
          <p:nvPr/>
        </p:nvSpPr>
        <p:spPr>
          <a:xfrm>
            <a:off x="4820739" y="702267"/>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92" name="Google Shape;1092;p32"/>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93" name="Google Shape;1093;p32"/>
          <p:cNvSpPr txBox="1"/>
          <p:nvPr/>
        </p:nvSpPr>
        <p:spPr>
          <a:xfrm>
            <a:off x="413497" y="3093330"/>
            <a:ext cx="3993040" cy="713209"/>
          </a:xfrm>
          <a:prstGeom prst="rect">
            <a:avLst/>
          </a:prstGeom>
          <a:noFill/>
          <a:ln>
            <a:noFill/>
          </a:ln>
        </p:spPr>
        <p:txBody>
          <a:bodyPr anchorCtr="0" anchor="t" bIns="45700" lIns="91425" spcFirstLastPara="1" rIns="91425" wrap="square" tIns="45700">
            <a:spAutoFit/>
          </a:bodyPr>
          <a:lstStyle/>
          <a:p>
            <a:pPr indent="0" lvl="0" marL="0" marR="0" rtl="0" algn="r">
              <a:lnSpc>
                <a:spcPct val="73571"/>
              </a:lnSpc>
              <a:spcBef>
                <a:spcPts val="0"/>
              </a:spcBef>
              <a:spcAft>
                <a:spcPts val="0"/>
              </a:spcAft>
              <a:buNone/>
            </a:pPr>
            <a:r>
              <a:rPr lang="en-US" sz="2800">
                <a:solidFill>
                  <a:srgbClr val="F0F0F0"/>
                </a:solidFill>
                <a:latin typeface="Ubuntu"/>
                <a:ea typeface="Ubuntu"/>
                <a:cs typeface="Ubuntu"/>
                <a:sym typeface="Ubuntu"/>
              </a:rPr>
              <a:t>Working With Files </a:t>
            </a:r>
            <a:endParaRPr/>
          </a:p>
          <a:p>
            <a:pPr indent="0" lvl="0" marL="0" marR="0" rtl="0" algn="r">
              <a:lnSpc>
                <a:spcPct val="73571"/>
              </a:lnSpc>
              <a:spcBef>
                <a:spcPts val="600"/>
              </a:spcBef>
              <a:spcAft>
                <a:spcPts val="0"/>
              </a:spcAft>
              <a:buNone/>
            </a:pPr>
            <a:r>
              <a:rPr lang="en-US" sz="2800">
                <a:solidFill>
                  <a:srgbClr val="F0F0F0"/>
                </a:solidFill>
                <a:latin typeface="Ubuntu"/>
                <a:ea typeface="Ubuntu"/>
                <a:cs typeface="Ubuntu"/>
                <a:sym typeface="Ubuntu"/>
              </a:rPr>
              <a:t>and Directories</a:t>
            </a:r>
            <a:endParaRPr/>
          </a:p>
        </p:txBody>
      </p:sp>
      <p:sp>
        <p:nvSpPr>
          <p:cNvPr id="1094" name="Google Shape;1094;p32"/>
          <p:cNvSpPr/>
          <p:nvPr/>
        </p:nvSpPr>
        <p:spPr>
          <a:xfrm>
            <a:off x="7535243" y="2737261"/>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Open folder with solid fill" id="1095" name="Google Shape;1095;p32"/>
          <p:cNvPicPr preferRelativeResize="0"/>
          <p:nvPr/>
        </p:nvPicPr>
        <p:blipFill rotWithShape="1">
          <a:blip r:embed="rId3">
            <a:alphaModFix/>
          </a:blip>
          <a:srcRect b="0" l="0" r="0" t="0"/>
          <a:stretch/>
        </p:blipFill>
        <p:spPr>
          <a:xfrm>
            <a:off x="7702001" y="2861667"/>
            <a:ext cx="1134664" cy="1134664"/>
          </a:xfrm>
          <a:prstGeom prst="rect">
            <a:avLst/>
          </a:prstGeom>
          <a:noFill/>
          <a:ln>
            <a:noFill/>
          </a:ln>
        </p:spPr>
      </p:pic>
      <p:sp>
        <p:nvSpPr>
          <p:cNvPr id="1096" name="Google Shape;1096;p32"/>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500"/>
                                        <p:tgtEl>
                                          <p:spTgt spid="10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3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Listing Files and Directories</a:t>
            </a:r>
            <a:endParaRPr/>
          </a:p>
        </p:txBody>
      </p:sp>
      <p:sp>
        <p:nvSpPr>
          <p:cNvPr id="1103" name="Google Shape;1103;p33"/>
          <p:cNvSpPr/>
          <p:nvPr/>
        </p:nvSpPr>
        <p:spPr>
          <a:xfrm>
            <a:off x="423652"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a:t>
            </a:r>
            <a:endParaRPr/>
          </a:p>
        </p:txBody>
      </p:sp>
      <p:sp>
        <p:nvSpPr>
          <p:cNvPr id="1104" name="Google Shape;1104;p33"/>
          <p:cNvSpPr/>
          <p:nvPr/>
        </p:nvSpPr>
        <p:spPr>
          <a:xfrm>
            <a:off x="423652" y="1919466"/>
            <a:ext cx="6413666" cy="64487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Pictures                   Desktop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Documents                  Videos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Downloads                  Music</a:t>
            </a:r>
            <a:endParaRPr/>
          </a:p>
        </p:txBody>
      </p:sp>
      <p:sp>
        <p:nvSpPr>
          <p:cNvPr id="1105" name="Google Shape;1105;p33"/>
          <p:cNvSpPr/>
          <p:nvPr/>
        </p:nvSpPr>
        <p:spPr>
          <a:xfrm>
            <a:off x="423652" y="3303006"/>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-a</a:t>
            </a:r>
            <a:endParaRPr/>
          </a:p>
        </p:txBody>
      </p:sp>
      <p:sp>
        <p:nvSpPr>
          <p:cNvPr id="1106" name="Google Shape;1106;p33"/>
          <p:cNvSpPr/>
          <p:nvPr/>
        </p:nvSpPr>
        <p:spPr>
          <a:xfrm>
            <a:off x="423652" y="3622903"/>
            <a:ext cx="6413666" cy="1937538"/>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accent4"/>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accent4"/>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accent4"/>
                </a:solidFill>
                <a:latin typeface="Consolas"/>
                <a:ea typeface="Consolas"/>
                <a:cs typeface="Consolas"/>
                <a:sym typeface="Consolas"/>
              </a:rPr>
              <a:t>.ssh</a:t>
            </a:r>
            <a:endParaRPr sz="1200">
              <a:solidFill>
                <a:schemeClr val="accent4"/>
              </a:solidFill>
              <a:latin typeface="Consolas"/>
              <a:ea typeface="Consolas"/>
              <a:cs typeface="Consolas"/>
              <a:sym typeface="Consolas"/>
            </a:endParaRPr>
          </a:p>
          <a:p>
            <a:pPr indent="0" lvl="0" marL="0" marR="0" rtl="0" algn="l">
              <a:spcBef>
                <a:spcPts val="0"/>
              </a:spcBef>
              <a:spcAft>
                <a:spcPts val="0"/>
              </a:spcAft>
              <a:buNone/>
            </a:pPr>
            <a:r>
              <a:rPr lang="en-US" sz="1200">
                <a:solidFill>
                  <a:schemeClr val="accent4"/>
                </a:solidFill>
                <a:latin typeface="Consolas"/>
                <a:ea typeface="Consolas"/>
                <a:cs typeface="Consolas"/>
                <a:sym typeface="Consolas"/>
              </a:rPr>
              <a:t>.bash_logout</a:t>
            </a:r>
            <a:endParaRPr sz="1200">
              <a:solidFill>
                <a:schemeClr val="accent4"/>
              </a:solidFill>
              <a:latin typeface="Consolas"/>
              <a:ea typeface="Consolas"/>
              <a:cs typeface="Consolas"/>
              <a:sym typeface="Consolas"/>
            </a:endParaRPr>
          </a:p>
          <a:p>
            <a:pPr indent="0" lvl="0" marL="0" marR="0" rtl="0" algn="l">
              <a:spcBef>
                <a:spcPts val="0"/>
              </a:spcBef>
              <a:spcAft>
                <a:spcPts val="0"/>
              </a:spcAft>
              <a:buNone/>
            </a:pPr>
            <a:r>
              <a:rPr lang="en-US" sz="1200">
                <a:solidFill>
                  <a:schemeClr val="accent4"/>
                </a:solidFill>
                <a:latin typeface="Consolas"/>
                <a:ea typeface="Consolas"/>
                <a:cs typeface="Consolas"/>
                <a:sym typeface="Consolas"/>
              </a:rPr>
              <a:t>.bash_profile</a:t>
            </a:r>
            <a:endParaRPr sz="1200">
              <a:solidFill>
                <a:schemeClr val="accent4"/>
              </a:solidFill>
              <a:latin typeface="Consolas"/>
              <a:ea typeface="Consolas"/>
              <a:cs typeface="Consolas"/>
              <a:sym typeface="Consolas"/>
            </a:endParaRPr>
          </a:p>
          <a:p>
            <a:pPr indent="0" lvl="0" marL="0" marR="0" rtl="0" algn="l">
              <a:spcBef>
                <a:spcPts val="0"/>
              </a:spcBef>
              <a:spcAft>
                <a:spcPts val="0"/>
              </a:spcAft>
              <a:buNone/>
            </a:pPr>
            <a:r>
              <a:rPr lang="en-US" sz="1200">
                <a:solidFill>
                  <a:schemeClr val="accent4"/>
                </a:solidFill>
                <a:latin typeface="Consolas"/>
                <a:ea typeface="Consolas"/>
                <a:cs typeface="Consolas"/>
                <a:sym typeface="Consolas"/>
              </a:rPr>
              <a:t>.bashrc</a:t>
            </a:r>
            <a:endParaRPr sz="1200">
              <a:solidFill>
                <a:schemeClr val="accent4"/>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Pictures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Desktop                    Documents                  Videos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Downloads                  Music</a:t>
            </a:r>
            <a:endParaRPr/>
          </a:p>
          <a:p>
            <a:pPr indent="0" lvl="0" marL="0" marR="0" rtl="0" algn="l">
              <a:spcBef>
                <a:spcPts val="0"/>
              </a:spcBef>
              <a:spcAft>
                <a:spcPts val="0"/>
              </a:spcAft>
              <a:buNone/>
            </a:pPr>
            <a:r>
              <a:t/>
            </a:r>
            <a:endParaRPr sz="1200">
              <a:solidFill>
                <a:schemeClr val="lt1"/>
              </a:solidFill>
              <a:latin typeface="Consolas"/>
              <a:ea typeface="Consolas"/>
              <a:cs typeface="Consolas"/>
              <a:sym typeface="Consolas"/>
            </a:endParaRPr>
          </a:p>
        </p:txBody>
      </p:sp>
      <p:sp>
        <p:nvSpPr>
          <p:cNvPr id="1107" name="Google Shape;1107;p33"/>
          <p:cNvSpPr txBox="1"/>
          <p:nvPr/>
        </p:nvSpPr>
        <p:spPr>
          <a:xfrm>
            <a:off x="8709902" y="1734800"/>
            <a:ext cx="1110170"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ls </a:t>
            </a:r>
            <a:r>
              <a:rPr lang="en-US" sz="1800" u="sng">
                <a:solidFill>
                  <a:schemeClr val="lt1"/>
                </a:solidFill>
                <a:latin typeface="Consolas"/>
                <a:ea typeface="Consolas"/>
                <a:cs typeface="Consolas"/>
                <a:sym typeface="Consolas"/>
              </a:rPr>
              <a:t>l</a:t>
            </a:r>
            <a:r>
              <a:rPr lang="en-US" sz="1800">
                <a:solidFill>
                  <a:schemeClr val="lt1"/>
                </a:solidFill>
                <a:latin typeface="Consolas"/>
                <a:ea typeface="Consolas"/>
                <a:cs typeface="Consolas"/>
                <a:sym typeface="Consolas"/>
              </a:rPr>
              <a:t>i</a:t>
            </a:r>
            <a:r>
              <a:rPr lang="en-US" sz="1800" u="sng">
                <a:solidFill>
                  <a:schemeClr val="lt1"/>
                </a:solidFill>
                <a:latin typeface="Consolas"/>
                <a:ea typeface="Consolas"/>
                <a:cs typeface="Consolas"/>
                <a:sym typeface="Consolas"/>
              </a:rPr>
              <a:t>s</a:t>
            </a:r>
            <a:r>
              <a:rPr lang="en-US" sz="1800">
                <a:solidFill>
                  <a:schemeClr val="lt1"/>
                </a:solidFill>
                <a:latin typeface="Consolas"/>
                <a:ea typeface="Consolas"/>
                <a:cs typeface="Consolas"/>
                <a:sym typeface="Consolas"/>
              </a:rPr>
              <a:t>t</a:t>
            </a:r>
            <a:endParaRPr sz="1800">
              <a:solidFill>
                <a:schemeClr val="dk1"/>
              </a:solidFill>
              <a:latin typeface="Ubuntu"/>
              <a:ea typeface="Ubuntu"/>
              <a:cs typeface="Ubuntu"/>
              <a:sym typeface="Ubuntu"/>
            </a:endParaRPr>
          </a:p>
        </p:txBody>
      </p:sp>
      <p:sp>
        <p:nvSpPr>
          <p:cNvPr id="1108" name="Google Shape;1108;p33"/>
          <p:cNvSpPr txBox="1"/>
          <p:nvPr/>
        </p:nvSpPr>
        <p:spPr>
          <a:xfrm>
            <a:off x="8709901" y="3244334"/>
            <a:ext cx="1110169"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-a </a:t>
            </a:r>
            <a:r>
              <a:rPr lang="en-US" sz="1800" u="sng">
                <a:solidFill>
                  <a:schemeClr val="lt1"/>
                </a:solidFill>
                <a:latin typeface="Consolas"/>
                <a:ea typeface="Consolas"/>
                <a:cs typeface="Consolas"/>
                <a:sym typeface="Consolas"/>
              </a:rPr>
              <a:t>a</a:t>
            </a:r>
            <a:r>
              <a:rPr lang="en-US" sz="1800">
                <a:solidFill>
                  <a:schemeClr val="lt1"/>
                </a:solidFill>
                <a:latin typeface="Consolas"/>
                <a:ea typeface="Consolas"/>
                <a:cs typeface="Consolas"/>
                <a:sym typeface="Consolas"/>
              </a:rPr>
              <a:t>ll</a:t>
            </a:r>
            <a:endParaRPr sz="1800">
              <a:solidFill>
                <a:schemeClr val="dk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5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500"/>
                                        <p:tgtEl>
                                          <p:spTgt spid="1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500"/>
                                        <p:tgtEl>
                                          <p:spTgt spid="1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500"/>
                                        <p:tgtEl>
                                          <p:spTgt spid="1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34"/>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Listing Files and Directories</a:t>
            </a:r>
            <a:endParaRPr/>
          </a:p>
        </p:txBody>
      </p:sp>
      <p:sp>
        <p:nvSpPr>
          <p:cNvPr id="1115" name="Google Shape;1115;p34"/>
          <p:cNvSpPr/>
          <p:nvPr/>
        </p:nvSpPr>
        <p:spPr>
          <a:xfrm>
            <a:off x="423652" y="15995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 /var/log/</a:t>
            </a:r>
            <a:endParaRPr/>
          </a:p>
        </p:txBody>
      </p:sp>
      <p:sp>
        <p:nvSpPr>
          <p:cNvPr id="1116" name="Google Shape;1116;p34"/>
          <p:cNvSpPr/>
          <p:nvPr/>
        </p:nvSpPr>
        <p:spPr>
          <a:xfrm>
            <a:off x="423652" y="1919466"/>
            <a:ext cx="6413666" cy="267620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total 4064</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root   root      4096 Oct 18 22:52 anaconda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2 root   root        23 Oct 18 22:53 audit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 1 root   root     19524 Nov  1 17:56 boot.log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-rw-rw----. 1 root   utmp         0 Nov  1 14:08 btmp</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-rw-rw----. 1 root   utmp         0 Oct 18 22:38 btmp-20211101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 2 chrony chrony       6 Jun 24 09:21 chrony</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 1 root   root      9794 Nov  1 18:01 cron</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 1 root   root     10682 Oct 26 14:01 cron-20211026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lp     sys        135 Oct 26 14:13 cups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-rw-r--r--. 1 root   root     35681 Nov  1 18:13 dnf.rpm.log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 1 root   root      4650 Nov  1 17:56 firewalld</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drwx--x--x. 2 root   gdm          6 Oct 19 00:07 gdm</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root   root         6 Aug 31 12:07 glusterfs</a:t>
            </a:r>
            <a:endParaRPr sz="1200">
              <a:solidFill>
                <a:schemeClr val="lt1"/>
              </a:solidFill>
              <a:latin typeface="Consolas"/>
              <a:ea typeface="Consolas"/>
              <a:cs typeface="Consolas"/>
              <a:sym typeface="Consolas"/>
            </a:endParaRPr>
          </a:p>
        </p:txBody>
      </p:sp>
      <p:sp>
        <p:nvSpPr>
          <p:cNvPr id="1117" name="Google Shape;1117;p34"/>
          <p:cNvSpPr/>
          <p:nvPr/>
        </p:nvSpPr>
        <p:spPr>
          <a:xfrm>
            <a:off x="506027" y="2183907"/>
            <a:ext cx="941033" cy="121193"/>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18" name="Google Shape;1118;p34"/>
          <p:cNvSpPr/>
          <p:nvPr/>
        </p:nvSpPr>
        <p:spPr>
          <a:xfrm>
            <a:off x="1677879" y="2157275"/>
            <a:ext cx="363984" cy="165581"/>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19" name="Google Shape;1119;p34"/>
          <p:cNvSpPr/>
          <p:nvPr/>
        </p:nvSpPr>
        <p:spPr>
          <a:xfrm>
            <a:off x="2281560" y="2166153"/>
            <a:ext cx="328474" cy="165581"/>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20" name="Google Shape;1120;p34"/>
          <p:cNvSpPr/>
          <p:nvPr/>
        </p:nvSpPr>
        <p:spPr>
          <a:xfrm>
            <a:off x="3533313" y="2139519"/>
            <a:ext cx="1012054" cy="192215"/>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500"/>
                                        <p:tgtEl>
                                          <p:spTgt spid="1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5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1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5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500"/>
                                        <p:tgtEl>
                                          <p:spTgt spid="1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1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1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500"/>
                                        <p:tgtEl>
                                          <p:spTgt spid="1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2786458f001_4_33"/>
          <p:cNvSpPr txBox="1"/>
          <p:nvPr/>
        </p:nvSpPr>
        <p:spPr>
          <a:xfrm>
            <a:off x="3485381" y="3807407"/>
            <a:ext cx="52212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rgbClr val="F0F0F0"/>
                </a:solidFill>
                <a:latin typeface="Ubuntu"/>
                <a:ea typeface="Ubuntu"/>
                <a:cs typeface="Ubuntu"/>
                <a:sym typeface="Ubuntu"/>
              </a:rPr>
              <a:t>Linux for Beginners </a:t>
            </a:r>
            <a:endParaRPr b="0" i="0" sz="1800" u="none" cap="none" strike="noStrike">
              <a:solidFill>
                <a:srgbClr val="F0F0F0"/>
              </a:solidFill>
              <a:latin typeface="Ubuntu"/>
              <a:ea typeface="Ubuntu"/>
              <a:cs typeface="Ubuntu"/>
              <a:sym typeface="Ubuntu"/>
            </a:endParaRPr>
          </a:p>
        </p:txBody>
      </p:sp>
      <p:sp>
        <p:nvSpPr>
          <p:cNvPr id="604" name="Google Shape;604;g2786458f001_4_33"/>
          <p:cNvSpPr/>
          <p:nvPr/>
        </p:nvSpPr>
        <p:spPr>
          <a:xfrm>
            <a:off x="4771375" y="795200"/>
            <a:ext cx="2376900" cy="2797800"/>
          </a:xfrm>
          <a:prstGeom prst="roundRect">
            <a:avLst>
              <a:gd fmla="val 6770" name="adj"/>
            </a:avLst>
          </a:prstGeom>
          <a:solidFill>
            <a:schemeClr val="lt2"/>
          </a:solidFill>
          <a:ln cap="flat" cmpd="sng" w="9525">
            <a:solidFill>
              <a:schemeClr val="dk2"/>
            </a:solidFill>
            <a:prstDash val="solid"/>
            <a:round/>
            <a:headEnd len="sm" w="sm" type="none"/>
            <a:tailEnd len="sm" w="sm" type="none"/>
          </a:ln>
          <a:effectLst>
            <a:outerShdw rotWithShape="0" algn="bl" dist="38100">
              <a:srgbClr val="000000">
                <a:alpha val="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pic>
        <p:nvPicPr>
          <p:cNvPr id="605" name="Google Shape;605;g2786458f001_4_33"/>
          <p:cNvPicPr preferRelativeResize="0"/>
          <p:nvPr/>
        </p:nvPicPr>
        <p:blipFill>
          <a:blip r:embed="rId3">
            <a:alphaModFix/>
          </a:blip>
          <a:stretch>
            <a:fillRect/>
          </a:stretch>
        </p:blipFill>
        <p:spPr>
          <a:xfrm>
            <a:off x="4758176" y="799663"/>
            <a:ext cx="2403302" cy="2796575"/>
          </a:xfrm>
          <a:prstGeom prst="rect">
            <a:avLst/>
          </a:prstGeom>
          <a:noFill/>
          <a:ln>
            <a:noFill/>
          </a:ln>
          <a:effectLst>
            <a:outerShdw rotWithShape="0" algn="bl" dist="38100">
              <a:srgbClr val="000000">
                <a:alpha val="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35"/>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Listing Files and Directories</a:t>
            </a:r>
            <a:endParaRPr/>
          </a:p>
        </p:txBody>
      </p:sp>
      <p:sp>
        <p:nvSpPr>
          <p:cNvPr id="1127" name="Google Shape;1127;p35"/>
          <p:cNvSpPr/>
          <p:nvPr/>
        </p:nvSpPr>
        <p:spPr>
          <a:xfrm>
            <a:off x="423652" y="1599569"/>
            <a:ext cx="1502802"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–a -l</a:t>
            </a:r>
            <a:endParaRPr/>
          </a:p>
        </p:txBody>
      </p:sp>
      <p:sp>
        <p:nvSpPr>
          <p:cNvPr id="1128" name="Google Shape;1128;p35"/>
          <p:cNvSpPr/>
          <p:nvPr/>
        </p:nvSpPr>
        <p:spPr>
          <a:xfrm>
            <a:off x="423652" y="1919466"/>
            <a:ext cx="6413666" cy="249153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total 76</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16 aaron aaron 4096 Nov  1 17:57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7 root  root    70 Oct 26 16:54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  1 aaron aaron 5085 Nov  1 17:56 .bash_history</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-rw-r--r--.  1 aaron aaron   18 Jul 27 09:21 .bash_logout</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-rw-r--r--.  1 aaron aaron  141 Jul 27 09:21 .bash_profile</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-rw-r--r--.  1 aaron aaron  376 Jul 27 09:21 .bashrc</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aaron aaron    6 Oct 19 00:11 Desktop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3 aaron aaron   25 Oct 23 18:15 Documents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aaron aaron    6 Oct 19 00:11 Downloads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aaron aaron    6 Oct 19 00:11 Music</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aaron aaron   28 Oct 26 13:37 Pictures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-rw-rw-r--.  1 aaron aaron   36 Oct 28 20:06 testfile</a:t>
            </a:r>
            <a:endParaRPr sz="1200">
              <a:solidFill>
                <a:schemeClr val="lt1"/>
              </a:solidFill>
              <a:latin typeface="Consolas"/>
              <a:ea typeface="Consolas"/>
              <a:cs typeface="Consolas"/>
              <a:sym typeface="Consolas"/>
            </a:endParaRPr>
          </a:p>
        </p:txBody>
      </p:sp>
      <p:sp>
        <p:nvSpPr>
          <p:cNvPr id="1129" name="Google Shape;1129;p35"/>
          <p:cNvSpPr/>
          <p:nvPr/>
        </p:nvSpPr>
        <p:spPr>
          <a:xfrm>
            <a:off x="2237026" y="1605280"/>
            <a:ext cx="1502802"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–al</a:t>
            </a:r>
            <a:endParaRPr/>
          </a:p>
        </p:txBody>
      </p:sp>
      <p:sp>
        <p:nvSpPr>
          <p:cNvPr id="1130" name="Google Shape;1130;p35"/>
          <p:cNvSpPr/>
          <p:nvPr/>
        </p:nvSpPr>
        <p:spPr>
          <a:xfrm>
            <a:off x="1926454" y="1684690"/>
            <a:ext cx="277238" cy="197635"/>
          </a:xfrm>
          <a:prstGeom prst="rightArrow">
            <a:avLst>
              <a:gd fmla="val 50000" name="adj1"/>
              <a:gd fmla="val 50000" name="adj2"/>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500"/>
                                        <p:tgtEl>
                                          <p:spTgt spid="1130"/>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29"/>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500"/>
                                        <p:tgtEl>
                                          <p:spTgt spid="1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36"/>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Listing Files and Directories</a:t>
            </a:r>
            <a:endParaRPr/>
          </a:p>
        </p:txBody>
      </p:sp>
      <p:sp>
        <p:nvSpPr>
          <p:cNvPr id="1137" name="Google Shape;1137;p36"/>
          <p:cNvSpPr/>
          <p:nvPr/>
        </p:nvSpPr>
        <p:spPr>
          <a:xfrm>
            <a:off x="423652" y="1599569"/>
            <a:ext cx="1502802"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–alh</a:t>
            </a:r>
            <a:endParaRPr sz="1800">
              <a:solidFill>
                <a:schemeClr val="lt1"/>
              </a:solidFill>
              <a:latin typeface="Consolas"/>
              <a:ea typeface="Consolas"/>
              <a:cs typeface="Consolas"/>
              <a:sym typeface="Consolas"/>
            </a:endParaRPr>
          </a:p>
        </p:txBody>
      </p:sp>
      <p:sp>
        <p:nvSpPr>
          <p:cNvPr id="1138" name="Google Shape;1138;p36"/>
          <p:cNvSpPr/>
          <p:nvPr/>
        </p:nvSpPr>
        <p:spPr>
          <a:xfrm>
            <a:off x="423652" y="1919466"/>
            <a:ext cx="6413666" cy="249153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total 76K</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 16 aaron aaron 4.0K Nov  1 17:57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7 root  root    70 Oct 26 16:54 ..</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  1 aaron aaron 5.0K Nov  1 17:56 .bash_history</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-rw-r--r--.  1 aaron aaron   18 Jul 27 09:21 .bash_logout</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-rw-r--r--.  1 aaron aaron  141 Jul 27 09:21 .bash_profile</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-rw-r--r--.  1 aaron aaron  376 Jul 27 09:21 .bashrc</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aaron aaron    6 Oct 19 00:11 Desktop</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3 aaron aaron   25 Oct 23 18:15 Documents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aaron aaron    6 Oct 19 00:11 Downloads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aaron aaron    6 Oct 19 00:11 Music</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drwxr-xr-x.  2 aaron aaron   28 Oct 26 13:37 Pictures</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-rw-rw-r--.  1 aaron aaron   36 Oct 28 20:06 testfile</a:t>
            </a:r>
            <a:endParaRPr sz="1200">
              <a:solidFill>
                <a:schemeClr val="lt1"/>
              </a:solidFill>
              <a:latin typeface="Consolas"/>
              <a:ea typeface="Consolas"/>
              <a:cs typeface="Consolas"/>
              <a:sym typeface="Consolas"/>
            </a:endParaRPr>
          </a:p>
        </p:txBody>
      </p:sp>
      <p:sp>
        <p:nvSpPr>
          <p:cNvPr id="1139" name="Google Shape;1139;p36"/>
          <p:cNvSpPr txBox="1"/>
          <p:nvPr/>
        </p:nvSpPr>
        <p:spPr>
          <a:xfrm>
            <a:off x="7386940" y="1598115"/>
            <a:ext cx="3498311"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-h </a:t>
            </a:r>
            <a:r>
              <a:rPr lang="en-US" sz="1800" u="sng">
                <a:solidFill>
                  <a:schemeClr val="lt1"/>
                </a:solidFill>
                <a:latin typeface="Consolas"/>
                <a:ea typeface="Consolas"/>
                <a:cs typeface="Consolas"/>
                <a:sym typeface="Consolas"/>
              </a:rPr>
              <a:t>h</a:t>
            </a:r>
            <a:r>
              <a:rPr lang="en-US" sz="1800">
                <a:solidFill>
                  <a:schemeClr val="lt1"/>
                </a:solidFill>
                <a:latin typeface="Consolas"/>
                <a:ea typeface="Consolas"/>
                <a:cs typeface="Consolas"/>
                <a:sym typeface="Consolas"/>
              </a:rPr>
              <a:t>uman readable format</a:t>
            </a:r>
            <a:endParaRPr sz="1800">
              <a:solidFill>
                <a:schemeClr val="dk1"/>
              </a:solidFill>
              <a:latin typeface="Ubuntu"/>
              <a:ea typeface="Ubuntu"/>
              <a:cs typeface="Ubuntu"/>
              <a:sym typeface="Ubuntu"/>
            </a:endParaRPr>
          </a:p>
        </p:txBody>
      </p:sp>
      <p:sp>
        <p:nvSpPr>
          <p:cNvPr id="1140" name="Google Shape;1140;p36"/>
          <p:cNvSpPr/>
          <p:nvPr/>
        </p:nvSpPr>
        <p:spPr>
          <a:xfrm>
            <a:off x="2738760" y="2156425"/>
            <a:ext cx="408138" cy="2211294"/>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500"/>
                                        <p:tgtEl>
                                          <p:spTgt spid="1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5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500"/>
                                        <p:tgtEl>
                                          <p:spTgt spid="1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3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Filesystem Tree</a:t>
            </a:r>
            <a:endParaRPr/>
          </a:p>
        </p:txBody>
      </p:sp>
      <p:sp>
        <p:nvSpPr>
          <p:cNvPr id="1147" name="Google Shape;1147;p37"/>
          <p:cNvSpPr/>
          <p:nvPr/>
        </p:nvSpPr>
        <p:spPr>
          <a:xfrm>
            <a:off x="4421581"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148" name="Google Shape;1148;p37"/>
          <p:cNvSpPr/>
          <p:nvPr/>
        </p:nvSpPr>
        <p:spPr>
          <a:xfrm>
            <a:off x="3113292" y="3674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149" name="Google Shape;1149;p37"/>
          <p:cNvSpPr/>
          <p:nvPr/>
        </p:nvSpPr>
        <p:spPr>
          <a:xfrm>
            <a:off x="7230614"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var</a:t>
            </a:r>
            <a:endParaRPr/>
          </a:p>
        </p:txBody>
      </p:sp>
      <p:sp>
        <p:nvSpPr>
          <p:cNvPr id="1150" name="Google Shape;1150;p37"/>
          <p:cNvSpPr/>
          <p:nvPr/>
        </p:nvSpPr>
        <p:spPr>
          <a:xfrm>
            <a:off x="7230613"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log</a:t>
            </a:r>
            <a:endParaRPr/>
          </a:p>
        </p:txBody>
      </p:sp>
      <p:sp>
        <p:nvSpPr>
          <p:cNvPr id="1151" name="Google Shape;1151;p37"/>
          <p:cNvSpPr/>
          <p:nvPr/>
        </p:nvSpPr>
        <p:spPr>
          <a:xfrm>
            <a:off x="5838814" y="12054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cxnSp>
        <p:nvCxnSpPr>
          <p:cNvPr id="1152" name="Google Shape;1152;p37"/>
          <p:cNvCxnSpPr>
            <a:stCxn id="1151" idx="2"/>
            <a:endCxn id="1147" idx="0"/>
          </p:cNvCxnSpPr>
          <p:nvPr/>
        </p:nvCxnSpPr>
        <p:spPr>
          <a:xfrm rot="5400000">
            <a:off x="5429760" y="1503636"/>
            <a:ext cx="306600" cy="14172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153" name="Google Shape;1153;p37"/>
          <p:cNvCxnSpPr>
            <a:stCxn id="1151" idx="2"/>
            <a:endCxn id="1149" idx="0"/>
          </p:cNvCxnSpPr>
          <p:nvPr/>
        </p:nvCxnSpPr>
        <p:spPr>
          <a:xfrm flipH="1" rot="-5400000">
            <a:off x="6834210" y="1516386"/>
            <a:ext cx="306600" cy="13917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154" name="Google Shape;1154;p37"/>
          <p:cNvCxnSpPr>
            <a:stCxn id="1149" idx="2"/>
            <a:endCxn id="1150" idx="0"/>
          </p:cNvCxnSpPr>
          <p:nvPr/>
        </p:nvCxnSpPr>
        <p:spPr>
          <a:xfrm>
            <a:off x="7683460" y="3218979"/>
            <a:ext cx="0" cy="438000"/>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155" name="Google Shape;1155;p37"/>
          <p:cNvCxnSpPr>
            <a:stCxn id="1148" idx="2"/>
            <a:endCxn id="1156" idx="0"/>
          </p:cNvCxnSpPr>
          <p:nvPr/>
        </p:nvCxnSpPr>
        <p:spPr>
          <a:xfrm flipH="1">
            <a:off x="3564638" y="4528308"/>
            <a:ext cx="1500" cy="315000"/>
          </a:xfrm>
          <a:prstGeom prst="straightConnector1">
            <a:avLst/>
          </a:prstGeom>
          <a:noFill/>
          <a:ln cap="flat" cmpd="sng" w="12700">
            <a:solidFill>
              <a:schemeClr val="accent4"/>
            </a:solidFill>
            <a:prstDash val="dashDot"/>
            <a:miter lim="800000"/>
            <a:headEnd len="sm" w="sm" type="none"/>
            <a:tailEnd len="med" w="med" type="triangle"/>
          </a:ln>
        </p:spPr>
      </p:cxnSp>
      <p:sp>
        <p:nvSpPr>
          <p:cNvPr id="1156" name="Google Shape;1156;p37"/>
          <p:cNvSpPr/>
          <p:nvPr/>
        </p:nvSpPr>
        <p:spPr>
          <a:xfrm>
            <a:off x="2761214" y="4843355"/>
            <a:ext cx="1606868" cy="5895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Documents</a:t>
            </a:r>
            <a:endParaRPr/>
          </a:p>
        </p:txBody>
      </p:sp>
      <p:cxnSp>
        <p:nvCxnSpPr>
          <p:cNvPr id="1157" name="Google Shape;1157;p37"/>
          <p:cNvCxnSpPr>
            <a:stCxn id="1156" idx="2"/>
            <a:endCxn id="1158" idx="0"/>
          </p:cNvCxnSpPr>
          <p:nvPr/>
        </p:nvCxnSpPr>
        <p:spPr>
          <a:xfrm>
            <a:off x="3564648" y="5432898"/>
            <a:ext cx="0" cy="360600"/>
          </a:xfrm>
          <a:prstGeom prst="straightConnector1">
            <a:avLst/>
          </a:prstGeom>
          <a:noFill/>
          <a:ln cap="flat" cmpd="sng" w="12700">
            <a:solidFill>
              <a:schemeClr val="accent4"/>
            </a:solidFill>
            <a:prstDash val="dashDot"/>
            <a:miter lim="800000"/>
            <a:headEnd len="sm" w="sm" type="none"/>
            <a:tailEnd len="med" w="med" type="triangle"/>
          </a:ln>
        </p:spPr>
      </p:cxnSp>
      <p:sp>
        <p:nvSpPr>
          <p:cNvPr id="1158" name="Google Shape;1158;p37"/>
          <p:cNvSpPr/>
          <p:nvPr/>
        </p:nvSpPr>
        <p:spPr>
          <a:xfrm>
            <a:off x="2761214" y="5793423"/>
            <a:ext cx="1606868" cy="589543"/>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sp>
        <p:nvSpPr>
          <p:cNvPr id="1159" name="Google Shape;1159;p37"/>
          <p:cNvSpPr/>
          <p:nvPr/>
        </p:nvSpPr>
        <p:spPr>
          <a:xfrm>
            <a:off x="5468606"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jane</a:t>
            </a:r>
            <a:endParaRPr/>
          </a:p>
        </p:txBody>
      </p:sp>
      <p:cxnSp>
        <p:nvCxnSpPr>
          <p:cNvPr id="1160" name="Google Shape;1160;p37"/>
          <p:cNvCxnSpPr>
            <a:stCxn id="1147" idx="2"/>
            <a:endCxn id="1159" idx="0"/>
          </p:cNvCxnSpPr>
          <p:nvPr/>
        </p:nvCxnSpPr>
        <p:spPr>
          <a:xfrm flipH="1" rot="-5400000">
            <a:off x="5178927" y="2914479"/>
            <a:ext cx="438000" cy="1047000"/>
          </a:xfrm>
          <a:prstGeom prst="bentConnector3">
            <a:avLst>
              <a:gd fmla="val 49991" name="adj1"/>
            </a:avLst>
          </a:prstGeom>
          <a:noFill/>
          <a:ln cap="flat" cmpd="sng" w="12700">
            <a:solidFill>
              <a:schemeClr val="accent4"/>
            </a:solidFill>
            <a:prstDash val="dashDot"/>
            <a:miter lim="800000"/>
            <a:headEnd len="sm" w="sm" type="none"/>
            <a:tailEnd len="med" w="med" type="triangle"/>
          </a:ln>
        </p:spPr>
      </p:cxnSp>
      <p:cxnSp>
        <p:nvCxnSpPr>
          <p:cNvPr id="1161" name="Google Shape;1161;p37"/>
          <p:cNvCxnSpPr>
            <a:stCxn id="1147" idx="2"/>
            <a:endCxn id="1148" idx="0"/>
          </p:cNvCxnSpPr>
          <p:nvPr/>
        </p:nvCxnSpPr>
        <p:spPr>
          <a:xfrm rot="5400000">
            <a:off x="3992277" y="2792829"/>
            <a:ext cx="456000" cy="1308300"/>
          </a:xfrm>
          <a:prstGeom prst="bentConnector3">
            <a:avLst>
              <a:gd fmla="val 49988" name="adj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250"/>
                                        <p:tgtEl>
                                          <p:spTgt spid="1151"/>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250"/>
                                        <p:tgtEl>
                                          <p:spTgt spid="11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250"/>
                                        <p:tgtEl>
                                          <p:spTgt spid="114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250"/>
                                        <p:tgtEl>
                                          <p:spTgt spid="11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250"/>
                                        <p:tgtEl>
                                          <p:spTgt spid="1149"/>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250"/>
                                        <p:tgtEl>
                                          <p:spTgt spid="116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250"/>
                                        <p:tgtEl>
                                          <p:spTgt spid="1148"/>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250"/>
                                        <p:tgtEl>
                                          <p:spTgt spid="116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250"/>
                                        <p:tgtEl>
                                          <p:spTgt spid="1159"/>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250"/>
                                        <p:tgtEl>
                                          <p:spTgt spid="115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250"/>
                                        <p:tgtEl>
                                          <p:spTgt spid="1150"/>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250"/>
                                        <p:tgtEl>
                                          <p:spTgt spid="115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250"/>
                                        <p:tgtEl>
                                          <p:spTgt spid="1156"/>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250"/>
                                        <p:tgtEl>
                                          <p:spTgt spid="115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250"/>
                                        <p:tgtEl>
                                          <p:spTgt spid="1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3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Filesystem Tree</a:t>
            </a:r>
            <a:endParaRPr/>
          </a:p>
        </p:txBody>
      </p:sp>
      <p:sp>
        <p:nvSpPr>
          <p:cNvPr id="1168" name="Google Shape;1168;p38"/>
          <p:cNvSpPr/>
          <p:nvPr/>
        </p:nvSpPr>
        <p:spPr>
          <a:xfrm>
            <a:off x="4421581"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169" name="Google Shape;1169;p38"/>
          <p:cNvSpPr/>
          <p:nvPr/>
        </p:nvSpPr>
        <p:spPr>
          <a:xfrm>
            <a:off x="3113292" y="3674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170" name="Google Shape;1170;p38"/>
          <p:cNvSpPr/>
          <p:nvPr/>
        </p:nvSpPr>
        <p:spPr>
          <a:xfrm>
            <a:off x="7230614"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var</a:t>
            </a:r>
            <a:endParaRPr/>
          </a:p>
        </p:txBody>
      </p:sp>
      <p:sp>
        <p:nvSpPr>
          <p:cNvPr id="1171" name="Google Shape;1171;p38"/>
          <p:cNvSpPr/>
          <p:nvPr/>
        </p:nvSpPr>
        <p:spPr>
          <a:xfrm>
            <a:off x="7230613"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log</a:t>
            </a:r>
            <a:endParaRPr/>
          </a:p>
        </p:txBody>
      </p:sp>
      <p:sp>
        <p:nvSpPr>
          <p:cNvPr id="1172" name="Google Shape;1172;p38"/>
          <p:cNvSpPr/>
          <p:nvPr/>
        </p:nvSpPr>
        <p:spPr>
          <a:xfrm>
            <a:off x="5838814" y="12054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cxnSp>
        <p:nvCxnSpPr>
          <p:cNvPr id="1173" name="Google Shape;1173;p38"/>
          <p:cNvCxnSpPr>
            <a:stCxn id="1172" idx="2"/>
            <a:endCxn id="1168" idx="0"/>
          </p:cNvCxnSpPr>
          <p:nvPr/>
        </p:nvCxnSpPr>
        <p:spPr>
          <a:xfrm rot="5400000">
            <a:off x="5429760" y="1503636"/>
            <a:ext cx="306600" cy="14172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174" name="Google Shape;1174;p38"/>
          <p:cNvCxnSpPr>
            <a:stCxn id="1172" idx="2"/>
            <a:endCxn id="1170" idx="0"/>
          </p:cNvCxnSpPr>
          <p:nvPr/>
        </p:nvCxnSpPr>
        <p:spPr>
          <a:xfrm flipH="1" rot="-5400000">
            <a:off x="6834210" y="1516386"/>
            <a:ext cx="306600" cy="13917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175" name="Google Shape;1175;p38"/>
          <p:cNvCxnSpPr>
            <a:stCxn id="1170" idx="2"/>
            <a:endCxn id="1171" idx="0"/>
          </p:cNvCxnSpPr>
          <p:nvPr/>
        </p:nvCxnSpPr>
        <p:spPr>
          <a:xfrm>
            <a:off x="7683460" y="3218979"/>
            <a:ext cx="0" cy="438000"/>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176" name="Google Shape;1176;p38"/>
          <p:cNvCxnSpPr>
            <a:stCxn id="1169" idx="2"/>
            <a:endCxn id="1177" idx="0"/>
          </p:cNvCxnSpPr>
          <p:nvPr/>
        </p:nvCxnSpPr>
        <p:spPr>
          <a:xfrm flipH="1">
            <a:off x="3564638" y="4528308"/>
            <a:ext cx="1500" cy="315000"/>
          </a:xfrm>
          <a:prstGeom prst="straightConnector1">
            <a:avLst/>
          </a:prstGeom>
          <a:noFill/>
          <a:ln cap="flat" cmpd="sng" w="12700">
            <a:solidFill>
              <a:schemeClr val="accent4"/>
            </a:solidFill>
            <a:prstDash val="dashDot"/>
            <a:miter lim="800000"/>
            <a:headEnd len="sm" w="sm" type="none"/>
            <a:tailEnd len="med" w="med" type="triangle"/>
          </a:ln>
        </p:spPr>
      </p:cxnSp>
      <p:sp>
        <p:nvSpPr>
          <p:cNvPr id="1177" name="Google Shape;1177;p38"/>
          <p:cNvSpPr/>
          <p:nvPr/>
        </p:nvSpPr>
        <p:spPr>
          <a:xfrm>
            <a:off x="2761214" y="4843355"/>
            <a:ext cx="1606868" cy="5895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Documents</a:t>
            </a:r>
            <a:endParaRPr/>
          </a:p>
        </p:txBody>
      </p:sp>
      <p:cxnSp>
        <p:nvCxnSpPr>
          <p:cNvPr id="1178" name="Google Shape;1178;p38"/>
          <p:cNvCxnSpPr>
            <a:stCxn id="1177" idx="2"/>
            <a:endCxn id="1179" idx="0"/>
          </p:cNvCxnSpPr>
          <p:nvPr/>
        </p:nvCxnSpPr>
        <p:spPr>
          <a:xfrm>
            <a:off x="3564648" y="5432898"/>
            <a:ext cx="0" cy="360600"/>
          </a:xfrm>
          <a:prstGeom prst="straightConnector1">
            <a:avLst/>
          </a:prstGeom>
          <a:noFill/>
          <a:ln cap="flat" cmpd="sng" w="12700">
            <a:solidFill>
              <a:schemeClr val="accent4"/>
            </a:solidFill>
            <a:prstDash val="dashDot"/>
            <a:miter lim="800000"/>
            <a:headEnd len="sm" w="sm" type="none"/>
            <a:tailEnd len="med" w="med" type="triangle"/>
          </a:ln>
        </p:spPr>
      </p:cxnSp>
      <p:sp>
        <p:nvSpPr>
          <p:cNvPr id="1179" name="Google Shape;1179;p38"/>
          <p:cNvSpPr/>
          <p:nvPr/>
        </p:nvSpPr>
        <p:spPr>
          <a:xfrm>
            <a:off x="2761214" y="5793423"/>
            <a:ext cx="1606868" cy="589543"/>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sp>
        <p:nvSpPr>
          <p:cNvPr id="1180" name="Google Shape;1180;p38"/>
          <p:cNvSpPr/>
          <p:nvPr/>
        </p:nvSpPr>
        <p:spPr>
          <a:xfrm>
            <a:off x="5468606"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jane</a:t>
            </a:r>
            <a:endParaRPr/>
          </a:p>
        </p:txBody>
      </p:sp>
      <p:cxnSp>
        <p:nvCxnSpPr>
          <p:cNvPr id="1181" name="Google Shape;1181;p38"/>
          <p:cNvCxnSpPr>
            <a:stCxn id="1168" idx="2"/>
            <a:endCxn id="1180" idx="0"/>
          </p:cNvCxnSpPr>
          <p:nvPr/>
        </p:nvCxnSpPr>
        <p:spPr>
          <a:xfrm flipH="1" rot="-5400000">
            <a:off x="5178927" y="2914479"/>
            <a:ext cx="438000" cy="1047000"/>
          </a:xfrm>
          <a:prstGeom prst="bentConnector3">
            <a:avLst>
              <a:gd fmla="val 49991" name="adj1"/>
            </a:avLst>
          </a:prstGeom>
          <a:noFill/>
          <a:ln cap="flat" cmpd="sng" w="12700">
            <a:solidFill>
              <a:schemeClr val="accent4"/>
            </a:solidFill>
            <a:prstDash val="dashDot"/>
            <a:miter lim="800000"/>
            <a:headEnd len="sm" w="sm" type="none"/>
            <a:tailEnd len="med" w="med" type="triangle"/>
          </a:ln>
        </p:spPr>
      </p:cxnSp>
      <p:cxnSp>
        <p:nvCxnSpPr>
          <p:cNvPr id="1182" name="Google Shape;1182;p38"/>
          <p:cNvCxnSpPr>
            <a:stCxn id="1168" idx="2"/>
            <a:endCxn id="1169" idx="0"/>
          </p:cNvCxnSpPr>
          <p:nvPr/>
        </p:nvCxnSpPr>
        <p:spPr>
          <a:xfrm rot="5400000">
            <a:off x="3992277" y="2792829"/>
            <a:ext cx="456000" cy="1308300"/>
          </a:xfrm>
          <a:prstGeom prst="bentConnector3">
            <a:avLst>
              <a:gd fmla="val 49988" name="adj1"/>
            </a:avLst>
          </a:prstGeom>
          <a:noFill/>
          <a:ln cap="flat" cmpd="sng" w="12700">
            <a:solidFill>
              <a:schemeClr val="accent4"/>
            </a:solidFill>
            <a:prstDash val="dashDot"/>
            <a:miter lim="800000"/>
            <a:headEnd len="sm" w="sm" type="none"/>
            <a:tailEnd len="med" w="med" type="triangle"/>
          </a:ln>
        </p:spPr>
      </p:cxnSp>
      <p:sp>
        <p:nvSpPr>
          <p:cNvPr id="1183" name="Google Shape;1183;p38"/>
          <p:cNvSpPr/>
          <p:nvPr/>
        </p:nvSpPr>
        <p:spPr>
          <a:xfrm>
            <a:off x="5810448" y="1205496"/>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184" name="Google Shape;1184;p38"/>
          <p:cNvSpPr/>
          <p:nvPr/>
        </p:nvSpPr>
        <p:spPr>
          <a:xfrm>
            <a:off x="4401646" y="2346165"/>
            <a:ext cx="945559" cy="892187"/>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185" name="Google Shape;1185;p38"/>
          <p:cNvSpPr/>
          <p:nvPr/>
        </p:nvSpPr>
        <p:spPr>
          <a:xfrm>
            <a:off x="7210682" y="2357372"/>
            <a:ext cx="945559" cy="892187"/>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186" name="Google Shape;1186;p38"/>
          <p:cNvSpPr/>
          <p:nvPr/>
        </p:nvSpPr>
        <p:spPr>
          <a:xfrm>
            <a:off x="3119611" y="3662876"/>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187" name="Google Shape;1187;p38"/>
          <p:cNvSpPr/>
          <p:nvPr/>
        </p:nvSpPr>
        <p:spPr>
          <a:xfrm>
            <a:off x="5462287" y="3655367"/>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188" name="Google Shape;1188;p38"/>
          <p:cNvSpPr/>
          <p:nvPr/>
        </p:nvSpPr>
        <p:spPr>
          <a:xfrm>
            <a:off x="7210682" y="3655367"/>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189" name="Google Shape;1189;p38"/>
          <p:cNvSpPr txBox="1"/>
          <p:nvPr/>
        </p:nvSpPr>
        <p:spPr>
          <a:xfrm>
            <a:off x="1197635" y="5903528"/>
            <a:ext cx="141154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Consolas"/>
                <a:ea typeface="Consolas"/>
                <a:cs typeface="Consolas"/>
                <a:sym typeface="Consolas"/>
              </a:rPr>
              <a:t>file path</a:t>
            </a:r>
            <a:endParaRPr/>
          </a:p>
        </p:txBody>
      </p:sp>
      <p:sp>
        <p:nvSpPr>
          <p:cNvPr id="1190" name="Google Shape;1190;p38"/>
          <p:cNvSpPr txBox="1"/>
          <p:nvPr/>
        </p:nvSpPr>
        <p:spPr>
          <a:xfrm>
            <a:off x="779933" y="4953460"/>
            <a:ext cx="198128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Consolas"/>
                <a:ea typeface="Consolas"/>
                <a:cs typeface="Consolas"/>
                <a:sym typeface="Consolas"/>
              </a:rPr>
              <a:t>directory path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500"/>
                                        <p:tgtEl>
                                          <p:spTgt spid="1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83"/>
                                        </p:tgtEl>
                                      </p:cBhvr>
                                    </p:animEffect>
                                    <p:set>
                                      <p:cBhvr>
                                        <p:cTn dur="1" fill="hold">
                                          <p:stCondLst>
                                            <p:cond delay="500"/>
                                          </p:stCondLst>
                                        </p:cTn>
                                        <p:tgtEl>
                                          <p:spTgt spid="118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500"/>
                                        <p:tgtEl>
                                          <p:spTgt spid="11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500"/>
                                        <p:tgtEl>
                                          <p:spTgt spid="1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1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1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500"/>
                                        <p:tgtEl>
                                          <p:spTgt spid="11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500"/>
                                        <p:tgtEl>
                                          <p:spTgt spid="11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500"/>
                                        <p:tgtEl>
                                          <p:spTgt spid="1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500"/>
                                        <p:tgtEl>
                                          <p:spTgt spid="118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500"/>
                                        <p:tgtEl>
                                          <p:spTgt spid="1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39"/>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Absolute Path</a:t>
            </a:r>
            <a:endParaRPr/>
          </a:p>
        </p:txBody>
      </p:sp>
      <p:sp>
        <p:nvSpPr>
          <p:cNvPr id="1197" name="Google Shape;1197;p39"/>
          <p:cNvSpPr/>
          <p:nvPr/>
        </p:nvSpPr>
        <p:spPr>
          <a:xfrm>
            <a:off x="4421581"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198" name="Google Shape;1198;p39"/>
          <p:cNvSpPr/>
          <p:nvPr/>
        </p:nvSpPr>
        <p:spPr>
          <a:xfrm>
            <a:off x="3113292" y="3674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199" name="Google Shape;1199;p39"/>
          <p:cNvSpPr/>
          <p:nvPr/>
        </p:nvSpPr>
        <p:spPr>
          <a:xfrm>
            <a:off x="7230614"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var</a:t>
            </a:r>
            <a:endParaRPr/>
          </a:p>
        </p:txBody>
      </p:sp>
      <p:sp>
        <p:nvSpPr>
          <p:cNvPr id="1200" name="Google Shape;1200;p39"/>
          <p:cNvSpPr/>
          <p:nvPr/>
        </p:nvSpPr>
        <p:spPr>
          <a:xfrm>
            <a:off x="7230613"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log</a:t>
            </a:r>
            <a:endParaRPr/>
          </a:p>
        </p:txBody>
      </p:sp>
      <p:sp>
        <p:nvSpPr>
          <p:cNvPr id="1201" name="Google Shape;1201;p39"/>
          <p:cNvSpPr/>
          <p:nvPr/>
        </p:nvSpPr>
        <p:spPr>
          <a:xfrm>
            <a:off x="5838814" y="12054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cxnSp>
        <p:nvCxnSpPr>
          <p:cNvPr id="1202" name="Google Shape;1202;p39"/>
          <p:cNvCxnSpPr>
            <a:stCxn id="1201" idx="2"/>
            <a:endCxn id="1197" idx="0"/>
          </p:cNvCxnSpPr>
          <p:nvPr/>
        </p:nvCxnSpPr>
        <p:spPr>
          <a:xfrm rot="5400000">
            <a:off x="5429760" y="1503636"/>
            <a:ext cx="306600" cy="14172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203" name="Google Shape;1203;p39"/>
          <p:cNvCxnSpPr>
            <a:stCxn id="1201" idx="2"/>
            <a:endCxn id="1199" idx="0"/>
          </p:cNvCxnSpPr>
          <p:nvPr/>
        </p:nvCxnSpPr>
        <p:spPr>
          <a:xfrm flipH="1" rot="-5400000">
            <a:off x="6834210" y="1516386"/>
            <a:ext cx="306600" cy="13917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204" name="Google Shape;1204;p39"/>
          <p:cNvCxnSpPr>
            <a:stCxn id="1199" idx="2"/>
            <a:endCxn id="1200" idx="0"/>
          </p:cNvCxnSpPr>
          <p:nvPr/>
        </p:nvCxnSpPr>
        <p:spPr>
          <a:xfrm>
            <a:off x="7683460" y="3218979"/>
            <a:ext cx="0" cy="438000"/>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205" name="Google Shape;1205;p39"/>
          <p:cNvCxnSpPr>
            <a:stCxn id="1198" idx="2"/>
            <a:endCxn id="1206" idx="0"/>
          </p:cNvCxnSpPr>
          <p:nvPr/>
        </p:nvCxnSpPr>
        <p:spPr>
          <a:xfrm flipH="1">
            <a:off x="3564638" y="4528308"/>
            <a:ext cx="1500" cy="315000"/>
          </a:xfrm>
          <a:prstGeom prst="straightConnector1">
            <a:avLst/>
          </a:prstGeom>
          <a:noFill/>
          <a:ln cap="flat" cmpd="sng" w="12700">
            <a:solidFill>
              <a:schemeClr val="accent4"/>
            </a:solidFill>
            <a:prstDash val="dashDot"/>
            <a:miter lim="800000"/>
            <a:headEnd len="sm" w="sm" type="none"/>
            <a:tailEnd len="med" w="med" type="triangle"/>
          </a:ln>
        </p:spPr>
      </p:cxnSp>
      <p:sp>
        <p:nvSpPr>
          <p:cNvPr id="1206" name="Google Shape;1206;p39"/>
          <p:cNvSpPr/>
          <p:nvPr/>
        </p:nvSpPr>
        <p:spPr>
          <a:xfrm>
            <a:off x="2761214" y="4843355"/>
            <a:ext cx="1606868" cy="5895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Documents</a:t>
            </a:r>
            <a:endParaRPr/>
          </a:p>
        </p:txBody>
      </p:sp>
      <p:cxnSp>
        <p:nvCxnSpPr>
          <p:cNvPr id="1207" name="Google Shape;1207;p39"/>
          <p:cNvCxnSpPr>
            <a:stCxn id="1206" idx="2"/>
            <a:endCxn id="1208" idx="0"/>
          </p:cNvCxnSpPr>
          <p:nvPr/>
        </p:nvCxnSpPr>
        <p:spPr>
          <a:xfrm>
            <a:off x="3564648" y="5432898"/>
            <a:ext cx="0" cy="360600"/>
          </a:xfrm>
          <a:prstGeom prst="straightConnector1">
            <a:avLst/>
          </a:prstGeom>
          <a:noFill/>
          <a:ln cap="flat" cmpd="sng" w="12700">
            <a:solidFill>
              <a:schemeClr val="accent4"/>
            </a:solidFill>
            <a:prstDash val="dashDot"/>
            <a:miter lim="800000"/>
            <a:headEnd len="sm" w="sm" type="none"/>
            <a:tailEnd len="med" w="med" type="triangle"/>
          </a:ln>
        </p:spPr>
      </p:cxnSp>
      <p:sp>
        <p:nvSpPr>
          <p:cNvPr id="1208" name="Google Shape;1208;p39"/>
          <p:cNvSpPr/>
          <p:nvPr/>
        </p:nvSpPr>
        <p:spPr>
          <a:xfrm>
            <a:off x="2761214" y="5793423"/>
            <a:ext cx="1606868" cy="589543"/>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sp>
        <p:nvSpPr>
          <p:cNvPr id="1209" name="Google Shape;1209;p39"/>
          <p:cNvSpPr/>
          <p:nvPr/>
        </p:nvSpPr>
        <p:spPr>
          <a:xfrm>
            <a:off x="5468606"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jane</a:t>
            </a:r>
            <a:endParaRPr/>
          </a:p>
        </p:txBody>
      </p:sp>
      <p:cxnSp>
        <p:nvCxnSpPr>
          <p:cNvPr id="1210" name="Google Shape;1210;p39"/>
          <p:cNvCxnSpPr>
            <a:stCxn id="1197" idx="2"/>
            <a:endCxn id="1209" idx="0"/>
          </p:cNvCxnSpPr>
          <p:nvPr/>
        </p:nvCxnSpPr>
        <p:spPr>
          <a:xfrm flipH="1" rot="-5400000">
            <a:off x="5178927" y="2914479"/>
            <a:ext cx="438000" cy="1047000"/>
          </a:xfrm>
          <a:prstGeom prst="bentConnector3">
            <a:avLst>
              <a:gd fmla="val 49991" name="adj1"/>
            </a:avLst>
          </a:prstGeom>
          <a:noFill/>
          <a:ln cap="flat" cmpd="sng" w="12700">
            <a:solidFill>
              <a:schemeClr val="accent4"/>
            </a:solidFill>
            <a:prstDash val="dashDot"/>
            <a:miter lim="800000"/>
            <a:headEnd len="sm" w="sm" type="none"/>
            <a:tailEnd len="med" w="med" type="triangle"/>
          </a:ln>
        </p:spPr>
      </p:cxnSp>
      <p:cxnSp>
        <p:nvCxnSpPr>
          <p:cNvPr id="1211" name="Google Shape;1211;p39"/>
          <p:cNvCxnSpPr>
            <a:stCxn id="1197" idx="2"/>
            <a:endCxn id="1198" idx="0"/>
          </p:cNvCxnSpPr>
          <p:nvPr/>
        </p:nvCxnSpPr>
        <p:spPr>
          <a:xfrm rot="5400000">
            <a:off x="3992277" y="2792829"/>
            <a:ext cx="456000" cy="1308300"/>
          </a:xfrm>
          <a:prstGeom prst="bentConnector3">
            <a:avLst>
              <a:gd fmla="val 49988" name="adj1"/>
            </a:avLst>
          </a:prstGeom>
          <a:noFill/>
          <a:ln cap="flat" cmpd="sng" w="12700">
            <a:solidFill>
              <a:schemeClr val="accent4"/>
            </a:solidFill>
            <a:prstDash val="dashDot"/>
            <a:miter lim="800000"/>
            <a:headEnd len="sm" w="sm" type="none"/>
            <a:tailEnd len="med" w="med" type="triangle"/>
          </a:ln>
        </p:spPr>
      </p:cxnSp>
      <p:sp>
        <p:nvSpPr>
          <p:cNvPr id="1212" name="Google Shape;1212;p39"/>
          <p:cNvSpPr/>
          <p:nvPr/>
        </p:nvSpPr>
        <p:spPr>
          <a:xfrm>
            <a:off x="5810448" y="1205496"/>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13" name="Google Shape;1213;p39"/>
          <p:cNvSpPr/>
          <p:nvPr/>
        </p:nvSpPr>
        <p:spPr>
          <a:xfrm>
            <a:off x="4401646" y="2346165"/>
            <a:ext cx="945559" cy="892187"/>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14" name="Google Shape;1214;p39"/>
          <p:cNvSpPr/>
          <p:nvPr/>
        </p:nvSpPr>
        <p:spPr>
          <a:xfrm>
            <a:off x="3108542" y="3662876"/>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15" name="Google Shape;1215;p39"/>
          <p:cNvSpPr/>
          <p:nvPr/>
        </p:nvSpPr>
        <p:spPr>
          <a:xfrm>
            <a:off x="2761214" y="4825916"/>
            <a:ext cx="1605378" cy="606982"/>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16" name="Google Shape;1216;p39"/>
          <p:cNvSpPr/>
          <p:nvPr/>
        </p:nvSpPr>
        <p:spPr>
          <a:xfrm>
            <a:off x="2761214" y="5775984"/>
            <a:ext cx="1605378" cy="606982"/>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17" name="Google Shape;1217;p39"/>
          <p:cNvSpPr txBox="1"/>
          <p:nvPr/>
        </p:nvSpPr>
        <p:spPr>
          <a:xfrm>
            <a:off x="684818" y="1206405"/>
            <a:ext cx="10564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chemeClr val="lt1"/>
                </a:solidFill>
                <a:latin typeface="Consolas"/>
                <a:ea typeface="Consolas"/>
                <a:cs typeface="Consolas"/>
                <a:sym typeface="Consolas"/>
              </a:rPr>
              <a:t>home</a:t>
            </a:r>
            <a:endParaRPr b="0" sz="1800">
              <a:solidFill>
                <a:schemeClr val="lt1"/>
              </a:solidFill>
              <a:latin typeface="Consolas"/>
              <a:ea typeface="Consolas"/>
              <a:cs typeface="Consolas"/>
              <a:sym typeface="Consolas"/>
            </a:endParaRPr>
          </a:p>
        </p:txBody>
      </p:sp>
      <p:sp>
        <p:nvSpPr>
          <p:cNvPr id="1218" name="Google Shape;1218;p39"/>
          <p:cNvSpPr txBox="1"/>
          <p:nvPr/>
        </p:nvSpPr>
        <p:spPr>
          <a:xfrm>
            <a:off x="1171878" y="1206405"/>
            <a:ext cx="10461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chemeClr val="lt1"/>
                </a:solidFill>
                <a:latin typeface="Consolas"/>
                <a:ea typeface="Consolas"/>
                <a:cs typeface="Consolas"/>
                <a:sym typeface="Consolas"/>
              </a:rPr>
              <a:t>/aaron</a:t>
            </a:r>
            <a:endParaRPr sz="1800">
              <a:solidFill>
                <a:schemeClr val="dk1"/>
              </a:solidFill>
              <a:latin typeface="Ubuntu"/>
              <a:ea typeface="Ubuntu"/>
              <a:cs typeface="Ubuntu"/>
              <a:sym typeface="Ubuntu"/>
            </a:endParaRPr>
          </a:p>
        </p:txBody>
      </p:sp>
      <p:sp>
        <p:nvSpPr>
          <p:cNvPr id="1219" name="Google Shape;1219;p39"/>
          <p:cNvSpPr txBox="1"/>
          <p:nvPr/>
        </p:nvSpPr>
        <p:spPr>
          <a:xfrm>
            <a:off x="1934588" y="1206405"/>
            <a:ext cx="16300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chemeClr val="lt1"/>
                </a:solidFill>
                <a:latin typeface="Consolas"/>
                <a:ea typeface="Consolas"/>
                <a:cs typeface="Consolas"/>
                <a:sym typeface="Consolas"/>
              </a:rPr>
              <a:t>/Documents</a:t>
            </a:r>
            <a:endParaRPr sz="1800">
              <a:solidFill>
                <a:schemeClr val="dk1"/>
              </a:solidFill>
              <a:latin typeface="Ubuntu"/>
              <a:ea typeface="Ubuntu"/>
              <a:cs typeface="Ubuntu"/>
              <a:sym typeface="Ubuntu"/>
            </a:endParaRPr>
          </a:p>
        </p:txBody>
      </p:sp>
      <p:sp>
        <p:nvSpPr>
          <p:cNvPr id="1220" name="Google Shape;1220;p39"/>
          <p:cNvSpPr txBox="1"/>
          <p:nvPr/>
        </p:nvSpPr>
        <p:spPr>
          <a:xfrm>
            <a:off x="3156973" y="1206405"/>
            <a:ext cx="1714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chemeClr val="lt1"/>
                </a:solidFill>
                <a:latin typeface="Consolas"/>
                <a:ea typeface="Consolas"/>
                <a:cs typeface="Consolas"/>
                <a:sym typeface="Consolas"/>
              </a:rPr>
              <a:t>/Invoice.pdf</a:t>
            </a:r>
            <a:endParaRPr sz="1800">
              <a:solidFill>
                <a:schemeClr val="dk1"/>
              </a:solidFill>
              <a:latin typeface="Ubuntu"/>
              <a:ea typeface="Ubuntu"/>
              <a:cs typeface="Ubuntu"/>
              <a:sym typeface="Ubuntu"/>
            </a:endParaRPr>
          </a:p>
        </p:txBody>
      </p:sp>
      <p:sp>
        <p:nvSpPr>
          <p:cNvPr id="1221" name="Google Shape;1221;p39"/>
          <p:cNvSpPr txBox="1"/>
          <p:nvPr/>
        </p:nvSpPr>
        <p:spPr>
          <a:xfrm>
            <a:off x="544518" y="1199754"/>
            <a:ext cx="4087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chemeClr val="lt1"/>
                </a:solidFill>
                <a:latin typeface="Consolas"/>
                <a:ea typeface="Consolas"/>
                <a:cs typeface="Consolas"/>
                <a:sym typeface="Consolas"/>
              </a:rPr>
              <a:t>/</a:t>
            </a:r>
            <a:endParaRPr sz="1800">
              <a:solidFill>
                <a:schemeClr val="dk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500"/>
                                        <p:tgtEl>
                                          <p:spTgt spid="12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500"/>
                                        <p:tgtEl>
                                          <p:spTgt spid="1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500"/>
                                        <p:tgtEl>
                                          <p:spTgt spid="12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500"/>
                                        <p:tgtEl>
                                          <p:spTgt spid="1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500"/>
                                        <p:tgtEl>
                                          <p:spTgt spid="12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500"/>
                                        <p:tgtEl>
                                          <p:spTgt spid="1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500"/>
                                        <p:tgtEl>
                                          <p:spTgt spid="12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500"/>
                                        <p:tgtEl>
                                          <p:spTgt spid="1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500"/>
                                        <p:tgtEl>
                                          <p:spTgt spid="12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500"/>
                                        <p:tgtEl>
                                          <p:spTgt spid="1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16"/>
                                        </p:tgtEl>
                                      </p:cBhvr>
                                    </p:animEffect>
                                    <p:set>
                                      <p:cBhvr>
                                        <p:cTn dur="1" fill="hold">
                                          <p:stCondLst>
                                            <p:cond delay="500"/>
                                          </p:stCondLst>
                                        </p:cTn>
                                        <p:tgtEl>
                                          <p:spTgt spid="121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220"/>
                                        </p:tgtEl>
                                      </p:cBhvr>
                                    </p:animEffect>
                                    <p:set>
                                      <p:cBhvr>
                                        <p:cTn dur="1" fill="hold">
                                          <p:stCondLst>
                                            <p:cond delay="500"/>
                                          </p:stCondLst>
                                        </p:cTn>
                                        <p:tgtEl>
                                          <p:spTgt spid="12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40"/>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Current / Working Directory</a:t>
            </a:r>
            <a:endParaRPr/>
          </a:p>
        </p:txBody>
      </p:sp>
      <p:sp>
        <p:nvSpPr>
          <p:cNvPr id="1228" name="Google Shape;1228;p40"/>
          <p:cNvSpPr/>
          <p:nvPr/>
        </p:nvSpPr>
        <p:spPr>
          <a:xfrm>
            <a:off x="7171131"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229" name="Google Shape;1229;p40"/>
          <p:cNvSpPr/>
          <p:nvPr/>
        </p:nvSpPr>
        <p:spPr>
          <a:xfrm>
            <a:off x="6317179" y="3674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230" name="Google Shape;1230;p40"/>
          <p:cNvSpPr/>
          <p:nvPr/>
        </p:nvSpPr>
        <p:spPr>
          <a:xfrm>
            <a:off x="9265181"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var</a:t>
            </a:r>
            <a:endParaRPr/>
          </a:p>
        </p:txBody>
      </p:sp>
      <p:sp>
        <p:nvSpPr>
          <p:cNvPr id="1231" name="Google Shape;1231;p40"/>
          <p:cNvSpPr/>
          <p:nvPr/>
        </p:nvSpPr>
        <p:spPr>
          <a:xfrm>
            <a:off x="9265180"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log</a:t>
            </a:r>
            <a:endParaRPr/>
          </a:p>
        </p:txBody>
      </p:sp>
      <p:sp>
        <p:nvSpPr>
          <p:cNvPr id="1232" name="Google Shape;1232;p40"/>
          <p:cNvSpPr/>
          <p:nvPr/>
        </p:nvSpPr>
        <p:spPr>
          <a:xfrm>
            <a:off x="8588364" y="12054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cxnSp>
        <p:nvCxnSpPr>
          <p:cNvPr id="1233" name="Google Shape;1233;p40"/>
          <p:cNvCxnSpPr>
            <a:stCxn id="1232" idx="2"/>
            <a:endCxn id="1228" idx="0"/>
          </p:cNvCxnSpPr>
          <p:nvPr/>
        </p:nvCxnSpPr>
        <p:spPr>
          <a:xfrm rot="5400000">
            <a:off x="8179310" y="1503636"/>
            <a:ext cx="306600" cy="14172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234" name="Google Shape;1234;p40"/>
          <p:cNvCxnSpPr>
            <a:stCxn id="1232" idx="2"/>
            <a:endCxn id="1230" idx="0"/>
          </p:cNvCxnSpPr>
          <p:nvPr/>
        </p:nvCxnSpPr>
        <p:spPr>
          <a:xfrm flipH="1" rot="-5400000">
            <a:off x="9226310" y="1873836"/>
            <a:ext cx="306600" cy="6768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235" name="Google Shape;1235;p40"/>
          <p:cNvCxnSpPr>
            <a:stCxn id="1230" idx="2"/>
            <a:endCxn id="1231" idx="0"/>
          </p:cNvCxnSpPr>
          <p:nvPr/>
        </p:nvCxnSpPr>
        <p:spPr>
          <a:xfrm>
            <a:off x="9718027" y="3218979"/>
            <a:ext cx="0" cy="438000"/>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236" name="Google Shape;1236;p40"/>
          <p:cNvCxnSpPr>
            <a:stCxn id="1229" idx="2"/>
            <a:endCxn id="1237" idx="0"/>
          </p:cNvCxnSpPr>
          <p:nvPr/>
        </p:nvCxnSpPr>
        <p:spPr>
          <a:xfrm flipH="1">
            <a:off x="6768524" y="4528308"/>
            <a:ext cx="1500" cy="315000"/>
          </a:xfrm>
          <a:prstGeom prst="straightConnector1">
            <a:avLst/>
          </a:prstGeom>
          <a:noFill/>
          <a:ln cap="flat" cmpd="sng" w="12700">
            <a:solidFill>
              <a:schemeClr val="accent4"/>
            </a:solidFill>
            <a:prstDash val="dashDot"/>
            <a:miter lim="800000"/>
            <a:headEnd len="sm" w="sm" type="none"/>
            <a:tailEnd len="med" w="med" type="triangle"/>
          </a:ln>
        </p:spPr>
      </p:cxnSp>
      <p:sp>
        <p:nvSpPr>
          <p:cNvPr id="1237" name="Google Shape;1237;p40"/>
          <p:cNvSpPr/>
          <p:nvPr/>
        </p:nvSpPr>
        <p:spPr>
          <a:xfrm>
            <a:off x="5965101" y="4843355"/>
            <a:ext cx="1606868" cy="5895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Documents</a:t>
            </a:r>
            <a:endParaRPr/>
          </a:p>
        </p:txBody>
      </p:sp>
      <p:cxnSp>
        <p:nvCxnSpPr>
          <p:cNvPr id="1238" name="Google Shape;1238;p40"/>
          <p:cNvCxnSpPr>
            <a:stCxn id="1237" idx="2"/>
            <a:endCxn id="1239" idx="0"/>
          </p:cNvCxnSpPr>
          <p:nvPr/>
        </p:nvCxnSpPr>
        <p:spPr>
          <a:xfrm>
            <a:off x="6768535" y="5432898"/>
            <a:ext cx="0" cy="360600"/>
          </a:xfrm>
          <a:prstGeom prst="straightConnector1">
            <a:avLst/>
          </a:prstGeom>
          <a:noFill/>
          <a:ln cap="flat" cmpd="sng" w="12700">
            <a:solidFill>
              <a:schemeClr val="accent4"/>
            </a:solidFill>
            <a:prstDash val="dashDot"/>
            <a:miter lim="800000"/>
            <a:headEnd len="sm" w="sm" type="none"/>
            <a:tailEnd len="med" w="med" type="triangle"/>
          </a:ln>
        </p:spPr>
      </p:cxnSp>
      <p:sp>
        <p:nvSpPr>
          <p:cNvPr id="1239" name="Google Shape;1239;p40"/>
          <p:cNvSpPr/>
          <p:nvPr/>
        </p:nvSpPr>
        <p:spPr>
          <a:xfrm>
            <a:off x="5965101" y="5793423"/>
            <a:ext cx="1606868" cy="589543"/>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sp>
        <p:nvSpPr>
          <p:cNvPr id="1240" name="Google Shape;1240;p40"/>
          <p:cNvSpPr/>
          <p:nvPr/>
        </p:nvSpPr>
        <p:spPr>
          <a:xfrm>
            <a:off x="7956891"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jane</a:t>
            </a:r>
            <a:endParaRPr/>
          </a:p>
        </p:txBody>
      </p:sp>
      <p:cxnSp>
        <p:nvCxnSpPr>
          <p:cNvPr id="1241" name="Google Shape;1241;p40"/>
          <p:cNvCxnSpPr>
            <a:stCxn id="1228" idx="2"/>
            <a:endCxn id="1240" idx="0"/>
          </p:cNvCxnSpPr>
          <p:nvPr/>
        </p:nvCxnSpPr>
        <p:spPr>
          <a:xfrm flipH="1" rot="-5400000">
            <a:off x="7797827" y="3045129"/>
            <a:ext cx="438000" cy="785700"/>
          </a:xfrm>
          <a:prstGeom prst="bentConnector3">
            <a:avLst>
              <a:gd fmla="val 49992" name="adj1"/>
            </a:avLst>
          </a:prstGeom>
          <a:noFill/>
          <a:ln cap="flat" cmpd="sng" w="12700">
            <a:solidFill>
              <a:schemeClr val="accent4"/>
            </a:solidFill>
            <a:prstDash val="dashDot"/>
            <a:miter lim="800000"/>
            <a:headEnd len="sm" w="sm" type="none"/>
            <a:tailEnd len="med" w="med" type="triangle"/>
          </a:ln>
        </p:spPr>
      </p:cxnSp>
      <p:cxnSp>
        <p:nvCxnSpPr>
          <p:cNvPr id="1242" name="Google Shape;1242;p40"/>
          <p:cNvCxnSpPr>
            <a:stCxn id="1228" idx="2"/>
            <a:endCxn id="1229" idx="0"/>
          </p:cNvCxnSpPr>
          <p:nvPr/>
        </p:nvCxnSpPr>
        <p:spPr>
          <a:xfrm rot="5400000">
            <a:off x="6968927" y="3019929"/>
            <a:ext cx="456000" cy="854100"/>
          </a:xfrm>
          <a:prstGeom prst="bentConnector3">
            <a:avLst>
              <a:gd fmla="val 49988" name="adj1"/>
            </a:avLst>
          </a:prstGeom>
          <a:noFill/>
          <a:ln cap="flat" cmpd="sng" w="12700">
            <a:solidFill>
              <a:schemeClr val="accent4"/>
            </a:solidFill>
            <a:prstDash val="dashDot"/>
            <a:miter lim="800000"/>
            <a:headEnd len="sm" w="sm" type="none"/>
            <a:tailEnd len="med" w="med" type="triangle"/>
          </a:ln>
        </p:spPr>
      </p:cxnSp>
      <p:sp>
        <p:nvSpPr>
          <p:cNvPr id="1243" name="Google Shape;1243;p40"/>
          <p:cNvSpPr/>
          <p:nvPr/>
        </p:nvSpPr>
        <p:spPr>
          <a:xfrm>
            <a:off x="382859" y="1646767"/>
            <a:ext cx="479874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pwd</a:t>
            </a:r>
            <a:endParaRPr sz="1800">
              <a:solidFill>
                <a:schemeClr val="lt1"/>
              </a:solidFill>
              <a:latin typeface="Consolas"/>
              <a:ea typeface="Consolas"/>
              <a:cs typeface="Consolas"/>
              <a:sym typeface="Consolas"/>
            </a:endParaRPr>
          </a:p>
        </p:txBody>
      </p:sp>
      <p:sp>
        <p:nvSpPr>
          <p:cNvPr id="1244" name="Google Shape;1244;p40"/>
          <p:cNvSpPr/>
          <p:nvPr/>
        </p:nvSpPr>
        <p:spPr>
          <a:xfrm>
            <a:off x="610074" y="1966664"/>
            <a:ext cx="3122341"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/root</a:t>
            </a:r>
            <a:endParaRPr/>
          </a:p>
        </p:txBody>
      </p:sp>
      <p:sp>
        <p:nvSpPr>
          <p:cNvPr id="1245" name="Google Shape;1245;p40"/>
          <p:cNvSpPr/>
          <p:nvPr/>
        </p:nvSpPr>
        <p:spPr>
          <a:xfrm>
            <a:off x="6315689" y="3656905"/>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46" name="Google Shape;1246;p40"/>
          <p:cNvSpPr/>
          <p:nvPr/>
        </p:nvSpPr>
        <p:spPr>
          <a:xfrm>
            <a:off x="7956891" y="3674868"/>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cxnSp>
        <p:nvCxnSpPr>
          <p:cNvPr id="1247" name="Google Shape;1247;p40"/>
          <p:cNvCxnSpPr>
            <a:stCxn id="1232" idx="2"/>
            <a:endCxn id="1248" idx="0"/>
          </p:cNvCxnSpPr>
          <p:nvPr/>
        </p:nvCxnSpPr>
        <p:spPr>
          <a:xfrm flipH="1" rot="-5400000">
            <a:off x="9924860" y="1175286"/>
            <a:ext cx="306600" cy="20739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sp>
        <p:nvSpPr>
          <p:cNvPr id="1248" name="Google Shape;1248;p40"/>
          <p:cNvSpPr/>
          <p:nvPr/>
        </p:nvSpPr>
        <p:spPr>
          <a:xfrm>
            <a:off x="10662405" y="2365538"/>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root</a:t>
            </a:r>
            <a:endParaRPr/>
          </a:p>
        </p:txBody>
      </p:sp>
      <p:sp>
        <p:nvSpPr>
          <p:cNvPr id="1249" name="Google Shape;1249;p40"/>
          <p:cNvSpPr/>
          <p:nvPr/>
        </p:nvSpPr>
        <p:spPr>
          <a:xfrm>
            <a:off x="10656528" y="2365538"/>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50" name="Google Shape;1250;p40"/>
          <p:cNvSpPr txBox="1"/>
          <p:nvPr/>
        </p:nvSpPr>
        <p:spPr>
          <a:xfrm>
            <a:off x="1910504" y="1646767"/>
            <a:ext cx="3498311"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p</a:t>
            </a:r>
            <a:r>
              <a:rPr lang="en-US" sz="1800">
                <a:solidFill>
                  <a:schemeClr val="lt1"/>
                </a:solidFill>
                <a:latin typeface="Consolas"/>
                <a:ea typeface="Consolas"/>
                <a:cs typeface="Consolas"/>
                <a:sym typeface="Consolas"/>
              </a:rPr>
              <a:t>rint </a:t>
            </a:r>
            <a:r>
              <a:rPr lang="en-US" sz="1800" u="sng">
                <a:solidFill>
                  <a:schemeClr val="lt1"/>
                </a:solidFill>
                <a:latin typeface="Consolas"/>
                <a:ea typeface="Consolas"/>
                <a:cs typeface="Consolas"/>
                <a:sym typeface="Consolas"/>
              </a:rPr>
              <a:t>w</a:t>
            </a:r>
            <a:r>
              <a:rPr lang="en-US" sz="1800">
                <a:solidFill>
                  <a:schemeClr val="lt1"/>
                </a:solidFill>
                <a:latin typeface="Consolas"/>
                <a:ea typeface="Consolas"/>
                <a:cs typeface="Consolas"/>
                <a:sym typeface="Consolas"/>
              </a:rPr>
              <a:t>orking </a:t>
            </a:r>
            <a:r>
              <a:rPr lang="en-US" sz="1800" u="sng">
                <a:solidFill>
                  <a:schemeClr val="lt1"/>
                </a:solidFill>
                <a:latin typeface="Consolas"/>
                <a:ea typeface="Consolas"/>
                <a:cs typeface="Consolas"/>
                <a:sym typeface="Consolas"/>
              </a:rPr>
              <a:t>d</a:t>
            </a:r>
            <a:r>
              <a:rPr lang="en-US" sz="1800">
                <a:solidFill>
                  <a:schemeClr val="lt1"/>
                </a:solidFill>
                <a:latin typeface="Consolas"/>
                <a:ea typeface="Consolas"/>
                <a:cs typeface="Consolas"/>
                <a:sym typeface="Consolas"/>
              </a:rPr>
              <a:t>irectory</a:t>
            </a:r>
            <a:endParaRPr sz="1800">
              <a:solidFill>
                <a:schemeClr val="dk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500"/>
                                        <p:tgtEl>
                                          <p:spTgt spid="1244"/>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500"/>
                                        <p:tgtEl>
                                          <p:spTgt spid="1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500"/>
                                        <p:tgtEl>
                                          <p:spTgt spid="1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45"/>
                                        </p:tgtEl>
                                      </p:cBhvr>
                                    </p:animEffect>
                                    <p:set>
                                      <p:cBhvr>
                                        <p:cTn dur="1" fill="hold">
                                          <p:stCondLst>
                                            <p:cond delay="500"/>
                                          </p:stCondLst>
                                        </p:cTn>
                                        <p:tgtEl>
                                          <p:spTgt spid="124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46"/>
                                        </p:tgtEl>
                                        <p:attrNameLst>
                                          <p:attrName>style.visibility</p:attrName>
                                        </p:attrNameLst>
                                      </p:cBhvr>
                                      <p:to>
                                        <p:strVal val="visible"/>
                                      </p:to>
                                    </p:set>
                                    <p:animEffect filter="fade" transition="in">
                                      <p:cBhvr>
                                        <p:cTn dur="500"/>
                                        <p:tgtEl>
                                          <p:spTgt spid="1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46"/>
                                        </p:tgtEl>
                                      </p:cBhvr>
                                    </p:animEffect>
                                    <p:set>
                                      <p:cBhvr>
                                        <p:cTn dur="1" fill="hold">
                                          <p:stCondLst>
                                            <p:cond delay="500"/>
                                          </p:stCondLst>
                                        </p:cTn>
                                        <p:tgtEl>
                                          <p:spTgt spid="124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500"/>
                                        <p:tgtEl>
                                          <p:spTgt spid="12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500"/>
                                        <p:tgtEl>
                                          <p:spTgt spid="124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500"/>
                                        <p:tgtEl>
                                          <p:spTgt spid="1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41"/>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Current / Working Directory</a:t>
            </a:r>
            <a:endParaRPr/>
          </a:p>
        </p:txBody>
      </p:sp>
      <p:sp>
        <p:nvSpPr>
          <p:cNvPr id="1257" name="Google Shape;1257;p41"/>
          <p:cNvSpPr/>
          <p:nvPr/>
        </p:nvSpPr>
        <p:spPr>
          <a:xfrm>
            <a:off x="7171131"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258" name="Google Shape;1258;p41"/>
          <p:cNvSpPr/>
          <p:nvPr/>
        </p:nvSpPr>
        <p:spPr>
          <a:xfrm>
            <a:off x="6317179" y="3674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259" name="Google Shape;1259;p41"/>
          <p:cNvSpPr/>
          <p:nvPr/>
        </p:nvSpPr>
        <p:spPr>
          <a:xfrm>
            <a:off x="9265181"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var</a:t>
            </a:r>
            <a:endParaRPr/>
          </a:p>
        </p:txBody>
      </p:sp>
      <p:sp>
        <p:nvSpPr>
          <p:cNvPr id="1260" name="Google Shape;1260;p41"/>
          <p:cNvSpPr/>
          <p:nvPr/>
        </p:nvSpPr>
        <p:spPr>
          <a:xfrm>
            <a:off x="9265180"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log</a:t>
            </a:r>
            <a:endParaRPr/>
          </a:p>
        </p:txBody>
      </p:sp>
      <p:sp>
        <p:nvSpPr>
          <p:cNvPr id="1261" name="Google Shape;1261;p41"/>
          <p:cNvSpPr/>
          <p:nvPr/>
        </p:nvSpPr>
        <p:spPr>
          <a:xfrm>
            <a:off x="8588364" y="12054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cxnSp>
        <p:nvCxnSpPr>
          <p:cNvPr id="1262" name="Google Shape;1262;p41"/>
          <p:cNvCxnSpPr>
            <a:stCxn id="1261" idx="2"/>
            <a:endCxn id="1257" idx="0"/>
          </p:cNvCxnSpPr>
          <p:nvPr/>
        </p:nvCxnSpPr>
        <p:spPr>
          <a:xfrm rot="5400000">
            <a:off x="8179310" y="1503636"/>
            <a:ext cx="306600" cy="14172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263" name="Google Shape;1263;p41"/>
          <p:cNvCxnSpPr>
            <a:stCxn id="1261" idx="2"/>
            <a:endCxn id="1259" idx="0"/>
          </p:cNvCxnSpPr>
          <p:nvPr/>
        </p:nvCxnSpPr>
        <p:spPr>
          <a:xfrm flipH="1" rot="-5400000">
            <a:off x="9226310" y="1873836"/>
            <a:ext cx="306600" cy="6768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264" name="Google Shape;1264;p41"/>
          <p:cNvCxnSpPr>
            <a:stCxn id="1259" idx="2"/>
            <a:endCxn id="1260" idx="0"/>
          </p:cNvCxnSpPr>
          <p:nvPr/>
        </p:nvCxnSpPr>
        <p:spPr>
          <a:xfrm>
            <a:off x="9718027" y="3218979"/>
            <a:ext cx="0" cy="438000"/>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265" name="Google Shape;1265;p41"/>
          <p:cNvCxnSpPr>
            <a:stCxn id="1258" idx="2"/>
            <a:endCxn id="1266" idx="0"/>
          </p:cNvCxnSpPr>
          <p:nvPr/>
        </p:nvCxnSpPr>
        <p:spPr>
          <a:xfrm flipH="1">
            <a:off x="6768524" y="4528308"/>
            <a:ext cx="1500" cy="315000"/>
          </a:xfrm>
          <a:prstGeom prst="straightConnector1">
            <a:avLst/>
          </a:prstGeom>
          <a:noFill/>
          <a:ln cap="flat" cmpd="sng" w="12700">
            <a:solidFill>
              <a:schemeClr val="accent4"/>
            </a:solidFill>
            <a:prstDash val="dashDot"/>
            <a:miter lim="800000"/>
            <a:headEnd len="sm" w="sm" type="none"/>
            <a:tailEnd len="med" w="med" type="triangle"/>
          </a:ln>
        </p:spPr>
      </p:cxnSp>
      <p:sp>
        <p:nvSpPr>
          <p:cNvPr id="1266" name="Google Shape;1266;p41"/>
          <p:cNvSpPr/>
          <p:nvPr/>
        </p:nvSpPr>
        <p:spPr>
          <a:xfrm>
            <a:off x="5965101" y="4843355"/>
            <a:ext cx="1606868" cy="5895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Documents</a:t>
            </a:r>
            <a:endParaRPr/>
          </a:p>
        </p:txBody>
      </p:sp>
      <p:cxnSp>
        <p:nvCxnSpPr>
          <p:cNvPr id="1267" name="Google Shape;1267;p41"/>
          <p:cNvCxnSpPr>
            <a:stCxn id="1266" idx="2"/>
            <a:endCxn id="1268" idx="0"/>
          </p:cNvCxnSpPr>
          <p:nvPr/>
        </p:nvCxnSpPr>
        <p:spPr>
          <a:xfrm>
            <a:off x="6768535" y="5432898"/>
            <a:ext cx="0" cy="360600"/>
          </a:xfrm>
          <a:prstGeom prst="straightConnector1">
            <a:avLst/>
          </a:prstGeom>
          <a:noFill/>
          <a:ln cap="flat" cmpd="sng" w="12700">
            <a:solidFill>
              <a:schemeClr val="accent4"/>
            </a:solidFill>
            <a:prstDash val="dashDot"/>
            <a:miter lim="800000"/>
            <a:headEnd len="sm" w="sm" type="none"/>
            <a:tailEnd len="med" w="med" type="triangle"/>
          </a:ln>
        </p:spPr>
      </p:cxnSp>
      <p:sp>
        <p:nvSpPr>
          <p:cNvPr id="1268" name="Google Shape;1268;p41"/>
          <p:cNvSpPr/>
          <p:nvPr/>
        </p:nvSpPr>
        <p:spPr>
          <a:xfrm>
            <a:off x="5965101" y="5793423"/>
            <a:ext cx="1606868" cy="589543"/>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sp>
        <p:nvSpPr>
          <p:cNvPr id="1269" name="Google Shape;1269;p41"/>
          <p:cNvSpPr/>
          <p:nvPr/>
        </p:nvSpPr>
        <p:spPr>
          <a:xfrm>
            <a:off x="7956891"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jane</a:t>
            </a:r>
            <a:endParaRPr/>
          </a:p>
        </p:txBody>
      </p:sp>
      <p:cxnSp>
        <p:nvCxnSpPr>
          <p:cNvPr id="1270" name="Google Shape;1270;p41"/>
          <p:cNvCxnSpPr>
            <a:stCxn id="1257" idx="2"/>
            <a:endCxn id="1269" idx="0"/>
          </p:cNvCxnSpPr>
          <p:nvPr/>
        </p:nvCxnSpPr>
        <p:spPr>
          <a:xfrm flipH="1" rot="-5400000">
            <a:off x="7797827" y="3045129"/>
            <a:ext cx="438000" cy="785700"/>
          </a:xfrm>
          <a:prstGeom prst="bentConnector3">
            <a:avLst>
              <a:gd fmla="val 49992" name="adj1"/>
            </a:avLst>
          </a:prstGeom>
          <a:noFill/>
          <a:ln cap="flat" cmpd="sng" w="12700">
            <a:solidFill>
              <a:schemeClr val="accent4"/>
            </a:solidFill>
            <a:prstDash val="dashDot"/>
            <a:miter lim="800000"/>
            <a:headEnd len="sm" w="sm" type="none"/>
            <a:tailEnd len="med" w="med" type="triangle"/>
          </a:ln>
        </p:spPr>
      </p:cxnSp>
      <p:cxnSp>
        <p:nvCxnSpPr>
          <p:cNvPr id="1271" name="Google Shape;1271;p41"/>
          <p:cNvCxnSpPr>
            <a:stCxn id="1257" idx="2"/>
            <a:endCxn id="1258" idx="0"/>
          </p:cNvCxnSpPr>
          <p:nvPr/>
        </p:nvCxnSpPr>
        <p:spPr>
          <a:xfrm rot="5400000">
            <a:off x="6968927" y="3019929"/>
            <a:ext cx="456000" cy="854100"/>
          </a:xfrm>
          <a:prstGeom prst="bentConnector3">
            <a:avLst>
              <a:gd fmla="val 49988" name="adj1"/>
            </a:avLst>
          </a:prstGeom>
          <a:noFill/>
          <a:ln cap="flat" cmpd="sng" w="12700">
            <a:solidFill>
              <a:schemeClr val="accent4"/>
            </a:solidFill>
            <a:prstDash val="dashDot"/>
            <a:miter lim="800000"/>
            <a:headEnd len="sm" w="sm" type="none"/>
            <a:tailEnd len="med" w="med" type="triangle"/>
          </a:ln>
        </p:spPr>
      </p:cxnSp>
      <p:cxnSp>
        <p:nvCxnSpPr>
          <p:cNvPr id="1272" name="Google Shape;1272;p41"/>
          <p:cNvCxnSpPr>
            <a:stCxn id="1261" idx="2"/>
            <a:endCxn id="1273" idx="0"/>
          </p:cNvCxnSpPr>
          <p:nvPr/>
        </p:nvCxnSpPr>
        <p:spPr>
          <a:xfrm flipH="1" rot="-5400000">
            <a:off x="9924860" y="1175286"/>
            <a:ext cx="306600" cy="20739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sp>
        <p:nvSpPr>
          <p:cNvPr id="1273" name="Google Shape;1273;p41"/>
          <p:cNvSpPr/>
          <p:nvPr/>
        </p:nvSpPr>
        <p:spPr>
          <a:xfrm>
            <a:off x="10662405" y="2365538"/>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root</a:t>
            </a:r>
            <a:endParaRPr/>
          </a:p>
        </p:txBody>
      </p:sp>
      <p:sp>
        <p:nvSpPr>
          <p:cNvPr id="1274" name="Google Shape;1274;p41"/>
          <p:cNvSpPr/>
          <p:nvPr/>
        </p:nvSpPr>
        <p:spPr>
          <a:xfrm>
            <a:off x="389376" y="1542716"/>
            <a:ext cx="486859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cd /var/log</a:t>
            </a:r>
            <a:endParaRPr/>
          </a:p>
        </p:txBody>
      </p:sp>
      <p:sp>
        <p:nvSpPr>
          <p:cNvPr id="1275" name="Google Shape;1275;p41"/>
          <p:cNvSpPr/>
          <p:nvPr/>
        </p:nvSpPr>
        <p:spPr>
          <a:xfrm>
            <a:off x="389376" y="3446923"/>
            <a:ext cx="486859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cd ..</a:t>
            </a:r>
            <a:endParaRPr/>
          </a:p>
        </p:txBody>
      </p:sp>
      <p:sp>
        <p:nvSpPr>
          <p:cNvPr id="1276" name="Google Shape;1276;p41"/>
          <p:cNvSpPr/>
          <p:nvPr/>
        </p:nvSpPr>
        <p:spPr>
          <a:xfrm>
            <a:off x="389376" y="2498564"/>
            <a:ext cx="486859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cd /home/aaron</a:t>
            </a:r>
            <a:endParaRPr sz="1800">
              <a:solidFill>
                <a:schemeClr val="lt1"/>
              </a:solidFill>
              <a:latin typeface="Consolas"/>
              <a:ea typeface="Consolas"/>
              <a:cs typeface="Consolas"/>
              <a:sym typeface="Consolas"/>
            </a:endParaRPr>
          </a:p>
        </p:txBody>
      </p:sp>
      <p:sp>
        <p:nvSpPr>
          <p:cNvPr id="1277" name="Google Shape;1277;p41"/>
          <p:cNvSpPr txBox="1"/>
          <p:nvPr/>
        </p:nvSpPr>
        <p:spPr>
          <a:xfrm>
            <a:off x="2653750" y="1541262"/>
            <a:ext cx="2716203"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c</a:t>
            </a:r>
            <a:r>
              <a:rPr lang="en-US" sz="1800">
                <a:solidFill>
                  <a:schemeClr val="lt1"/>
                </a:solidFill>
                <a:latin typeface="Consolas"/>
                <a:ea typeface="Consolas"/>
                <a:cs typeface="Consolas"/>
                <a:sym typeface="Consolas"/>
              </a:rPr>
              <a:t>hange </a:t>
            </a:r>
            <a:r>
              <a:rPr lang="en-US" sz="1800" u="sng">
                <a:solidFill>
                  <a:schemeClr val="lt1"/>
                </a:solidFill>
                <a:latin typeface="Consolas"/>
                <a:ea typeface="Consolas"/>
                <a:cs typeface="Consolas"/>
                <a:sym typeface="Consolas"/>
              </a:rPr>
              <a:t>d</a:t>
            </a:r>
            <a:r>
              <a:rPr lang="en-US" sz="1800">
                <a:solidFill>
                  <a:schemeClr val="lt1"/>
                </a:solidFill>
                <a:latin typeface="Consolas"/>
                <a:ea typeface="Consolas"/>
                <a:cs typeface="Consolas"/>
                <a:sym typeface="Consolas"/>
              </a:rPr>
              <a:t>irectory</a:t>
            </a:r>
            <a:endParaRPr sz="1800">
              <a:solidFill>
                <a:schemeClr val="dk1"/>
              </a:solidFill>
              <a:latin typeface="Ubuntu"/>
              <a:ea typeface="Ubuntu"/>
              <a:cs typeface="Ubuntu"/>
              <a:sym typeface="Ubuntu"/>
            </a:endParaRPr>
          </a:p>
        </p:txBody>
      </p:sp>
      <p:sp>
        <p:nvSpPr>
          <p:cNvPr id="1278" name="Google Shape;1278;p41"/>
          <p:cNvSpPr/>
          <p:nvPr/>
        </p:nvSpPr>
        <p:spPr>
          <a:xfrm>
            <a:off x="7103278" y="2338227"/>
            <a:ext cx="1034818" cy="908063"/>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79" name="Google Shape;1279;p41"/>
          <p:cNvSpPr/>
          <p:nvPr/>
        </p:nvSpPr>
        <p:spPr>
          <a:xfrm>
            <a:off x="9223793" y="3687053"/>
            <a:ext cx="988464"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80" name="Google Shape;1280;p41"/>
          <p:cNvSpPr/>
          <p:nvPr/>
        </p:nvSpPr>
        <p:spPr>
          <a:xfrm>
            <a:off x="6294167" y="3674868"/>
            <a:ext cx="966084"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281" name="Google Shape;1281;p41"/>
          <p:cNvSpPr txBox="1"/>
          <p:nvPr/>
        </p:nvSpPr>
        <p:spPr>
          <a:xfrm>
            <a:off x="2419351" y="3454412"/>
            <a:ext cx="2916058"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 = parent directory</a:t>
            </a:r>
            <a:endParaRPr sz="1800">
              <a:solidFill>
                <a:schemeClr val="dk1"/>
              </a:solidFill>
              <a:latin typeface="Ubuntu"/>
              <a:ea typeface="Ubuntu"/>
              <a:cs typeface="Ubuntu"/>
              <a:sym typeface="Ubuntu"/>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500"/>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4"/>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1280"/>
                                        </p:tgtEl>
                                      </p:cBhvr>
                                    </p:animEffect>
                                    <p:set>
                                      <p:cBhvr>
                                        <p:cTn dur="1" fill="hold">
                                          <p:stCondLst>
                                            <p:cond delay="500"/>
                                          </p:stCondLst>
                                        </p:cTn>
                                        <p:tgtEl>
                                          <p:spTgt spid="1280"/>
                                        </p:tgtEl>
                                        <p:attrNameLst>
                                          <p:attrName>style.visibility</p:attrName>
                                        </p:attrNameLst>
                                      </p:cBhvr>
                                      <p:to>
                                        <p:strVal val="hidden"/>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500"/>
                                        <p:tgtEl>
                                          <p:spTgt spid="1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6"/>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1279"/>
                                        </p:tgtEl>
                                      </p:cBhvr>
                                    </p:animEffect>
                                    <p:set>
                                      <p:cBhvr>
                                        <p:cTn dur="1" fill="hold">
                                          <p:stCondLst>
                                            <p:cond delay="500"/>
                                          </p:stCondLst>
                                        </p:cTn>
                                        <p:tgtEl>
                                          <p:spTgt spid="1279"/>
                                        </p:tgtEl>
                                        <p:attrNameLst>
                                          <p:attrName>style.visibility</p:attrName>
                                        </p:attrNameLst>
                                      </p:cBhvr>
                                      <p:to>
                                        <p:strVal val="hidden"/>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500"/>
                                        <p:tgtEl>
                                          <p:spTgt spid="1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1280"/>
                                        </p:tgtEl>
                                      </p:cBhvr>
                                    </p:animEffect>
                                    <p:set>
                                      <p:cBhvr>
                                        <p:cTn dur="1" fill="hold">
                                          <p:stCondLst>
                                            <p:cond delay="500"/>
                                          </p:stCondLst>
                                        </p:cTn>
                                        <p:tgtEl>
                                          <p:spTgt spid="1280"/>
                                        </p:tgtEl>
                                        <p:attrNameLst>
                                          <p:attrName>style.visibility</p:attrName>
                                        </p:attrNameLst>
                                      </p:cBhvr>
                                      <p:to>
                                        <p:strVal val="hidden"/>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500"/>
                                        <p:tgtEl>
                                          <p:spTgt spid="1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500"/>
                                        <p:tgtEl>
                                          <p:spTgt spid="1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42"/>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Relative Path</a:t>
            </a:r>
            <a:endParaRPr/>
          </a:p>
        </p:txBody>
      </p:sp>
      <p:sp>
        <p:nvSpPr>
          <p:cNvPr id="1288" name="Google Shape;1288;p42"/>
          <p:cNvSpPr/>
          <p:nvPr/>
        </p:nvSpPr>
        <p:spPr>
          <a:xfrm>
            <a:off x="8625699"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289" name="Google Shape;1289;p42"/>
          <p:cNvSpPr/>
          <p:nvPr/>
        </p:nvSpPr>
        <p:spPr>
          <a:xfrm>
            <a:off x="8625700" y="3674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290" name="Google Shape;1290;p42"/>
          <p:cNvSpPr/>
          <p:nvPr/>
        </p:nvSpPr>
        <p:spPr>
          <a:xfrm>
            <a:off x="10585254"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var</a:t>
            </a:r>
            <a:endParaRPr/>
          </a:p>
        </p:txBody>
      </p:sp>
      <p:sp>
        <p:nvSpPr>
          <p:cNvPr id="1291" name="Google Shape;1291;p42"/>
          <p:cNvSpPr/>
          <p:nvPr/>
        </p:nvSpPr>
        <p:spPr>
          <a:xfrm>
            <a:off x="10585253"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log</a:t>
            </a:r>
            <a:endParaRPr/>
          </a:p>
        </p:txBody>
      </p:sp>
      <p:sp>
        <p:nvSpPr>
          <p:cNvPr id="1292" name="Google Shape;1292;p42"/>
          <p:cNvSpPr/>
          <p:nvPr/>
        </p:nvSpPr>
        <p:spPr>
          <a:xfrm>
            <a:off x="9610714" y="12054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cxnSp>
        <p:nvCxnSpPr>
          <p:cNvPr id="1293" name="Google Shape;1293;p42"/>
          <p:cNvCxnSpPr>
            <a:stCxn id="1292" idx="2"/>
            <a:endCxn id="1288" idx="0"/>
          </p:cNvCxnSpPr>
          <p:nvPr/>
        </p:nvCxnSpPr>
        <p:spPr>
          <a:xfrm rot="5400000">
            <a:off x="9417810" y="1719786"/>
            <a:ext cx="306600" cy="9849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294" name="Google Shape;1294;p42"/>
          <p:cNvCxnSpPr>
            <a:stCxn id="1292" idx="2"/>
            <a:endCxn id="1290" idx="0"/>
          </p:cNvCxnSpPr>
          <p:nvPr/>
        </p:nvCxnSpPr>
        <p:spPr>
          <a:xfrm flipH="1" rot="-5400000">
            <a:off x="10397460" y="1725036"/>
            <a:ext cx="306600" cy="9744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295" name="Google Shape;1295;p42"/>
          <p:cNvCxnSpPr>
            <a:stCxn id="1290" idx="2"/>
            <a:endCxn id="1291" idx="0"/>
          </p:cNvCxnSpPr>
          <p:nvPr/>
        </p:nvCxnSpPr>
        <p:spPr>
          <a:xfrm>
            <a:off x="11038100" y="3218979"/>
            <a:ext cx="0" cy="438000"/>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296" name="Google Shape;1296;p42"/>
          <p:cNvCxnSpPr>
            <a:stCxn id="1289" idx="2"/>
            <a:endCxn id="1297" idx="0"/>
          </p:cNvCxnSpPr>
          <p:nvPr/>
        </p:nvCxnSpPr>
        <p:spPr>
          <a:xfrm flipH="1">
            <a:off x="9077046" y="4528308"/>
            <a:ext cx="1500" cy="315000"/>
          </a:xfrm>
          <a:prstGeom prst="straightConnector1">
            <a:avLst/>
          </a:prstGeom>
          <a:noFill/>
          <a:ln cap="flat" cmpd="sng" w="12700">
            <a:solidFill>
              <a:schemeClr val="accent4"/>
            </a:solidFill>
            <a:prstDash val="dashDot"/>
            <a:miter lim="800000"/>
            <a:headEnd len="sm" w="sm" type="none"/>
            <a:tailEnd len="med" w="med" type="triangle"/>
          </a:ln>
        </p:spPr>
      </p:cxnSp>
      <p:sp>
        <p:nvSpPr>
          <p:cNvPr id="1297" name="Google Shape;1297;p42"/>
          <p:cNvSpPr/>
          <p:nvPr/>
        </p:nvSpPr>
        <p:spPr>
          <a:xfrm>
            <a:off x="8273622" y="4843355"/>
            <a:ext cx="1606868" cy="5895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Documents</a:t>
            </a:r>
            <a:endParaRPr/>
          </a:p>
        </p:txBody>
      </p:sp>
      <p:cxnSp>
        <p:nvCxnSpPr>
          <p:cNvPr id="1298" name="Google Shape;1298;p42"/>
          <p:cNvCxnSpPr>
            <a:stCxn id="1297" idx="2"/>
            <a:endCxn id="1299" idx="0"/>
          </p:cNvCxnSpPr>
          <p:nvPr/>
        </p:nvCxnSpPr>
        <p:spPr>
          <a:xfrm>
            <a:off x="9077056" y="5432898"/>
            <a:ext cx="0" cy="360600"/>
          </a:xfrm>
          <a:prstGeom prst="straightConnector1">
            <a:avLst/>
          </a:prstGeom>
          <a:noFill/>
          <a:ln cap="flat" cmpd="sng" w="12700">
            <a:solidFill>
              <a:schemeClr val="accent4"/>
            </a:solidFill>
            <a:prstDash val="dashDot"/>
            <a:miter lim="800000"/>
            <a:headEnd len="sm" w="sm" type="none"/>
            <a:tailEnd len="med" w="med" type="triangle"/>
          </a:ln>
        </p:spPr>
      </p:cxnSp>
      <p:sp>
        <p:nvSpPr>
          <p:cNvPr id="1299" name="Google Shape;1299;p42"/>
          <p:cNvSpPr/>
          <p:nvPr/>
        </p:nvSpPr>
        <p:spPr>
          <a:xfrm>
            <a:off x="8273622" y="5793423"/>
            <a:ext cx="1606868" cy="589543"/>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cxnSp>
        <p:nvCxnSpPr>
          <p:cNvPr id="1300" name="Google Shape;1300;p42"/>
          <p:cNvCxnSpPr>
            <a:stCxn id="1288" idx="2"/>
            <a:endCxn id="1289" idx="0"/>
          </p:cNvCxnSpPr>
          <p:nvPr/>
        </p:nvCxnSpPr>
        <p:spPr>
          <a:xfrm flipH="1" rot="-5400000">
            <a:off x="8850845" y="3446679"/>
            <a:ext cx="456000" cy="600"/>
          </a:xfrm>
          <a:prstGeom prst="bentConnector3">
            <a:avLst>
              <a:gd fmla="val 49988" name="adj1"/>
            </a:avLst>
          </a:prstGeom>
          <a:noFill/>
          <a:ln cap="flat" cmpd="sng" w="12700">
            <a:solidFill>
              <a:schemeClr val="accent4"/>
            </a:solidFill>
            <a:prstDash val="dashDot"/>
            <a:miter lim="800000"/>
            <a:headEnd len="sm" w="sm" type="none"/>
            <a:tailEnd len="med" w="med" type="triangle"/>
          </a:ln>
        </p:spPr>
      </p:cxnSp>
      <p:sp>
        <p:nvSpPr>
          <p:cNvPr id="1301" name="Google Shape;1301;p42"/>
          <p:cNvSpPr/>
          <p:nvPr/>
        </p:nvSpPr>
        <p:spPr>
          <a:xfrm>
            <a:off x="373039" y="1594623"/>
            <a:ext cx="341495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Documents/Invoice.pdf</a:t>
            </a:r>
            <a:endParaRPr sz="1800">
              <a:solidFill>
                <a:schemeClr val="lt1"/>
              </a:solidFill>
              <a:latin typeface="Consolas"/>
              <a:ea typeface="Consolas"/>
              <a:cs typeface="Consolas"/>
              <a:sym typeface="Consolas"/>
            </a:endParaRPr>
          </a:p>
        </p:txBody>
      </p:sp>
      <p:sp>
        <p:nvSpPr>
          <p:cNvPr id="1302" name="Google Shape;1302;p42"/>
          <p:cNvSpPr/>
          <p:nvPr/>
        </p:nvSpPr>
        <p:spPr>
          <a:xfrm>
            <a:off x="373039" y="3130261"/>
            <a:ext cx="341495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../Invoice.pdf</a:t>
            </a:r>
            <a:endParaRPr/>
          </a:p>
        </p:txBody>
      </p:sp>
      <p:sp>
        <p:nvSpPr>
          <p:cNvPr id="1303" name="Google Shape;1303;p42"/>
          <p:cNvSpPr/>
          <p:nvPr/>
        </p:nvSpPr>
        <p:spPr>
          <a:xfrm>
            <a:off x="373039" y="2371967"/>
            <a:ext cx="341495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Invoice.pdf</a:t>
            </a:r>
            <a:endParaRPr/>
          </a:p>
        </p:txBody>
      </p:sp>
      <p:cxnSp>
        <p:nvCxnSpPr>
          <p:cNvPr id="1304" name="Google Shape;1304;p42"/>
          <p:cNvCxnSpPr/>
          <p:nvPr/>
        </p:nvCxnSpPr>
        <p:spPr>
          <a:xfrm rot="10800000">
            <a:off x="7505700" y="4120961"/>
            <a:ext cx="1104679" cy="0"/>
          </a:xfrm>
          <a:prstGeom prst="straightConnector1">
            <a:avLst/>
          </a:prstGeom>
          <a:noFill/>
          <a:ln cap="flat" cmpd="sng" w="12700">
            <a:solidFill>
              <a:schemeClr val="accent4"/>
            </a:solidFill>
            <a:prstDash val="dashDot"/>
            <a:miter lim="800000"/>
            <a:headEnd len="sm" w="sm" type="none"/>
            <a:tailEnd len="med" w="med" type="triangle"/>
          </a:ln>
        </p:spPr>
      </p:cxnSp>
      <p:sp>
        <p:nvSpPr>
          <p:cNvPr id="1305" name="Google Shape;1305;p42"/>
          <p:cNvSpPr/>
          <p:nvPr/>
        </p:nvSpPr>
        <p:spPr>
          <a:xfrm>
            <a:off x="5931310" y="3926461"/>
            <a:ext cx="1422760" cy="469779"/>
          </a:xfrm>
          <a:prstGeom prst="roundRect">
            <a:avLst>
              <a:gd fmla="val 16667" name="adj"/>
            </a:avLst>
          </a:prstGeom>
          <a:noFill/>
          <a:ln cap="flat" cmpd="sng" w="127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sp>
        <p:nvSpPr>
          <p:cNvPr id="1306" name="Google Shape;1306;p42"/>
          <p:cNvSpPr/>
          <p:nvPr/>
        </p:nvSpPr>
        <p:spPr>
          <a:xfrm>
            <a:off x="8610378" y="3674869"/>
            <a:ext cx="945559" cy="852682"/>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307" name="Google Shape;1307;p42"/>
          <p:cNvSpPr/>
          <p:nvPr/>
        </p:nvSpPr>
        <p:spPr>
          <a:xfrm>
            <a:off x="8273621" y="5793423"/>
            <a:ext cx="1606865" cy="589543"/>
          </a:xfrm>
          <a:prstGeom prst="roundRect">
            <a:avLst>
              <a:gd fmla="val 16667" name="adj"/>
            </a:avLst>
          </a:prstGeom>
          <a:noFill/>
          <a:ln cap="flat" cmpd="sng" w="127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cxnSp>
        <p:nvCxnSpPr>
          <p:cNvPr id="1308" name="Google Shape;1308;p42"/>
          <p:cNvCxnSpPr/>
          <p:nvPr/>
        </p:nvCxnSpPr>
        <p:spPr>
          <a:xfrm rot="10800000">
            <a:off x="7505700" y="2792259"/>
            <a:ext cx="1086498" cy="0"/>
          </a:xfrm>
          <a:prstGeom prst="straightConnector1">
            <a:avLst/>
          </a:prstGeom>
          <a:noFill/>
          <a:ln cap="flat" cmpd="sng" w="12700">
            <a:solidFill>
              <a:schemeClr val="accent4"/>
            </a:solidFill>
            <a:prstDash val="dashDot"/>
            <a:miter lim="800000"/>
            <a:headEnd len="sm" w="sm" type="none"/>
            <a:tailEnd len="med" w="med" type="triangle"/>
          </a:ln>
        </p:spPr>
      </p:cxnSp>
      <p:sp>
        <p:nvSpPr>
          <p:cNvPr id="1309" name="Google Shape;1309;p42"/>
          <p:cNvSpPr/>
          <p:nvPr/>
        </p:nvSpPr>
        <p:spPr>
          <a:xfrm>
            <a:off x="5931310" y="2533044"/>
            <a:ext cx="1422760" cy="469779"/>
          </a:xfrm>
          <a:prstGeom prst="roundRect">
            <a:avLst>
              <a:gd fmla="val 16667" name="adj"/>
            </a:avLst>
          </a:prstGeom>
          <a:noFill/>
          <a:ln cap="flat" cmpd="sng" w="127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sp>
        <p:nvSpPr>
          <p:cNvPr id="1310" name="Google Shape;1310;p42"/>
          <p:cNvSpPr/>
          <p:nvPr/>
        </p:nvSpPr>
        <p:spPr>
          <a:xfrm>
            <a:off x="373039" y="3907604"/>
            <a:ext cx="341495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../../Invoice.pdf</a:t>
            </a:r>
            <a:endParaRPr/>
          </a:p>
        </p:txBody>
      </p:sp>
      <p:cxnSp>
        <p:nvCxnSpPr>
          <p:cNvPr id="1311" name="Google Shape;1311;p42"/>
          <p:cNvCxnSpPr/>
          <p:nvPr/>
        </p:nvCxnSpPr>
        <p:spPr>
          <a:xfrm rot="10800000">
            <a:off x="7505700" y="1672343"/>
            <a:ext cx="2093271" cy="0"/>
          </a:xfrm>
          <a:prstGeom prst="straightConnector1">
            <a:avLst/>
          </a:prstGeom>
          <a:noFill/>
          <a:ln cap="flat" cmpd="sng" w="12700">
            <a:solidFill>
              <a:schemeClr val="accent4"/>
            </a:solidFill>
            <a:prstDash val="dashDot"/>
            <a:miter lim="800000"/>
            <a:headEnd len="sm" w="sm" type="none"/>
            <a:tailEnd len="med" w="med" type="triangle"/>
          </a:ln>
        </p:spPr>
      </p:cxnSp>
      <p:sp>
        <p:nvSpPr>
          <p:cNvPr id="1312" name="Google Shape;1312;p42"/>
          <p:cNvSpPr/>
          <p:nvPr/>
        </p:nvSpPr>
        <p:spPr>
          <a:xfrm>
            <a:off x="5931310" y="1437454"/>
            <a:ext cx="1422760" cy="469779"/>
          </a:xfrm>
          <a:prstGeom prst="roundRect">
            <a:avLst>
              <a:gd fmla="val 16667" name="adj"/>
            </a:avLst>
          </a:prstGeom>
          <a:noFill/>
          <a:ln cap="flat" cmpd="sng" w="127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par>
                                <p:cTn fill="hold" nodeType="withEffect" presetClass="exit" presetID="10" presetSubtype="0">
                                  <p:stCondLst>
                                    <p:cond delay="0"/>
                                  </p:stCondLst>
                                  <p:childTnLst>
                                    <p:animEffect filter="fade" transition="out">
                                      <p:cBhvr>
                                        <p:cTn dur="500"/>
                                        <p:tgtEl>
                                          <p:spTgt spid="1307"/>
                                        </p:tgtEl>
                                      </p:cBhvr>
                                    </p:animEffect>
                                    <p:set>
                                      <p:cBhvr>
                                        <p:cTn dur="1" fill="hold">
                                          <p:stCondLst>
                                            <p:cond delay="500"/>
                                          </p:stCondLst>
                                        </p:cTn>
                                        <p:tgtEl>
                                          <p:spTgt spid="130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500"/>
                                        <p:tgtEl>
                                          <p:spTgt spid="1302"/>
                                        </p:tgtEl>
                                      </p:cBhvr>
                                    </p:animEffect>
                                  </p:childTnLst>
                                </p:cTn>
                              </p:par>
                              <p:par>
                                <p:cTn fill="hold" nodeType="withEffect" presetClass="exit" presetID="10" presetSubtype="0">
                                  <p:stCondLst>
                                    <p:cond delay="0"/>
                                  </p:stCondLst>
                                  <p:childTnLst>
                                    <p:animEffect filter="fade" transition="out">
                                      <p:cBhvr>
                                        <p:cTn dur="500"/>
                                        <p:tgtEl>
                                          <p:spTgt spid="1304"/>
                                        </p:tgtEl>
                                      </p:cBhvr>
                                    </p:animEffect>
                                    <p:set>
                                      <p:cBhvr>
                                        <p:cTn dur="1" fill="hold">
                                          <p:stCondLst>
                                            <p:cond delay="500"/>
                                          </p:stCondLst>
                                        </p:cTn>
                                        <p:tgtEl>
                                          <p:spTgt spid="13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05"/>
                                        </p:tgtEl>
                                      </p:cBhvr>
                                    </p:animEffect>
                                    <p:set>
                                      <p:cBhvr>
                                        <p:cTn dur="1" fill="hold">
                                          <p:stCondLst>
                                            <p:cond delay="500"/>
                                          </p:stCondLst>
                                        </p:cTn>
                                        <p:tgtEl>
                                          <p:spTgt spid="130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500"/>
                                        <p:tgtEl>
                                          <p:spTgt spid="13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500"/>
                                        <p:tgtEl>
                                          <p:spTgt spid="1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500"/>
                                        <p:tgtEl>
                                          <p:spTgt spid="1310"/>
                                        </p:tgtEl>
                                      </p:cBhvr>
                                    </p:animEffect>
                                  </p:childTnLst>
                                </p:cTn>
                              </p:par>
                              <p:par>
                                <p:cTn fill="hold" nodeType="withEffect" presetClass="exit" presetID="10" presetSubtype="0">
                                  <p:stCondLst>
                                    <p:cond delay="0"/>
                                  </p:stCondLst>
                                  <p:childTnLst>
                                    <p:animEffect filter="fade" transition="out">
                                      <p:cBhvr>
                                        <p:cTn dur="500"/>
                                        <p:tgtEl>
                                          <p:spTgt spid="1308"/>
                                        </p:tgtEl>
                                      </p:cBhvr>
                                    </p:animEffect>
                                    <p:set>
                                      <p:cBhvr>
                                        <p:cTn dur="1" fill="hold">
                                          <p:stCondLst>
                                            <p:cond delay="500"/>
                                          </p:stCondLst>
                                        </p:cTn>
                                        <p:tgtEl>
                                          <p:spTgt spid="13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09"/>
                                        </p:tgtEl>
                                      </p:cBhvr>
                                    </p:animEffect>
                                    <p:set>
                                      <p:cBhvr>
                                        <p:cTn dur="1" fill="hold">
                                          <p:stCondLst>
                                            <p:cond delay="500"/>
                                          </p:stCondLst>
                                        </p:cTn>
                                        <p:tgtEl>
                                          <p:spTgt spid="130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500"/>
                                        <p:tgtEl>
                                          <p:spTgt spid="13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500"/>
                                        <p:tgtEl>
                                          <p:spTgt spid="1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43"/>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Current / Working Directory</a:t>
            </a:r>
            <a:endParaRPr/>
          </a:p>
        </p:txBody>
      </p:sp>
      <p:sp>
        <p:nvSpPr>
          <p:cNvPr id="1319" name="Google Shape;1319;p43"/>
          <p:cNvSpPr/>
          <p:nvPr/>
        </p:nvSpPr>
        <p:spPr>
          <a:xfrm>
            <a:off x="7275068"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320" name="Google Shape;1320;p43"/>
          <p:cNvSpPr/>
          <p:nvPr/>
        </p:nvSpPr>
        <p:spPr>
          <a:xfrm>
            <a:off x="7275067" y="3674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321" name="Google Shape;1321;p43"/>
          <p:cNvSpPr/>
          <p:nvPr/>
        </p:nvSpPr>
        <p:spPr>
          <a:xfrm>
            <a:off x="10059386" y="2365539"/>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var</a:t>
            </a:r>
            <a:endParaRPr/>
          </a:p>
        </p:txBody>
      </p:sp>
      <p:sp>
        <p:nvSpPr>
          <p:cNvPr id="1322" name="Google Shape;1322;p43"/>
          <p:cNvSpPr/>
          <p:nvPr/>
        </p:nvSpPr>
        <p:spPr>
          <a:xfrm>
            <a:off x="10059385" y="365690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log</a:t>
            </a:r>
            <a:endParaRPr/>
          </a:p>
        </p:txBody>
      </p:sp>
      <p:sp>
        <p:nvSpPr>
          <p:cNvPr id="1323" name="Google Shape;1323;p43"/>
          <p:cNvSpPr/>
          <p:nvPr/>
        </p:nvSpPr>
        <p:spPr>
          <a:xfrm>
            <a:off x="8553655" y="12054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cxnSp>
        <p:nvCxnSpPr>
          <p:cNvPr id="1324" name="Google Shape;1324;p43"/>
          <p:cNvCxnSpPr>
            <a:stCxn id="1323" idx="2"/>
            <a:endCxn id="1319" idx="0"/>
          </p:cNvCxnSpPr>
          <p:nvPr/>
        </p:nvCxnSpPr>
        <p:spPr>
          <a:xfrm rot="5400000">
            <a:off x="8213901" y="1572936"/>
            <a:ext cx="306600" cy="12786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325" name="Google Shape;1325;p43"/>
          <p:cNvCxnSpPr>
            <a:stCxn id="1323" idx="2"/>
            <a:endCxn id="1321" idx="0"/>
          </p:cNvCxnSpPr>
          <p:nvPr/>
        </p:nvCxnSpPr>
        <p:spPr>
          <a:xfrm flipH="1" rot="-5400000">
            <a:off x="9606051" y="1459386"/>
            <a:ext cx="306600" cy="1505700"/>
          </a:xfrm>
          <a:prstGeom prst="bentConnector3">
            <a:avLst>
              <a:gd fmla="val 50000" name="adj1"/>
            </a:avLst>
          </a:prstGeom>
          <a:noFill/>
          <a:ln cap="flat" cmpd="sng" w="12700">
            <a:solidFill>
              <a:schemeClr val="accent4"/>
            </a:solidFill>
            <a:prstDash val="dashDot"/>
            <a:miter lim="800000"/>
            <a:headEnd len="sm" w="sm" type="none"/>
            <a:tailEnd len="med" w="med" type="triangle"/>
          </a:ln>
        </p:spPr>
      </p:cxnSp>
      <p:cxnSp>
        <p:nvCxnSpPr>
          <p:cNvPr id="1326" name="Google Shape;1326;p43"/>
          <p:cNvCxnSpPr>
            <a:stCxn id="1321" idx="2"/>
            <a:endCxn id="1322" idx="0"/>
          </p:cNvCxnSpPr>
          <p:nvPr/>
        </p:nvCxnSpPr>
        <p:spPr>
          <a:xfrm>
            <a:off x="10512232" y="3218979"/>
            <a:ext cx="0" cy="438000"/>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327" name="Google Shape;1327;p43"/>
          <p:cNvCxnSpPr>
            <a:stCxn id="1320" idx="2"/>
            <a:endCxn id="1328" idx="0"/>
          </p:cNvCxnSpPr>
          <p:nvPr/>
        </p:nvCxnSpPr>
        <p:spPr>
          <a:xfrm flipH="1">
            <a:off x="7726413" y="4528308"/>
            <a:ext cx="1500" cy="315000"/>
          </a:xfrm>
          <a:prstGeom prst="straightConnector1">
            <a:avLst/>
          </a:prstGeom>
          <a:noFill/>
          <a:ln cap="flat" cmpd="sng" w="12700">
            <a:solidFill>
              <a:schemeClr val="accent4"/>
            </a:solidFill>
            <a:prstDash val="dashDot"/>
            <a:miter lim="800000"/>
            <a:headEnd len="sm" w="sm" type="none"/>
            <a:tailEnd len="med" w="med" type="triangle"/>
          </a:ln>
        </p:spPr>
      </p:cxnSp>
      <p:sp>
        <p:nvSpPr>
          <p:cNvPr id="1328" name="Google Shape;1328;p43"/>
          <p:cNvSpPr/>
          <p:nvPr/>
        </p:nvSpPr>
        <p:spPr>
          <a:xfrm>
            <a:off x="6922989" y="4843355"/>
            <a:ext cx="1606868" cy="5895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Documents</a:t>
            </a:r>
            <a:endParaRPr/>
          </a:p>
        </p:txBody>
      </p:sp>
      <p:cxnSp>
        <p:nvCxnSpPr>
          <p:cNvPr id="1329" name="Google Shape;1329;p43"/>
          <p:cNvCxnSpPr>
            <a:stCxn id="1328" idx="2"/>
            <a:endCxn id="1330" idx="0"/>
          </p:cNvCxnSpPr>
          <p:nvPr/>
        </p:nvCxnSpPr>
        <p:spPr>
          <a:xfrm>
            <a:off x="7726423" y="5432898"/>
            <a:ext cx="0" cy="360600"/>
          </a:xfrm>
          <a:prstGeom prst="straightConnector1">
            <a:avLst/>
          </a:prstGeom>
          <a:noFill/>
          <a:ln cap="flat" cmpd="sng" w="12700">
            <a:solidFill>
              <a:schemeClr val="accent4"/>
            </a:solidFill>
            <a:prstDash val="dashDot"/>
            <a:miter lim="800000"/>
            <a:headEnd len="sm" w="sm" type="none"/>
            <a:tailEnd len="med" w="med" type="triangle"/>
          </a:ln>
        </p:spPr>
      </p:cxnSp>
      <p:sp>
        <p:nvSpPr>
          <p:cNvPr id="1330" name="Google Shape;1330;p43"/>
          <p:cNvSpPr/>
          <p:nvPr/>
        </p:nvSpPr>
        <p:spPr>
          <a:xfrm>
            <a:off x="6922989" y="5793423"/>
            <a:ext cx="1606868" cy="589543"/>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cxnSp>
        <p:nvCxnSpPr>
          <p:cNvPr id="1331" name="Google Shape;1331;p43"/>
          <p:cNvCxnSpPr>
            <a:stCxn id="1319" idx="2"/>
            <a:endCxn id="1320" idx="0"/>
          </p:cNvCxnSpPr>
          <p:nvPr/>
        </p:nvCxnSpPr>
        <p:spPr>
          <a:xfrm flipH="1" rot="-5400000">
            <a:off x="7500213" y="3446679"/>
            <a:ext cx="456000" cy="600"/>
          </a:xfrm>
          <a:prstGeom prst="bentConnector3">
            <a:avLst>
              <a:gd fmla="val 49988" name="adj1"/>
            </a:avLst>
          </a:prstGeom>
          <a:noFill/>
          <a:ln cap="flat" cmpd="sng" w="12700">
            <a:solidFill>
              <a:schemeClr val="accent4"/>
            </a:solidFill>
            <a:prstDash val="dashDot"/>
            <a:miter lim="800000"/>
            <a:headEnd len="sm" w="sm" type="none"/>
            <a:tailEnd len="med" w="med" type="triangle"/>
          </a:ln>
        </p:spPr>
      </p:cxnSp>
      <p:sp>
        <p:nvSpPr>
          <p:cNvPr id="1332" name="Google Shape;1332;p43"/>
          <p:cNvSpPr/>
          <p:nvPr/>
        </p:nvSpPr>
        <p:spPr>
          <a:xfrm>
            <a:off x="371346" y="1575573"/>
            <a:ext cx="489766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cd /</a:t>
            </a:r>
            <a:endParaRPr/>
          </a:p>
        </p:txBody>
      </p:sp>
      <p:sp>
        <p:nvSpPr>
          <p:cNvPr id="1333" name="Google Shape;1333;p43"/>
          <p:cNvSpPr/>
          <p:nvPr/>
        </p:nvSpPr>
        <p:spPr>
          <a:xfrm>
            <a:off x="371346" y="3130261"/>
            <a:ext cx="489766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cd</a:t>
            </a:r>
            <a:endParaRPr/>
          </a:p>
        </p:txBody>
      </p:sp>
      <p:sp>
        <p:nvSpPr>
          <p:cNvPr id="1334" name="Google Shape;1334;p43"/>
          <p:cNvSpPr/>
          <p:nvPr/>
        </p:nvSpPr>
        <p:spPr>
          <a:xfrm>
            <a:off x="371346" y="2352917"/>
            <a:ext cx="489766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cd -</a:t>
            </a:r>
            <a:endParaRPr/>
          </a:p>
        </p:txBody>
      </p:sp>
      <p:sp>
        <p:nvSpPr>
          <p:cNvPr id="1335" name="Google Shape;1335;p43"/>
          <p:cNvSpPr/>
          <p:nvPr/>
        </p:nvSpPr>
        <p:spPr>
          <a:xfrm>
            <a:off x="10059385" y="3663167"/>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336" name="Google Shape;1336;p43"/>
          <p:cNvSpPr/>
          <p:nvPr/>
        </p:nvSpPr>
        <p:spPr>
          <a:xfrm>
            <a:off x="8529857" y="1224371"/>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337" name="Google Shape;1337;p43"/>
          <p:cNvSpPr/>
          <p:nvPr/>
        </p:nvSpPr>
        <p:spPr>
          <a:xfrm>
            <a:off x="7273577" y="3695144"/>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cxnSp>
        <p:nvCxnSpPr>
          <p:cNvPr id="1338" name="Google Shape;1338;p43"/>
          <p:cNvCxnSpPr>
            <a:stCxn id="1335" idx="3"/>
            <a:endCxn id="1323" idx="3"/>
          </p:cNvCxnSpPr>
          <p:nvPr/>
        </p:nvCxnSpPr>
        <p:spPr>
          <a:xfrm rot="10800000">
            <a:off x="9459376" y="1632287"/>
            <a:ext cx="1505700" cy="2457600"/>
          </a:xfrm>
          <a:prstGeom prst="curvedConnector3">
            <a:avLst>
              <a:gd fmla="val -15182" name="adj1"/>
            </a:avLst>
          </a:prstGeom>
          <a:noFill/>
          <a:ln cap="flat" cmpd="sng" w="19050">
            <a:solidFill>
              <a:schemeClr val="accent5"/>
            </a:solidFill>
            <a:prstDash val="dashDot"/>
            <a:miter lim="800000"/>
            <a:headEnd len="sm" w="sm" type="none"/>
            <a:tailEnd len="med" w="med" type="triangle"/>
          </a:ln>
        </p:spPr>
      </p:cxnSp>
      <p:cxnSp>
        <p:nvCxnSpPr>
          <p:cNvPr id="1339" name="Google Shape;1339;p43"/>
          <p:cNvCxnSpPr>
            <a:stCxn id="1335" idx="2"/>
            <a:endCxn id="1337" idx="2"/>
          </p:cNvCxnSpPr>
          <p:nvPr/>
        </p:nvCxnSpPr>
        <p:spPr>
          <a:xfrm rot="5400000">
            <a:off x="9103281" y="3139757"/>
            <a:ext cx="32100" cy="2785800"/>
          </a:xfrm>
          <a:prstGeom prst="curvedConnector3">
            <a:avLst>
              <a:gd fmla="val 811765" name="adj1"/>
            </a:avLst>
          </a:prstGeom>
          <a:noFill/>
          <a:ln cap="flat" cmpd="sng" w="19050">
            <a:solidFill>
              <a:schemeClr val="accent5"/>
            </a:solidFill>
            <a:prstDash val="dashDot"/>
            <a:miter lim="800000"/>
            <a:headEnd len="sm" w="sm" type="none"/>
            <a:tailEnd len="med" w="med" type="triangle"/>
          </a:ln>
        </p:spPr>
      </p:cxnSp>
      <p:sp>
        <p:nvSpPr>
          <p:cNvPr id="1340" name="Google Shape;1340;p43"/>
          <p:cNvSpPr/>
          <p:nvPr/>
        </p:nvSpPr>
        <p:spPr>
          <a:xfrm>
            <a:off x="1947745" y="1575573"/>
            <a:ext cx="317050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i="1" lang="en-US" sz="1800">
                <a:solidFill>
                  <a:srgbClr val="BABABA"/>
                </a:solidFill>
                <a:latin typeface="Consolas"/>
                <a:ea typeface="Consolas"/>
                <a:cs typeface="Consolas"/>
                <a:sym typeface="Consolas"/>
              </a:rPr>
              <a:t># Go to root directory</a:t>
            </a:r>
            <a:endParaRPr i="1" sz="1800">
              <a:solidFill>
                <a:srgbClr val="F2F2F2"/>
              </a:solidFill>
              <a:latin typeface="Consolas"/>
              <a:ea typeface="Consolas"/>
              <a:cs typeface="Consolas"/>
              <a:sym typeface="Consolas"/>
            </a:endParaRPr>
          </a:p>
        </p:txBody>
      </p:sp>
      <p:sp>
        <p:nvSpPr>
          <p:cNvPr id="1341" name="Google Shape;1341;p43"/>
          <p:cNvSpPr/>
          <p:nvPr/>
        </p:nvSpPr>
        <p:spPr>
          <a:xfrm>
            <a:off x="1947746" y="2352917"/>
            <a:ext cx="346827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i="1" lang="en-US" sz="1800">
                <a:solidFill>
                  <a:srgbClr val="BABABA"/>
                </a:solidFill>
                <a:latin typeface="Consolas"/>
                <a:ea typeface="Consolas"/>
                <a:cs typeface="Consolas"/>
                <a:sym typeface="Consolas"/>
              </a:rPr>
              <a:t># Go to previous directory</a:t>
            </a:r>
            <a:endParaRPr i="1" sz="1800">
              <a:solidFill>
                <a:srgbClr val="F2F2F2"/>
              </a:solidFill>
              <a:latin typeface="Consolas"/>
              <a:ea typeface="Consolas"/>
              <a:cs typeface="Consolas"/>
              <a:sym typeface="Consolas"/>
            </a:endParaRPr>
          </a:p>
        </p:txBody>
      </p:sp>
      <p:sp>
        <p:nvSpPr>
          <p:cNvPr id="1342" name="Google Shape;1342;p43"/>
          <p:cNvSpPr/>
          <p:nvPr/>
        </p:nvSpPr>
        <p:spPr>
          <a:xfrm>
            <a:off x="1947745" y="3130261"/>
            <a:ext cx="346827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i="1" lang="en-US" sz="1800">
                <a:solidFill>
                  <a:srgbClr val="BABABA"/>
                </a:solidFill>
                <a:latin typeface="Consolas"/>
                <a:ea typeface="Consolas"/>
                <a:cs typeface="Consolas"/>
                <a:sym typeface="Consolas"/>
              </a:rPr>
              <a:t># Go to home directory</a:t>
            </a:r>
            <a:endParaRPr i="1" sz="1800">
              <a:solidFill>
                <a:srgbClr val="F2F2F2"/>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500"/>
                                        <p:tgtEl>
                                          <p:spTgt spid="13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500"/>
                                        <p:tgtEl>
                                          <p:spTgt spid="1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2"/>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1335"/>
                                        </p:tgtEl>
                                      </p:cBhvr>
                                    </p:animEffect>
                                    <p:set>
                                      <p:cBhvr>
                                        <p:cTn dur="1" fill="hold">
                                          <p:stCondLst>
                                            <p:cond delay="500"/>
                                          </p:stCondLst>
                                        </p:cTn>
                                        <p:tgtEl>
                                          <p:spTgt spid="133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500"/>
                                        <p:tgtEl>
                                          <p:spTgt spid="1336"/>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338"/>
                                        </p:tgtEl>
                                      </p:cBhvr>
                                    </p:animEffect>
                                    <p:set>
                                      <p:cBhvr>
                                        <p:cTn dur="1" fill="hold">
                                          <p:stCondLst>
                                            <p:cond delay="500"/>
                                          </p:stCondLst>
                                        </p:cTn>
                                        <p:tgtEl>
                                          <p:spTgt spid="1338"/>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500"/>
                                        <p:tgtEl>
                                          <p:spTgt spid="1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4"/>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1336"/>
                                        </p:tgtEl>
                                      </p:cBhvr>
                                    </p:animEffect>
                                    <p:set>
                                      <p:cBhvr>
                                        <p:cTn dur="1" fill="hold">
                                          <p:stCondLst>
                                            <p:cond delay="500"/>
                                          </p:stCondLst>
                                        </p:cTn>
                                        <p:tgtEl>
                                          <p:spTgt spid="133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500"/>
                                        <p:tgtEl>
                                          <p:spTgt spid="13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500"/>
                                        <p:tgtEl>
                                          <p:spTgt spid="1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500"/>
                                        <p:tgtEl>
                                          <p:spTgt spid="1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1335"/>
                                        </p:tgtEl>
                                      </p:cBhvr>
                                    </p:animEffect>
                                    <p:set>
                                      <p:cBhvr>
                                        <p:cTn dur="1" fill="hold">
                                          <p:stCondLst>
                                            <p:cond delay="500"/>
                                          </p:stCondLst>
                                        </p:cTn>
                                        <p:tgtEl>
                                          <p:spTgt spid="133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500"/>
                                        <p:tgtEl>
                                          <p:spTgt spid="1337"/>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339"/>
                                        </p:tgtEl>
                                      </p:cBhvr>
                                    </p:animEffect>
                                    <p:set>
                                      <p:cBhvr>
                                        <p:cTn dur="1" fill="hold">
                                          <p:stCondLst>
                                            <p:cond delay="500"/>
                                          </p:stCondLst>
                                        </p:cTn>
                                        <p:tgtEl>
                                          <p:spTgt spid="1339"/>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500"/>
                                        <p:tgtEl>
                                          <p:spTgt spid="1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44"/>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Creating Files</a:t>
            </a:r>
            <a:endParaRPr/>
          </a:p>
        </p:txBody>
      </p:sp>
      <p:sp>
        <p:nvSpPr>
          <p:cNvPr id="1349" name="Google Shape;1349;p44"/>
          <p:cNvSpPr/>
          <p:nvPr/>
        </p:nvSpPr>
        <p:spPr>
          <a:xfrm>
            <a:off x="375018" y="1575573"/>
            <a:ext cx="4584039"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touch Receipt.pdf</a:t>
            </a:r>
            <a:endParaRPr/>
          </a:p>
        </p:txBody>
      </p:sp>
      <p:sp>
        <p:nvSpPr>
          <p:cNvPr id="1350" name="Google Shape;1350;p44"/>
          <p:cNvSpPr/>
          <p:nvPr/>
        </p:nvSpPr>
        <p:spPr>
          <a:xfrm>
            <a:off x="375018" y="2977839"/>
            <a:ext cx="4584039"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touch ../jane/Receipt.pdf</a:t>
            </a:r>
            <a:endParaRPr sz="1800">
              <a:solidFill>
                <a:schemeClr val="lt1"/>
              </a:solidFill>
              <a:latin typeface="Consolas"/>
              <a:ea typeface="Consolas"/>
              <a:cs typeface="Consolas"/>
              <a:sym typeface="Consolas"/>
            </a:endParaRPr>
          </a:p>
        </p:txBody>
      </p:sp>
      <p:sp>
        <p:nvSpPr>
          <p:cNvPr id="1351" name="Google Shape;1351;p44"/>
          <p:cNvSpPr/>
          <p:nvPr/>
        </p:nvSpPr>
        <p:spPr>
          <a:xfrm>
            <a:off x="375018" y="2276706"/>
            <a:ext cx="4584039"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touch /home/jane/Receipt.pdf</a:t>
            </a:r>
            <a:endParaRPr/>
          </a:p>
        </p:txBody>
      </p:sp>
      <p:cxnSp>
        <p:nvCxnSpPr>
          <p:cNvPr id="1352" name="Google Shape;1352;p44"/>
          <p:cNvCxnSpPr>
            <a:stCxn id="1353" idx="2"/>
            <a:endCxn id="1354" idx="0"/>
          </p:cNvCxnSpPr>
          <p:nvPr/>
        </p:nvCxnSpPr>
        <p:spPr>
          <a:xfrm rot="5400000">
            <a:off x="8694620" y="2450005"/>
            <a:ext cx="669900" cy="14100"/>
          </a:xfrm>
          <a:prstGeom prst="bentConnector3">
            <a:avLst>
              <a:gd fmla="val 49990" name="adj1"/>
            </a:avLst>
          </a:prstGeom>
          <a:noFill/>
          <a:ln cap="flat" cmpd="sng" w="12700">
            <a:solidFill>
              <a:schemeClr val="accent4"/>
            </a:solidFill>
            <a:prstDash val="dashDot"/>
            <a:miter lim="800000"/>
            <a:headEnd len="sm" w="sm" type="none"/>
            <a:tailEnd len="med" w="med" type="triangle"/>
          </a:ln>
        </p:spPr>
      </p:cxnSp>
      <p:cxnSp>
        <p:nvCxnSpPr>
          <p:cNvPr id="1355" name="Google Shape;1355;p44"/>
          <p:cNvCxnSpPr/>
          <p:nvPr/>
        </p:nvCxnSpPr>
        <p:spPr>
          <a:xfrm flipH="1">
            <a:off x="9022555" y="3677052"/>
            <a:ext cx="1" cy="237110"/>
          </a:xfrm>
          <a:prstGeom prst="straightConnector1">
            <a:avLst/>
          </a:prstGeom>
          <a:noFill/>
          <a:ln cap="flat" cmpd="sng" w="12700">
            <a:solidFill>
              <a:schemeClr val="accent4"/>
            </a:solidFill>
            <a:prstDash val="dashDot"/>
            <a:miter lim="800000"/>
            <a:headEnd len="sm" w="sm" type="none"/>
            <a:tailEnd len="med" w="med" type="triangle"/>
          </a:ln>
        </p:spPr>
      </p:cxnSp>
      <p:sp>
        <p:nvSpPr>
          <p:cNvPr id="1353" name="Google Shape;1353;p44"/>
          <p:cNvSpPr/>
          <p:nvPr/>
        </p:nvSpPr>
        <p:spPr>
          <a:xfrm>
            <a:off x="8583774" y="1218261"/>
            <a:ext cx="905691" cy="90384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sp>
        <p:nvSpPr>
          <p:cNvPr id="1354" name="Google Shape;1354;p44"/>
          <p:cNvSpPr/>
          <p:nvPr/>
        </p:nvSpPr>
        <p:spPr>
          <a:xfrm>
            <a:off x="8572324" y="2791876"/>
            <a:ext cx="900465"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356" name="Google Shape;1356;p44"/>
          <p:cNvSpPr/>
          <p:nvPr/>
        </p:nvSpPr>
        <p:spPr>
          <a:xfrm>
            <a:off x="8583774" y="3926750"/>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357" name="Google Shape;1357;p44"/>
          <p:cNvSpPr/>
          <p:nvPr/>
        </p:nvSpPr>
        <p:spPr>
          <a:xfrm>
            <a:off x="8583774" y="3939338"/>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358" name="Google Shape;1358;p44"/>
          <p:cNvSpPr/>
          <p:nvPr/>
        </p:nvSpPr>
        <p:spPr>
          <a:xfrm>
            <a:off x="8336963" y="5404849"/>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Receipt.pdf</a:t>
            </a:r>
            <a:endParaRPr/>
          </a:p>
        </p:txBody>
      </p:sp>
      <p:cxnSp>
        <p:nvCxnSpPr>
          <p:cNvPr id="1359" name="Google Shape;1359;p44"/>
          <p:cNvCxnSpPr>
            <a:endCxn id="1358" idx="0"/>
          </p:cNvCxnSpPr>
          <p:nvPr/>
        </p:nvCxnSpPr>
        <p:spPr>
          <a:xfrm>
            <a:off x="9048343" y="4837549"/>
            <a:ext cx="0" cy="567300"/>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360" name="Google Shape;1360;p44"/>
          <p:cNvCxnSpPr/>
          <p:nvPr/>
        </p:nvCxnSpPr>
        <p:spPr>
          <a:xfrm>
            <a:off x="9022555" y="3672556"/>
            <a:ext cx="1827600" cy="306300"/>
          </a:xfrm>
          <a:prstGeom prst="bentConnector2">
            <a:avLst/>
          </a:prstGeom>
          <a:noFill/>
          <a:ln cap="flat" cmpd="sng" w="12700">
            <a:solidFill>
              <a:schemeClr val="accent4"/>
            </a:solidFill>
            <a:prstDash val="dashDot"/>
            <a:miter lim="800000"/>
            <a:headEnd len="sm" w="sm" type="none"/>
            <a:tailEnd len="med" w="med" type="triangle"/>
          </a:ln>
        </p:spPr>
      </p:cxnSp>
      <p:sp>
        <p:nvSpPr>
          <p:cNvPr id="1361" name="Google Shape;1361;p44"/>
          <p:cNvSpPr/>
          <p:nvPr/>
        </p:nvSpPr>
        <p:spPr>
          <a:xfrm>
            <a:off x="10383211" y="3984182"/>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jane</a:t>
            </a:r>
            <a:endParaRPr/>
          </a:p>
        </p:txBody>
      </p:sp>
      <p:sp>
        <p:nvSpPr>
          <p:cNvPr id="1362" name="Google Shape;1362;p44"/>
          <p:cNvSpPr/>
          <p:nvPr/>
        </p:nvSpPr>
        <p:spPr>
          <a:xfrm>
            <a:off x="10138741" y="5427816"/>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Receipt.pdf</a:t>
            </a:r>
            <a:endParaRPr/>
          </a:p>
        </p:txBody>
      </p:sp>
      <p:cxnSp>
        <p:nvCxnSpPr>
          <p:cNvPr id="1363" name="Google Shape;1363;p44"/>
          <p:cNvCxnSpPr>
            <a:endCxn id="1362" idx="0"/>
          </p:cNvCxnSpPr>
          <p:nvPr/>
        </p:nvCxnSpPr>
        <p:spPr>
          <a:xfrm>
            <a:off x="10850121" y="4860516"/>
            <a:ext cx="0" cy="56730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500"/>
                                        <p:tgtEl>
                                          <p:spTgt spid="1359"/>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500"/>
                                        <p:tgtEl>
                                          <p:spTgt spid="1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500"/>
                                        <p:tgtEl>
                                          <p:spTgt spid="1363"/>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500"/>
                                        <p:tgtEl>
                                          <p:spTgt spid="1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0"/>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1360"/>
                                        </p:tgtEl>
                                      </p:cBhvr>
                                    </p:animEffect>
                                    <p:set>
                                      <p:cBhvr>
                                        <p:cTn dur="1" fill="hold">
                                          <p:stCondLst>
                                            <p:cond delay="500"/>
                                          </p:stCondLst>
                                        </p:cTn>
                                        <p:tgtEl>
                                          <p:spTgt spid="13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61"/>
                                        </p:tgtEl>
                                      </p:cBhvr>
                                    </p:animEffect>
                                    <p:set>
                                      <p:cBhvr>
                                        <p:cTn dur="1" fill="hold">
                                          <p:stCondLst>
                                            <p:cond delay="500"/>
                                          </p:stCondLst>
                                        </p:cTn>
                                        <p:tgtEl>
                                          <p:spTgt spid="13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63"/>
                                        </p:tgtEl>
                                      </p:cBhvr>
                                    </p:animEffect>
                                    <p:set>
                                      <p:cBhvr>
                                        <p:cTn dur="1" fill="hold">
                                          <p:stCondLst>
                                            <p:cond delay="500"/>
                                          </p:stCondLst>
                                        </p:cTn>
                                        <p:tgtEl>
                                          <p:spTgt spid="13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62"/>
                                        </p:tgtEl>
                                      </p:cBhvr>
                                    </p:animEffect>
                                    <p:set>
                                      <p:cBhvr>
                                        <p:cTn dur="1" fill="hold">
                                          <p:stCondLst>
                                            <p:cond delay="500"/>
                                          </p:stCondLst>
                                        </p:cTn>
                                        <p:tgtEl>
                                          <p:spTgt spid="136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500"/>
                                        <p:tgtEl>
                                          <p:spTgt spid="13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500"/>
                                        <p:tgtEl>
                                          <p:spTgt spid="136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500"/>
                                        <p:tgtEl>
                                          <p:spTgt spid="136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500"/>
                                        <p:tgtEl>
                                          <p:spTgt spid="1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2ecfff68be7_3_0"/>
          <p:cNvSpPr/>
          <p:nvPr/>
        </p:nvSpPr>
        <p:spPr>
          <a:xfrm>
            <a:off x="4826991" y="450376"/>
            <a:ext cx="6897188" cy="6089761"/>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12" name="Google Shape;612;g2ecfff68be7_3_0"/>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13" name="Google Shape;613;g2ecfff68be7_3_0"/>
          <p:cNvSpPr txBox="1"/>
          <p:nvPr/>
        </p:nvSpPr>
        <p:spPr>
          <a:xfrm>
            <a:off x="229325" y="3167400"/>
            <a:ext cx="4177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0F0F0"/>
                </a:solidFill>
                <a:latin typeface="Ubuntu"/>
                <a:ea typeface="Ubuntu"/>
                <a:cs typeface="Ubuntu"/>
                <a:sym typeface="Ubuntu"/>
              </a:rPr>
              <a:t>What you will learn:</a:t>
            </a:r>
            <a:endParaRPr sz="2800">
              <a:solidFill>
                <a:srgbClr val="F0F0F0"/>
              </a:solidFill>
              <a:latin typeface="Ubuntu"/>
              <a:ea typeface="Ubuntu"/>
              <a:cs typeface="Ubuntu"/>
              <a:sym typeface="Ubuntu"/>
            </a:endParaRPr>
          </a:p>
        </p:txBody>
      </p:sp>
      <p:grpSp>
        <p:nvGrpSpPr>
          <p:cNvPr id="614" name="Google Shape;614;g2ecfff68be7_3_0"/>
          <p:cNvGrpSpPr/>
          <p:nvPr/>
        </p:nvGrpSpPr>
        <p:grpSpPr>
          <a:xfrm>
            <a:off x="4901019" y="652243"/>
            <a:ext cx="1920465" cy="1334220"/>
            <a:chOff x="4901019" y="689226"/>
            <a:chExt cx="1920465" cy="1334220"/>
          </a:xfrm>
        </p:grpSpPr>
        <p:grpSp>
          <p:nvGrpSpPr>
            <p:cNvPr id="615" name="Google Shape;615;g2ecfff68be7_3_0"/>
            <p:cNvGrpSpPr/>
            <p:nvPr/>
          </p:nvGrpSpPr>
          <p:grpSpPr>
            <a:xfrm>
              <a:off x="5403283" y="689226"/>
              <a:ext cx="905691" cy="853440"/>
              <a:chOff x="5403283" y="787546"/>
              <a:chExt cx="905691" cy="853440"/>
            </a:xfrm>
          </p:grpSpPr>
          <p:sp>
            <p:nvSpPr>
              <p:cNvPr id="616" name="Google Shape;616;g2ecfff68be7_3_0"/>
              <p:cNvSpPr/>
              <p:nvPr/>
            </p:nvSpPr>
            <p:spPr>
              <a:xfrm>
                <a:off x="5403283" y="78754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Cmd Terminal with solid fill" id="617" name="Google Shape;617;g2ecfff68be7_3_0"/>
              <p:cNvPicPr preferRelativeResize="0"/>
              <p:nvPr/>
            </p:nvPicPr>
            <p:blipFill rotWithShape="1">
              <a:blip r:embed="rId3">
                <a:alphaModFix/>
              </a:blip>
              <a:srcRect b="0" l="0" r="0" t="0"/>
              <a:stretch/>
            </p:blipFill>
            <p:spPr>
              <a:xfrm>
                <a:off x="5506152" y="864290"/>
                <a:ext cx="699952" cy="699952"/>
              </a:xfrm>
              <a:prstGeom prst="rect">
                <a:avLst/>
              </a:prstGeom>
              <a:noFill/>
              <a:ln>
                <a:noFill/>
              </a:ln>
            </p:spPr>
          </p:pic>
        </p:grpSp>
        <p:sp>
          <p:nvSpPr>
            <p:cNvPr id="618" name="Google Shape;618;g2ecfff68be7_3_0"/>
            <p:cNvSpPr txBox="1"/>
            <p:nvPr/>
          </p:nvSpPr>
          <p:spPr>
            <a:xfrm>
              <a:off x="4901019" y="1561781"/>
              <a:ext cx="19204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Log into local and remote systems</a:t>
              </a:r>
              <a:endParaRPr/>
            </a:p>
          </p:txBody>
        </p:sp>
      </p:grpSp>
      <p:grpSp>
        <p:nvGrpSpPr>
          <p:cNvPr id="619" name="Google Shape;619;g2ecfff68be7_3_0"/>
          <p:cNvGrpSpPr/>
          <p:nvPr/>
        </p:nvGrpSpPr>
        <p:grpSpPr>
          <a:xfrm>
            <a:off x="9729686" y="652243"/>
            <a:ext cx="1920465" cy="1324388"/>
            <a:chOff x="9729686" y="689226"/>
            <a:chExt cx="1920465" cy="1324388"/>
          </a:xfrm>
        </p:grpSpPr>
        <p:grpSp>
          <p:nvGrpSpPr>
            <p:cNvPr id="620" name="Google Shape;620;g2ecfff68be7_3_0"/>
            <p:cNvGrpSpPr/>
            <p:nvPr/>
          </p:nvGrpSpPr>
          <p:grpSpPr>
            <a:xfrm>
              <a:off x="10222952" y="689226"/>
              <a:ext cx="905691" cy="853440"/>
              <a:chOff x="10222952" y="787546"/>
              <a:chExt cx="905691" cy="853440"/>
            </a:xfrm>
          </p:grpSpPr>
          <p:sp>
            <p:nvSpPr>
              <p:cNvPr id="621" name="Google Shape;621;g2ecfff68be7_3_0"/>
              <p:cNvSpPr/>
              <p:nvPr/>
            </p:nvSpPr>
            <p:spPr>
              <a:xfrm>
                <a:off x="10222952" y="78754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s with solid fill" id="622" name="Google Shape;622;g2ecfff68be7_3_0"/>
              <p:cNvPicPr preferRelativeResize="0"/>
              <p:nvPr/>
            </p:nvPicPr>
            <p:blipFill rotWithShape="1">
              <a:blip r:embed="rId4">
                <a:alphaModFix/>
              </a:blip>
              <a:srcRect b="0" l="0" r="0" t="0"/>
              <a:stretch/>
            </p:blipFill>
            <p:spPr>
              <a:xfrm>
                <a:off x="10325821" y="864290"/>
                <a:ext cx="699952" cy="699952"/>
              </a:xfrm>
              <a:prstGeom prst="rect">
                <a:avLst/>
              </a:prstGeom>
              <a:noFill/>
              <a:ln>
                <a:noFill/>
              </a:ln>
            </p:spPr>
          </p:pic>
        </p:grpSp>
        <p:sp>
          <p:nvSpPr>
            <p:cNvPr id="623" name="Google Shape;623;g2ecfff68be7_3_0"/>
            <p:cNvSpPr txBox="1"/>
            <p:nvPr/>
          </p:nvSpPr>
          <p:spPr>
            <a:xfrm>
              <a:off x="9729686" y="1551949"/>
              <a:ext cx="19204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Working with files and directories</a:t>
              </a:r>
              <a:endParaRPr/>
            </a:p>
          </p:txBody>
        </p:sp>
      </p:grpSp>
      <p:grpSp>
        <p:nvGrpSpPr>
          <p:cNvPr id="624" name="Google Shape;624;g2ecfff68be7_3_0"/>
          <p:cNvGrpSpPr/>
          <p:nvPr/>
        </p:nvGrpSpPr>
        <p:grpSpPr>
          <a:xfrm>
            <a:off x="7264100" y="652243"/>
            <a:ext cx="1920465" cy="1149554"/>
            <a:chOff x="7264100" y="689226"/>
            <a:chExt cx="1920465" cy="1149554"/>
          </a:xfrm>
        </p:grpSpPr>
        <p:sp>
          <p:nvSpPr>
            <p:cNvPr id="625" name="Google Shape;625;g2ecfff68be7_3_0"/>
            <p:cNvSpPr txBox="1"/>
            <p:nvPr/>
          </p:nvSpPr>
          <p:spPr>
            <a:xfrm>
              <a:off x="7264100" y="1561781"/>
              <a:ext cx="192046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System documentation</a:t>
              </a:r>
              <a:endParaRPr/>
            </a:p>
          </p:txBody>
        </p:sp>
        <p:grpSp>
          <p:nvGrpSpPr>
            <p:cNvPr id="626" name="Google Shape;626;g2ecfff68be7_3_0"/>
            <p:cNvGrpSpPr/>
            <p:nvPr/>
          </p:nvGrpSpPr>
          <p:grpSpPr>
            <a:xfrm>
              <a:off x="7795085" y="689226"/>
              <a:ext cx="905691" cy="853440"/>
              <a:chOff x="7795085" y="787546"/>
              <a:chExt cx="905691" cy="853440"/>
            </a:xfrm>
          </p:grpSpPr>
          <p:sp>
            <p:nvSpPr>
              <p:cNvPr id="627" name="Google Shape;627;g2ecfff68be7_3_0"/>
              <p:cNvSpPr/>
              <p:nvPr/>
            </p:nvSpPr>
            <p:spPr>
              <a:xfrm>
                <a:off x="7795085" y="78754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628" name="Google Shape;628;g2ecfff68be7_3_0"/>
              <p:cNvPicPr preferRelativeResize="0"/>
              <p:nvPr/>
            </p:nvPicPr>
            <p:blipFill rotWithShape="1">
              <a:blip r:embed="rId5">
                <a:alphaModFix/>
              </a:blip>
              <a:srcRect b="0" l="0" r="0" t="0"/>
              <a:stretch/>
            </p:blipFill>
            <p:spPr>
              <a:xfrm>
                <a:off x="7959930" y="926266"/>
                <a:ext cx="576000" cy="576000"/>
              </a:xfrm>
              <a:prstGeom prst="rect">
                <a:avLst/>
              </a:prstGeom>
              <a:noFill/>
              <a:ln>
                <a:noFill/>
              </a:ln>
            </p:spPr>
          </p:pic>
        </p:grpSp>
      </p:grpSp>
      <p:grpSp>
        <p:nvGrpSpPr>
          <p:cNvPr id="629" name="Google Shape;629;g2ecfff68be7_3_0"/>
          <p:cNvGrpSpPr/>
          <p:nvPr/>
        </p:nvGrpSpPr>
        <p:grpSpPr>
          <a:xfrm>
            <a:off x="4901019" y="2104624"/>
            <a:ext cx="1920465" cy="1331551"/>
            <a:chOff x="4891158" y="2197321"/>
            <a:chExt cx="1920465" cy="1331551"/>
          </a:xfrm>
        </p:grpSpPr>
        <p:grpSp>
          <p:nvGrpSpPr>
            <p:cNvPr id="630" name="Google Shape;630;g2ecfff68be7_3_0"/>
            <p:cNvGrpSpPr/>
            <p:nvPr/>
          </p:nvGrpSpPr>
          <p:grpSpPr>
            <a:xfrm>
              <a:off x="5402900" y="2197321"/>
              <a:ext cx="905691" cy="853440"/>
              <a:chOff x="5402900" y="2197321"/>
              <a:chExt cx="905691" cy="853440"/>
            </a:xfrm>
          </p:grpSpPr>
          <p:sp>
            <p:nvSpPr>
              <p:cNvPr id="631" name="Google Shape;631;g2ecfff68be7_3_0"/>
              <p:cNvSpPr/>
              <p:nvPr/>
            </p:nvSpPr>
            <p:spPr>
              <a:xfrm>
                <a:off x="5402900" y="2197321"/>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network with solid fill" id="632" name="Google Shape;632;g2ecfff68be7_3_0"/>
              <p:cNvPicPr preferRelativeResize="0"/>
              <p:nvPr/>
            </p:nvPicPr>
            <p:blipFill rotWithShape="1">
              <a:blip r:embed="rId6">
                <a:alphaModFix/>
              </a:blip>
              <a:srcRect b="0" l="0" r="0" t="0"/>
              <a:stretch/>
            </p:blipFill>
            <p:spPr>
              <a:xfrm>
                <a:off x="5505769" y="2274065"/>
                <a:ext cx="699952" cy="699952"/>
              </a:xfrm>
              <a:prstGeom prst="rect">
                <a:avLst/>
              </a:prstGeom>
              <a:noFill/>
              <a:ln>
                <a:noFill/>
              </a:ln>
            </p:spPr>
          </p:pic>
        </p:grpSp>
        <p:sp>
          <p:nvSpPr>
            <p:cNvPr id="633" name="Google Shape;633;g2ecfff68be7_3_0"/>
            <p:cNvSpPr txBox="1"/>
            <p:nvPr/>
          </p:nvSpPr>
          <p:spPr>
            <a:xfrm>
              <a:off x="4891158" y="3067207"/>
              <a:ext cx="19204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Create and manage hard and soft links</a:t>
              </a:r>
              <a:endParaRPr/>
            </a:p>
          </p:txBody>
        </p:sp>
      </p:grpSp>
      <p:grpSp>
        <p:nvGrpSpPr>
          <p:cNvPr id="634" name="Google Shape;634;g2ecfff68be7_3_0"/>
          <p:cNvGrpSpPr/>
          <p:nvPr/>
        </p:nvGrpSpPr>
        <p:grpSpPr>
          <a:xfrm>
            <a:off x="7264100" y="2114456"/>
            <a:ext cx="1920465" cy="1311887"/>
            <a:chOff x="7315353" y="2197321"/>
            <a:chExt cx="1920465" cy="1311887"/>
          </a:xfrm>
        </p:grpSpPr>
        <p:grpSp>
          <p:nvGrpSpPr>
            <p:cNvPr id="635" name="Google Shape;635;g2ecfff68be7_3_0"/>
            <p:cNvGrpSpPr/>
            <p:nvPr/>
          </p:nvGrpSpPr>
          <p:grpSpPr>
            <a:xfrm>
              <a:off x="7794702" y="2197321"/>
              <a:ext cx="905691" cy="853440"/>
              <a:chOff x="7794702" y="2197321"/>
              <a:chExt cx="905691" cy="853440"/>
            </a:xfrm>
          </p:grpSpPr>
          <p:sp>
            <p:nvSpPr>
              <p:cNvPr id="636" name="Google Shape;636;g2ecfff68be7_3_0"/>
              <p:cNvSpPr/>
              <p:nvPr/>
            </p:nvSpPr>
            <p:spPr>
              <a:xfrm>
                <a:off x="7794702" y="2197321"/>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Single gear with solid fill" id="637" name="Google Shape;637;g2ecfff68be7_3_0"/>
              <p:cNvPicPr preferRelativeResize="0"/>
              <p:nvPr/>
            </p:nvPicPr>
            <p:blipFill rotWithShape="1">
              <a:blip r:embed="rId7">
                <a:alphaModFix/>
              </a:blip>
              <a:srcRect b="0" l="0" r="0" t="0"/>
              <a:stretch/>
            </p:blipFill>
            <p:spPr>
              <a:xfrm>
                <a:off x="7897571" y="2274065"/>
                <a:ext cx="699952" cy="699952"/>
              </a:xfrm>
              <a:prstGeom prst="rect">
                <a:avLst/>
              </a:prstGeom>
              <a:noFill/>
              <a:ln>
                <a:noFill/>
              </a:ln>
            </p:spPr>
          </p:pic>
        </p:grpSp>
        <p:sp>
          <p:nvSpPr>
            <p:cNvPr id="638" name="Google Shape;638;g2ecfff68be7_3_0"/>
            <p:cNvSpPr txBox="1"/>
            <p:nvPr/>
          </p:nvSpPr>
          <p:spPr>
            <a:xfrm>
              <a:off x="7315353" y="3047543"/>
              <a:ext cx="19204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Standards file permissions</a:t>
              </a:r>
              <a:endParaRPr/>
            </a:p>
          </p:txBody>
        </p:sp>
      </p:grpSp>
      <p:grpSp>
        <p:nvGrpSpPr>
          <p:cNvPr id="639" name="Google Shape;639;g2ecfff68be7_3_0"/>
          <p:cNvGrpSpPr/>
          <p:nvPr/>
        </p:nvGrpSpPr>
        <p:grpSpPr>
          <a:xfrm>
            <a:off x="8597523" y="5066726"/>
            <a:ext cx="1920465" cy="1341385"/>
            <a:chOff x="9739548" y="5033868"/>
            <a:chExt cx="1920465" cy="1341385"/>
          </a:xfrm>
        </p:grpSpPr>
        <p:sp>
          <p:nvSpPr>
            <p:cNvPr id="640" name="Google Shape;640;g2ecfff68be7_3_0"/>
            <p:cNvSpPr txBox="1"/>
            <p:nvPr/>
          </p:nvSpPr>
          <p:spPr>
            <a:xfrm>
              <a:off x="9739548" y="5913588"/>
              <a:ext cx="19204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Manage the root account</a:t>
              </a:r>
              <a:endParaRPr/>
            </a:p>
          </p:txBody>
        </p:sp>
        <p:grpSp>
          <p:nvGrpSpPr>
            <p:cNvPr id="641" name="Google Shape;641;g2ecfff68be7_3_0"/>
            <p:cNvGrpSpPr/>
            <p:nvPr/>
          </p:nvGrpSpPr>
          <p:grpSpPr>
            <a:xfrm>
              <a:off x="10241045" y="5033868"/>
              <a:ext cx="905691" cy="853440"/>
              <a:chOff x="10241045" y="5033868"/>
              <a:chExt cx="905691" cy="853440"/>
            </a:xfrm>
          </p:grpSpPr>
          <p:sp>
            <p:nvSpPr>
              <p:cNvPr id="642" name="Google Shape;642;g2ecfff68be7_3_0"/>
              <p:cNvSpPr/>
              <p:nvPr/>
            </p:nvSpPr>
            <p:spPr>
              <a:xfrm>
                <a:off x="10241045" y="5033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Programmer female with solid fill" id="643" name="Google Shape;643;g2ecfff68be7_3_0"/>
              <p:cNvPicPr preferRelativeResize="0"/>
              <p:nvPr/>
            </p:nvPicPr>
            <p:blipFill rotWithShape="1">
              <a:blip r:embed="rId8">
                <a:alphaModFix/>
              </a:blip>
              <a:srcRect b="0" l="0" r="0" t="0"/>
              <a:stretch/>
            </p:blipFill>
            <p:spPr>
              <a:xfrm>
                <a:off x="10343914" y="5110612"/>
                <a:ext cx="699952" cy="699952"/>
              </a:xfrm>
              <a:prstGeom prst="rect">
                <a:avLst/>
              </a:prstGeom>
              <a:noFill/>
              <a:ln>
                <a:noFill/>
              </a:ln>
            </p:spPr>
          </p:pic>
        </p:grpSp>
      </p:grpSp>
      <p:grpSp>
        <p:nvGrpSpPr>
          <p:cNvPr id="644" name="Google Shape;644;g2ecfff68be7_3_0"/>
          <p:cNvGrpSpPr/>
          <p:nvPr/>
        </p:nvGrpSpPr>
        <p:grpSpPr>
          <a:xfrm>
            <a:off x="6173328" y="5066726"/>
            <a:ext cx="1920465" cy="1156719"/>
            <a:chOff x="7315353" y="5033868"/>
            <a:chExt cx="1920465" cy="1156719"/>
          </a:xfrm>
        </p:grpSpPr>
        <p:sp>
          <p:nvSpPr>
            <p:cNvPr id="645" name="Google Shape;645;g2ecfff68be7_3_0"/>
            <p:cNvSpPr txBox="1"/>
            <p:nvPr/>
          </p:nvSpPr>
          <p:spPr>
            <a:xfrm>
              <a:off x="7315353" y="5913588"/>
              <a:ext cx="192046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User privileges</a:t>
              </a:r>
              <a:endParaRPr sz="1200">
                <a:solidFill>
                  <a:schemeClr val="lt1"/>
                </a:solidFill>
                <a:latin typeface="Ubuntu"/>
                <a:ea typeface="Ubuntu"/>
                <a:cs typeface="Ubuntu"/>
                <a:sym typeface="Ubuntu"/>
              </a:endParaRPr>
            </a:p>
          </p:txBody>
        </p:sp>
        <p:grpSp>
          <p:nvGrpSpPr>
            <p:cNvPr id="646" name="Google Shape;646;g2ecfff68be7_3_0"/>
            <p:cNvGrpSpPr/>
            <p:nvPr/>
          </p:nvGrpSpPr>
          <p:grpSpPr>
            <a:xfrm>
              <a:off x="7794702" y="5033868"/>
              <a:ext cx="905691" cy="853440"/>
              <a:chOff x="7794702" y="5033868"/>
              <a:chExt cx="905691" cy="853440"/>
            </a:xfrm>
          </p:grpSpPr>
          <p:sp>
            <p:nvSpPr>
              <p:cNvPr id="647" name="Google Shape;647;g2ecfff68be7_3_0"/>
              <p:cNvSpPr/>
              <p:nvPr/>
            </p:nvSpPr>
            <p:spPr>
              <a:xfrm>
                <a:off x="7794702" y="5033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648" name="Google Shape;648;g2ecfff68be7_3_0"/>
              <p:cNvPicPr preferRelativeResize="0"/>
              <p:nvPr/>
            </p:nvPicPr>
            <p:blipFill rotWithShape="1">
              <a:blip r:embed="rId9">
                <a:alphaModFix/>
              </a:blip>
              <a:srcRect b="0" l="0" r="0" t="0"/>
              <a:stretch/>
            </p:blipFill>
            <p:spPr>
              <a:xfrm>
                <a:off x="8013547" y="5226588"/>
                <a:ext cx="468000" cy="468000"/>
              </a:xfrm>
              <a:prstGeom prst="rect">
                <a:avLst/>
              </a:prstGeom>
              <a:noFill/>
              <a:ln>
                <a:noFill/>
              </a:ln>
            </p:spPr>
          </p:pic>
        </p:grpSp>
      </p:grpSp>
      <p:grpSp>
        <p:nvGrpSpPr>
          <p:cNvPr id="649" name="Google Shape;649;g2ecfff68be7_3_0"/>
          <p:cNvGrpSpPr/>
          <p:nvPr/>
        </p:nvGrpSpPr>
        <p:grpSpPr>
          <a:xfrm>
            <a:off x="9729686" y="3638170"/>
            <a:ext cx="1920465" cy="1156719"/>
            <a:chOff x="4891158" y="5033868"/>
            <a:chExt cx="1920465" cy="1156719"/>
          </a:xfrm>
        </p:grpSpPr>
        <p:sp>
          <p:nvSpPr>
            <p:cNvPr id="650" name="Google Shape;650;g2ecfff68be7_3_0"/>
            <p:cNvSpPr txBox="1"/>
            <p:nvPr/>
          </p:nvSpPr>
          <p:spPr>
            <a:xfrm>
              <a:off x="4891158" y="5913588"/>
              <a:ext cx="192046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Resource Limits</a:t>
              </a:r>
              <a:endParaRPr/>
            </a:p>
          </p:txBody>
        </p:sp>
        <p:grpSp>
          <p:nvGrpSpPr>
            <p:cNvPr id="651" name="Google Shape;651;g2ecfff68be7_3_0"/>
            <p:cNvGrpSpPr/>
            <p:nvPr/>
          </p:nvGrpSpPr>
          <p:grpSpPr>
            <a:xfrm>
              <a:off x="5402900" y="5033868"/>
              <a:ext cx="905691" cy="853440"/>
              <a:chOff x="5402900" y="5033868"/>
              <a:chExt cx="905691" cy="853440"/>
            </a:xfrm>
          </p:grpSpPr>
          <p:sp>
            <p:nvSpPr>
              <p:cNvPr id="652" name="Google Shape;652;g2ecfff68be7_3_0"/>
              <p:cNvSpPr/>
              <p:nvPr/>
            </p:nvSpPr>
            <p:spPr>
              <a:xfrm>
                <a:off x="5402900" y="5033868"/>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653" name="Google Shape;653;g2ecfff68be7_3_0"/>
              <p:cNvPicPr preferRelativeResize="0"/>
              <p:nvPr/>
            </p:nvPicPr>
            <p:blipFill rotWithShape="1">
              <a:blip r:embed="rId10">
                <a:alphaModFix/>
              </a:blip>
              <a:srcRect b="0" l="0" r="0" t="0"/>
              <a:stretch/>
            </p:blipFill>
            <p:spPr>
              <a:xfrm>
                <a:off x="5567745" y="5172588"/>
                <a:ext cx="576000" cy="576000"/>
              </a:xfrm>
              <a:prstGeom prst="rect">
                <a:avLst/>
              </a:prstGeom>
              <a:noFill/>
              <a:ln>
                <a:noFill/>
              </a:ln>
            </p:spPr>
          </p:pic>
        </p:grpSp>
      </p:grpSp>
      <p:grpSp>
        <p:nvGrpSpPr>
          <p:cNvPr id="654" name="Google Shape;654;g2ecfff68be7_3_0"/>
          <p:cNvGrpSpPr/>
          <p:nvPr/>
        </p:nvGrpSpPr>
        <p:grpSpPr>
          <a:xfrm>
            <a:off x="7264100" y="3554336"/>
            <a:ext cx="1920465" cy="1324387"/>
            <a:chOff x="9729686" y="3624093"/>
            <a:chExt cx="1920465" cy="1324387"/>
          </a:xfrm>
        </p:grpSpPr>
        <p:grpSp>
          <p:nvGrpSpPr>
            <p:cNvPr id="655" name="Google Shape;655;g2ecfff68be7_3_0"/>
            <p:cNvGrpSpPr/>
            <p:nvPr/>
          </p:nvGrpSpPr>
          <p:grpSpPr>
            <a:xfrm>
              <a:off x="10222952" y="3624093"/>
              <a:ext cx="905691" cy="853440"/>
              <a:chOff x="10222952" y="3624093"/>
              <a:chExt cx="905691" cy="853440"/>
            </a:xfrm>
          </p:grpSpPr>
          <p:sp>
            <p:nvSpPr>
              <p:cNvPr id="656" name="Google Shape;656;g2ecfff68be7_3_0"/>
              <p:cNvSpPr/>
              <p:nvPr/>
            </p:nvSpPr>
            <p:spPr>
              <a:xfrm>
                <a:off x="10222952" y="3624093"/>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s with solid fill" id="657" name="Google Shape;657;g2ecfff68be7_3_0"/>
              <p:cNvPicPr preferRelativeResize="0"/>
              <p:nvPr/>
            </p:nvPicPr>
            <p:blipFill rotWithShape="1">
              <a:blip r:embed="rId4">
                <a:alphaModFix/>
              </a:blip>
              <a:srcRect b="0" l="0" r="0" t="0"/>
              <a:stretch/>
            </p:blipFill>
            <p:spPr>
              <a:xfrm>
                <a:off x="10325821" y="3700837"/>
                <a:ext cx="699952" cy="699952"/>
              </a:xfrm>
              <a:prstGeom prst="rect">
                <a:avLst/>
              </a:prstGeom>
              <a:noFill/>
              <a:ln>
                <a:noFill/>
              </a:ln>
            </p:spPr>
          </p:pic>
        </p:grpSp>
        <p:sp>
          <p:nvSpPr>
            <p:cNvPr id="658" name="Google Shape;658;g2ecfff68be7_3_0"/>
            <p:cNvSpPr txBox="1"/>
            <p:nvPr/>
          </p:nvSpPr>
          <p:spPr>
            <a:xfrm>
              <a:off x="9729686" y="4486815"/>
              <a:ext cx="19204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User accounts and groups</a:t>
              </a:r>
              <a:endParaRPr/>
            </a:p>
          </p:txBody>
        </p:sp>
      </p:grpSp>
      <p:grpSp>
        <p:nvGrpSpPr>
          <p:cNvPr id="659" name="Google Shape;659;g2ecfff68be7_3_0"/>
          <p:cNvGrpSpPr/>
          <p:nvPr/>
        </p:nvGrpSpPr>
        <p:grpSpPr>
          <a:xfrm>
            <a:off x="9729686" y="2108206"/>
            <a:ext cx="1920465" cy="1324387"/>
            <a:chOff x="4901019" y="3624093"/>
            <a:chExt cx="1920465" cy="1324387"/>
          </a:xfrm>
        </p:grpSpPr>
        <p:sp>
          <p:nvSpPr>
            <p:cNvPr id="660" name="Google Shape;660;g2ecfff68be7_3_0"/>
            <p:cNvSpPr txBox="1"/>
            <p:nvPr/>
          </p:nvSpPr>
          <p:spPr>
            <a:xfrm>
              <a:off x="4901019" y="4486815"/>
              <a:ext cx="19204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Searching files using GREP</a:t>
              </a:r>
              <a:endParaRPr/>
            </a:p>
          </p:txBody>
        </p:sp>
        <p:grpSp>
          <p:nvGrpSpPr>
            <p:cNvPr id="661" name="Google Shape;661;g2ecfff68be7_3_0"/>
            <p:cNvGrpSpPr/>
            <p:nvPr/>
          </p:nvGrpSpPr>
          <p:grpSpPr>
            <a:xfrm>
              <a:off x="5403283" y="3624093"/>
              <a:ext cx="905691" cy="853440"/>
              <a:chOff x="5403283" y="3624093"/>
              <a:chExt cx="905691" cy="853440"/>
            </a:xfrm>
          </p:grpSpPr>
          <p:sp>
            <p:nvSpPr>
              <p:cNvPr id="662" name="Google Shape;662;g2ecfff68be7_3_0"/>
              <p:cNvSpPr/>
              <p:nvPr/>
            </p:nvSpPr>
            <p:spPr>
              <a:xfrm>
                <a:off x="5403283" y="3624093"/>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663" name="Google Shape;663;g2ecfff68be7_3_0"/>
              <p:cNvPicPr preferRelativeResize="0"/>
              <p:nvPr/>
            </p:nvPicPr>
            <p:blipFill rotWithShape="1">
              <a:blip r:embed="rId11">
                <a:alphaModFix/>
              </a:blip>
              <a:srcRect b="0" l="0" r="0" t="0"/>
              <a:stretch/>
            </p:blipFill>
            <p:spPr>
              <a:xfrm>
                <a:off x="5627528" y="3822213"/>
                <a:ext cx="457200" cy="457200"/>
              </a:xfrm>
              <a:prstGeom prst="rect">
                <a:avLst/>
              </a:prstGeom>
              <a:noFill/>
              <a:ln>
                <a:noFill/>
              </a:ln>
            </p:spPr>
          </p:pic>
        </p:grpSp>
      </p:grpSp>
      <p:grpSp>
        <p:nvGrpSpPr>
          <p:cNvPr id="664" name="Google Shape;664;g2ecfff68be7_3_0"/>
          <p:cNvGrpSpPr/>
          <p:nvPr/>
        </p:nvGrpSpPr>
        <p:grpSpPr>
          <a:xfrm>
            <a:off x="4901019" y="3554336"/>
            <a:ext cx="1920465" cy="1324387"/>
            <a:chOff x="7264100" y="3624093"/>
            <a:chExt cx="1920465" cy="1324387"/>
          </a:xfrm>
        </p:grpSpPr>
        <p:sp>
          <p:nvSpPr>
            <p:cNvPr id="665" name="Google Shape;665;g2ecfff68be7_3_0"/>
            <p:cNvSpPr txBox="1"/>
            <p:nvPr/>
          </p:nvSpPr>
          <p:spPr>
            <a:xfrm>
              <a:off x="7264100" y="4486815"/>
              <a:ext cx="19204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Basic and extended regular expressions</a:t>
              </a:r>
              <a:endParaRPr/>
            </a:p>
          </p:txBody>
        </p:sp>
        <p:grpSp>
          <p:nvGrpSpPr>
            <p:cNvPr id="666" name="Google Shape;666;g2ecfff68be7_3_0"/>
            <p:cNvGrpSpPr/>
            <p:nvPr/>
          </p:nvGrpSpPr>
          <p:grpSpPr>
            <a:xfrm>
              <a:off x="7795085" y="3624093"/>
              <a:ext cx="905691" cy="853440"/>
              <a:chOff x="7795085" y="3624093"/>
              <a:chExt cx="905691" cy="853440"/>
            </a:xfrm>
          </p:grpSpPr>
          <p:sp>
            <p:nvSpPr>
              <p:cNvPr id="667" name="Google Shape;667;g2ecfff68be7_3_0"/>
              <p:cNvSpPr/>
              <p:nvPr/>
            </p:nvSpPr>
            <p:spPr>
              <a:xfrm>
                <a:off x="7795085" y="3624093"/>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grpSp>
            <p:nvGrpSpPr>
              <p:cNvPr id="668" name="Google Shape;668;g2ecfff68be7_3_0"/>
              <p:cNvGrpSpPr/>
              <p:nvPr/>
            </p:nvGrpSpPr>
            <p:grpSpPr>
              <a:xfrm>
                <a:off x="7919512" y="3760550"/>
                <a:ext cx="656837" cy="580526"/>
                <a:chOff x="7936332" y="3755950"/>
                <a:chExt cx="656837" cy="580526"/>
              </a:xfrm>
            </p:grpSpPr>
            <p:pic>
              <p:nvPicPr>
                <p:cNvPr id="669" name="Google Shape;669;g2ecfff68be7_3_0"/>
                <p:cNvPicPr preferRelativeResize="0"/>
                <p:nvPr/>
              </p:nvPicPr>
              <p:blipFill rotWithShape="1">
                <a:blip r:embed="rId12">
                  <a:alphaModFix/>
                </a:blip>
                <a:srcRect b="0" l="0" r="0" t="0"/>
                <a:stretch/>
              </p:blipFill>
              <p:spPr>
                <a:xfrm>
                  <a:off x="7936332" y="3755950"/>
                  <a:ext cx="580526" cy="580526"/>
                </a:xfrm>
                <a:prstGeom prst="rect">
                  <a:avLst/>
                </a:prstGeom>
                <a:noFill/>
                <a:ln>
                  <a:noFill/>
                </a:ln>
              </p:spPr>
            </p:pic>
            <p:pic>
              <p:nvPicPr>
                <p:cNvPr id="670" name="Google Shape;670;g2ecfff68be7_3_0"/>
                <p:cNvPicPr preferRelativeResize="0"/>
                <p:nvPr/>
              </p:nvPicPr>
              <p:blipFill rotWithShape="1">
                <a:blip r:embed="rId13">
                  <a:alphaModFix/>
                </a:blip>
                <a:srcRect b="0" l="0" r="0" t="0"/>
                <a:stretch/>
              </p:blipFill>
              <p:spPr>
                <a:xfrm>
                  <a:off x="8268180" y="3853373"/>
                  <a:ext cx="324989" cy="324989"/>
                </a:xfrm>
                <a:prstGeom prst="rect">
                  <a:avLst/>
                </a:prstGeom>
                <a:noFill/>
                <a:ln>
                  <a:noFill/>
                </a:ln>
              </p:spPr>
            </p:pic>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250"/>
                                        <p:tgtEl>
                                          <p:spTgt spid="614"/>
                                        </p:tgtEl>
                                        <p:attrNameLst>
                                          <p:attrName>ppt_w</p:attrName>
                                        </p:attrNameLst>
                                      </p:cBhvr>
                                      <p:tavLst>
                                        <p:tav fmla="" tm="0">
                                          <p:val>
                                            <p:strVal val="0"/>
                                          </p:val>
                                        </p:tav>
                                        <p:tav fmla="" tm="100000">
                                          <p:val>
                                            <p:strVal val="#ppt_w"/>
                                          </p:val>
                                        </p:tav>
                                      </p:tavLst>
                                    </p:anim>
                                    <p:anim calcmode="lin" valueType="num">
                                      <p:cBhvr additive="base">
                                        <p:cTn dur="250"/>
                                        <p:tgtEl>
                                          <p:spTgt spid="6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250"/>
                                        <p:tgtEl>
                                          <p:spTgt spid="624"/>
                                        </p:tgtEl>
                                        <p:attrNameLst>
                                          <p:attrName>ppt_w</p:attrName>
                                        </p:attrNameLst>
                                      </p:cBhvr>
                                      <p:tavLst>
                                        <p:tav fmla="" tm="0">
                                          <p:val>
                                            <p:strVal val="0"/>
                                          </p:val>
                                        </p:tav>
                                        <p:tav fmla="" tm="100000">
                                          <p:val>
                                            <p:strVal val="#ppt_w"/>
                                          </p:val>
                                        </p:tav>
                                      </p:tavLst>
                                    </p:anim>
                                    <p:anim calcmode="lin" valueType="num">
                                      <p:cBhvr additive="base">
                                        <p:cTn dur="250"/>
                                        <p:tgtEl>
                                          <p:spTgt spid="62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250"/>
                                        <p:tgtEl>
                                          <p:spTgt spid="619"/>
                                        </p:tgtEl>
                                        <p:attrNameLst>
                                          <p:attrName>ppt_w</p:attrName>
                                        </p:attrNameLst>
                                      </p:cBhvr>
                                      <p:tavLst>
                                        <p:tav fmla="" tm="0">
                                          <p:val>
                                            <p:strVal val="0"/>
                                          </p:val>
                                        </p:tav>
                                        <p:tav fmla="" tm="100000">
                                          <p:val>
                                            <p:strVal val="#ppt_w"/>
                                          </p:val>
                                        </p:tav>
                                      </p:tavLst>
                                    </p:anim>
                                    <p:anim calcmode="lin" valueType="num">
                                      <p:cBhvr additive="base">
                                        <p:cTn dur="250"/>
                                        <p:tgtEl>
                                          <p:spTgt spid="61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250"/>
                                        <p:tgtEl>
                                          <p:spTgt spid="629"/>
                                        </p:tgtEl>
                                        <p:attrNameLst>
                                          <p:attrName>ppt_w</p:attrName>
                                        </p:attrNameLst>
                                      </p:cBhvr>
                                      <p:tavLst>
                                        <p:tav fmla="" tm="0">
                                          <p:val>
                                            <p:strVal val="0"/>
                                          </p:val>
                                        </p:tav>
                                        <p:tav fmla="" tm="100000">
                                          <p:val>
                                            <p:strVal val="#ppt_w"/>
                                          </p:val>
                                        </p:tav>
                                      </p:tavLst>
                                    </p:anim>
                                    <p:anim calcmode="lin" valueType="num">
                                      <p:cBhvr additive="base">
                                        <p:cTn dur="250"/>
                                        <p:tgtEl>
                                          <p:spTgt spid="6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250"/>
                                        <p:tgtEl>
                                          <p:spTgt spid="634"/>
                                        </p:tgtEl>
                                        <p:attrNameLst>
                                          <p:attrName>ppt_w</p:attrName>
                                        </p:attrNameLst>
                                      </p:cBhvr>
                                      <p:tavLst>
                                        <p:tav fmla="" tm="0">
                                          <p:val>
                                            <p:strVal val="0"/>
                                          </p:val>
                                        </p:tav>
                                        <p:tav fmla="" tm="100000">
                                          <p:val>
                                            <p:strVal val="#ppt_w"/>
                                          </p:val>
                                        </p:tav>
                                      </p:tavLst>
                                    </p:anim>
                                    <p:anim calcmode="lin" valueType="num">
                                      <p:cBhvr additive="base">
                                        <p:cTn dur="250"/>
                                        <p:tgtEl>
                                          <p:spTgt spid="6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250"/>
                                        <p:tgtEl>
                                          <p:spTgt spid="659"/>
                                        </p:tgtEl>
                                        <p:attrNameLst>
                                          <p:attrName>ppt_w</p:attrName>
                                        </p:attrNameLst>
                                      </p:cBhvr>
                                      <p:tavLst>
                                        <p:tav fmla="" tm="0">
                                          <p:val>
                                            <p:strVal val="0"/>
                                          </p:val>
                                        </p:tav>
                                        <p:tav fmla="" tm="100000">
                                          <p:val>
                                            <p:strVal val="#ppt_w"/>
                                          </p:val>
                                        </p:tav>
                                      </p:tavLst>
                                    </p:anim>
                                    <p:anim calcmode="lin" valueType="num">
                                      <p:cBhvr additive="base">
                                        <p:cTn dur="250"/>
                                        <p:tgtEl>
                                          <p:spTgt spid="6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4"/>
                                        </p:tgtEl>
                                        <p:attrNameLst>
                                          <p:attrName>style.visibility</p:attrName>
                                        </p:attrNameLst>
                                      </p:cBhvr>
                                      <p:to>
                                        <p:strVal val="visible"/>
                                      </p:to>
                                    </p:set>
                                    <p:anim calcmode="lin" valueType="num">
                                      <p:cBhvr additive="base">
                                        <p:cTn dur="250"/>
                                        <p:tgtEl>
                                          <p:spTgt spid="664"/>
                                        </p:tgtEl>
                                        <p:attrNameLst>
                                          <p:attrName>ppt_w</p:attrName>
                                        </p:attrNameLst>
                                      </p:cBhvr>
                                      <p:tavLst>
                                        <p:tav fmla="" tm="0">
                                          <p:val>
                                            <p:strVal val="0"/>
                                          </p:val>
                                        </p:tav>
                                        <p:tav fmla="" tm="100000">
                                          <p:val>
                                            <p:strVal val="#ppt_w"/>
                                          </p:val>
                                        </p:tav>
                                      </p:tavLst>
                                    </p:anim>
                                    <p:anim calcmode="lin" valueType="num">
                                      <p:cBhvr additive="base">
                                        <p:cTn dur="250"/>
                                        <p:tgtEl>
                                          <p:spTgt spid="66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54"/>
                                        </p:tgtEl>
                                        <p:attrNameLst>
                                          <p:attrName>style.visibility</p:attrName>
                                        </p:attrNameLst>
                                      </p:cBhvr>
                                      <p:to>
                                        <p:strVal val="visible"/>
                                      </p:to>
                                    </p:set>
                                    <p:anim calcmode="lin" valueType="num">
                                      <p:cBhvr additive="base">
                                        <p:cTn dur="250"/>
                                        <p:tgtEl>
                                          <p:spTgt spid="654"/>
                                        </p:tgtEl>
                                        <p:attrNameLst>
                                          <p:attrName>ppt_w</p:attrName>
                                        </p:attrNameLst>
                                      </p:cBhvr>
                                      <p:tavLst>
                                        <p:tav fmla="" tm="0">
                                          <p:val>
                                            <p:strVal val="0"/>
                                          </p:val>
                                        </p:tav>
                                        <p:tav fmla="" tm="100000">
                                          <p:val>
                                            <p:strVal val="#ppt_w"/>
                                          </p:val>
                                        </p:tav>
                                      </p:tavLst>
                                    </p:anim>
                                    <p:anim calcmode="lin" valueType="num">
                                      <p:cBhvr additive="base">
                                        <p:cTn dur="250"/>
                                        <p:tgtEl>
                                          <p:spTgt spid="6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250"/>
                                        <p:tgtEl>
                                          <p:spTgt spid="649"/>
                                        </p:tgtEl>
                                        <p:attrNameLst>
                                          <p:attrName>ppt_w</p:attrName>
                                        </p:attrNameLst>
                                      </p:cBhvr>
                                      <p:tavLst>
                                        <p:tav fmla="" tm="0">
                                          <p:val>
                                            <p:strVal val="0"/>
                                          </p:val>
                                        </p:tav>
                                        <p:tav fmla="" tm="100000">
                                          <p:val>
                                            <p:strVal val="#ppt_w"/>
                                          </p:val>
                                        </p:tav>
                                      </p:tavLst>
                                    </p:anim>
                                    <p:anim calcmode="lin" valueType="num">
                                      <p:cBhvr additive="base">
                                        <p:cTn dur="250"/>
                                        <p:tgtEl>
                                          <p:spTgt spid="6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250"/>
                                        <p:tgtEl>
                                          <p:spTgt spid="644"/>
                                        </p:tgtEl>
                                        <p:attrNameLst>
                                          <p:attrName>ppt_w</p:attrName>
                                        </p:attrNameLst>
                                      </p:cBhvr>
                                      <p:tavLst>
                                        <p:tav fmla="" tm="0">
                                          <p:val>
                                            <p:strVal val="0"/>
                                          </p:val>
                                        </p:tav>
                                        <p:tav fmla="" tm="100000">
                                          <p:val>
                                            <p:strVal val="#ppt_w"/>
                                          </p:val>
                                        </p:tav>
                                      </p:tavLst>
                                    </p:anim>
                                    <p:anim calcmode="lin" valueType="num">
                                      <p:cBhvr additive="base">
                                        <p:cTn dur="250"/>
                                        <p:tgtEl>
                                          <p:spTgt spid="6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250"/>
                                        <p:tgtEl>
                                          <p:spTgt spid="639"/>
                                        </p:tgtEl>
                                        <p:attrNameLst>
                                          <p:attrName>ppt_w</p:attrName>
                                        </p:attrNameLst>
                                      </p:cBhvr>
                                      <p:tavLst>
                                        <p:tav fmla="" tm="0">
                                          <p:val>
                                            <p:strVal val="0"/>
                                          </p:val>
                                        </p:tav>
                                        <p:tav fmla="" tm="100000">
                                          <p:val>
                                            <p:strVal val="#ppt_w"/>
                                          </p:val>
                                        </p:tav>
                                      </p:tavLst>
                                    </p:anim>
                                    <p:anim calcmode="lin" valueType="num">
                                      <p:cBhvr additive="base">
                                        <p:cTn dur="250"/>
                                        <p:tgtEl>
                                          <p:spTgt spid="63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45"/>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Creating Directories</a:t>
            </a:r>
            <a:endParaRPr/>
          </a:p>
        </p:txBody>
      </p:sp>
      <p:cxnSp>
        <p:nvCxnSpPr>
          <p:cNvPr id="1370" name="Google Shape;1370;p45"/>
          <p:cNvCxnSpPr>
            <a:stCxn id="1371" idx="2"/>
            <a:endCxn id="1372" idx="0"/>
          </p:cNvCxnSpPr>
          <p:nvPr/>
        </p:nvCxnSpPr>
        <p:spPr>
          <a:xfrm rot="5400000">
            <a:off x="8694620" y="2450005"/>
            <a:ext cx="669900" cy="14100"/>
          </a:xfrm>
          <a:prstGeom prst="bentConnector3">
            <a:avLst>
              <a:gd fmla="val 49990" name="adj1"/>
            </a:avLst>
          </a:prstGeom>
          <a:noFill/>
          <a:ln cap="flat" cmpd="sng" w="12700">
            <a:solidFill>
              <a:schemeClr val="accent4"/>
            </a:solidFill>
            <a:prstDash val="dashDot"/>
            <a:miter lim="800000"/>
            <a:headEnd len="sm" w="sm" type="none"/>
            <a:tailEnd len="med" w="med" type="triangle"/>
          </a:ln>
        </p:spPr>
      </p:cxnSp>
      <p:cxnSp>
        <p:nvCxnSpPr>
          <p:cNvPr id="1373" name="Google Shape;1373;p45"/>
          <p:cNvCxnSpPr/>
          <p:nvPr/>
        </p:nvCxnSpPr>
        <p:spPr>
          <a:xfrm flipH="1">
            <a:off x="9022555" y="3677052"/>
            <a:ext cx="1" cy="237110"/>
          </a:xfrm>
          <a:prstGeom prst="straightConnector1">
            <a:avLst/>
          </a:prstGeom>
          <a:noFill/>
          <a:ln cap="flat" cmpd="sng" w="12700">
            <a:solidFill>
              <a:schemeClr val="accent4"/>
            </a:solidFill>
            <a:prstDash val="dashDot"/>
            <a:miter lim="800000"/>
            <a:headEnd len="sm" w="sm" type="none"/>
            <a:tailEnd len="med" w="med" type="triangle"/>
          </a:ln>
        </p:spPr>
      </p:cxnSp>
      <p:sp>
        <p:nvSpPr>
          <p:cNvPr id="1371" name="Google Shape;1371;p45"/>
          <p:cNvSpPr/>
          <p:nvPr/>
        </p:nvSpPr>
        <p:spPr>
          <a:xfrm>
            <a:off x="8583774" y="1218261"/>
            <a:ext cx="905691" cy="90384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sp>
        <p:nvSpPr>
          <p:cNvPr id="1372" name="Google Shape;1372;p45"/>
          <p:cNvSpPr/>
          <p:nvPr/>
        </p:nvSpPr>
        <p:spPr>
          <a:xfrm>
            <a:off x="8572324" y="2791876"/>
            <a:ext cx="900465"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374" name="Google Shape;1374;p45"/>
          <p:cNvSpPr/>
          <p:nvPr/>
        </p:nvSpPr>
        <p:spPr>
          <a:xfrm>
            <a:off x="8583774" y="3926750"/>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375" name="Google Shape;1375;p45"/>
          <p:cNvSpPr/>
          <p:nvPr/>
        </p:nvSpPr>
        <p:spPr>
          <a:xfrm>
            <a:off x="8583774" y="3939338"/>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cxnSp>
        <p:nvCxnSpPr>
          <p:cNvPr id="1376" name="Google Shape;1376;p45"/>
          <p:cNvCxnSpPr>
            <a:stCxn id="1375" idx="2"/>
            <a:endCxn id="1377" idx="0"/>
          </p:cNvCxnSpPr>
          <p:nvPr/>
        </p:nvCxnSpPr>
        <p:spPr>
          <a:xfrm rot="5400000">
            <a:off x="7984670" y="3982328"/>
            <a:ext cx="241500" cy="1862400"/>
          </a:xfrm>
          <a:prstGeom prst="bentConnector3">
            <a:avLst>
              <a:gd fmla="val 50022" name="adj1"/>
            </a:avLst>
          </a:prstGeom>
          <a:noFill/>
          <a:ln cap="flat" cmpd="sng" w="12700">
            <a:solidFill>
              <a:schemeClr val="accent4"/>
            </a:solidFill>
            <a:prstDash val="dashDot"/>
            <a:miter lim="800000"/>
            <a:headEnd len="sm" w="sm" type="none"/>
            <a:tailEnd len="med" w="med" type="triangle"/>
          </a:ln>
        </p:spPr>
      </p:cxnSp>
      <p:cxnSp>
        <p:nvCxnSpPr>
          <p:cNvPr id="1378" name="Google Shape;1378;p45"/>
          <p:cNvCxnSpPr/>
          <p:nvPr/>
        </p:nvCxnSpPr>
        <p:spPr>
          <a:xfrm>
            <a:off x="9022555" y="3672556"/>
            <a:ext cx="1827600" cy="306300"/>
          </a:xfrm>
          <a:prstGeom prst="bentConnector2">
            <a:avLst/>
          </a:prstGeom>
          <a:noFill/>
          <a:ln cap="flat" cmpd="sng" w="12700">
            <a:solidFill>
              <a:schemeClr val="accent4"/>
            </a:solidFill>
            <a:prstDash val="dashDot"/>
            <a:miter lim="800000"/>
            <a:headEnd len="sm" w="sm" type="none"/>
            <a:tailEnd len="med" w="med" type="triangle"/>
          </a:ln>
        </p:spPr>
      </p:cxnSp>
      <p:sp>
        <p:nvSpPr>
          <p:cNvPr id="1379" name="Google Shape;1379;p45"/>
          <p:cNvSpPr/>
          <p:nvPr/>
        </p:nvSpPr>
        <p:spPr>
          <a:xfrm>
            <a:off x="10383211" y="3984182"/>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jane</a:t>
            </a:r>
            <a:endParaRPr/>
          </a:p>
        </p:txBody>
      </p:sp>
      <p:sp>
        <p:nvSpPr>
          <p:cNvPr id="1380" name="Google Shape;1380;p45"/>
          <p:cNvSpPr/>
          <p:nvPr/>
        </p:nvSpPr>
        <p:spPr>
          <a:xfrm>
            <a:off x="382573" y="1670183"/>
            <a:ext cx="5149033"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mkdir Receipts</a:t>
            </a:r>
            <a:endParaRPr/>
          </a:p>
        </p:txBody>
      </p:sp>
      <p:sp>
        <p:nvSpPr>
          <p:cNvPr id="1377" name="Google Shape;1377;p45"/>
          <p:cNvSpPr/>
          <p:nvPr/>
        </p:nvSpPr>
        <p:spPr>
          <a:xfrm>
            <a:off x="6593571" y="5034384"/>
            <a:ext cx="1161187"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Receipts</a:t>
            </a:r>
            <a:endParaRPr/>
          </a:p>
        </p:txBody>
      </p:sp>
      <p:sp>
        <p:nvSpPr>
          <p:cNvPr id="1381" name="Google Shape;1381;p45"/>
          <p:cNvSpPr txBox="1"/>
          <p:nvPr/>
        </p:nvSpPr>
        <p:spPr>
          <a:xfrm>
            <a:off x="3130377" y="1668729"/>
            <a:ext cx="2214621"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m</a:t>
            </a:r>
            <a:r>
              <a:rPr lang="en-US" sz="1800">
                <a:solidFill>
                  <a:schemeClr val="lt1"/>
                </a:solidFill>
                <a:latin typeface="Consolas"/>
                <a:ea typeface="Consolas"/>
                <a:cs typeface="Consolas"/>
                <a:sym typeface="Consolas"/>
              </a:rPr>
              <a:t>ake </a:t>
            </a:r>
            <a:r>
              <a:rPr lang="en-US" sz="1800" u="sng">
                <a:solidFill>
                  <a:schemeClr val="lt1"/>
                </a:solidFill>
                <a:latin typeface="Consolas"/>
                <a:ea typeface="Consolas"/>
                <a:cs typeface="Consolas"/>
                <a:sym typeface="Consolas"/>
              </a:rPr>
              <a:t>d</a:t>
            </a:r>
            <a:r>
              <a:rPr lang="en-US" sz="1800">
                <a:solidFill>
                  <a:schemeClr val="lt1"/>
                </a:solidFill>
                <a:latin typeface="Consolas"/>
                <a:ea typeface="Consolas"/>
                <a:cs typeface="Consolas"/>
                <a:sym typeface="Consolas"/>
              </a:rPr>
              <a:t>irectory</a:t>
            </a:r>
            <a:endParaRPr sz="1800">
              <a:solidFill>
                <a:schemeClr val="dk1"/>
              </a:solidFill>
              <a:latin typeface="Ubuntu"/>
              <a:ea typeface="Ubuntu"/>
              <a:cs typeface="Ubuntu"/>
              <a:sym typeface="Ubuntu"/>
            </a:endParaRPr>
          </a:p>
        </p:txBody>
      </p:sp>
      <p:sp>
        <p:nvSpPr>
          <p:cNvPr id="1382" name="Google Shape;1382;p45"/>
          <p:cNvSpPr/>
          <p:nvPr/>
        </p:nvSpPr>
        <p:spPr>
          <a:xfrm>
            <a:off x="8336963" y="5404849"/>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Receipt.pdf</a:t>
            </a:r>
            <a:endParaRPr/>
          </a:p>
        </p:txBody>
      </p:sp>
      <p:cxnSp>
        <p:nvCxnSpPr>
          <p:cNvPr id="1383" name="Google Shape;1383;p45"/>
          <p:cNvCxnSpPr>
            <a:endCxn id="1382" idx="0"/>
          </p:cNvCxnSpPr>
          <p:nvPr/>
        </p:nvCxnSpPr>
        <p:spPr>
          <a:xfrm>
            <a:off x="9048343" y="4837549"/>
            <a:ext cx="0" cy="567300"/>
          </a:xfrm>
          <a:prstGeom prst="straightConnector1">
            <a:avLst/>
          </a:prstGeom>
          <a:noFill/>
          <a:ln cap="flat" cmpd="sng" w="12700">
            <a:solidFill>
              <a:schemeClr val="accent4"/>
            </a:solidFill>
            <a:prstDash val="dashDot"/>
            <a:miter lim="800000"/>
            <a:headEnd len="sm" w="sm" type="none"/>
            <a:tailEnd len="med" w="med" type="triangle"/>
          </a:ln>
        </p:spPr>
      </p:cxnSp>
      <p:sp>
        <p:nvSpPr>
          <p:cNvPr id="1384" name="Google Shape;1384;p45"/>
          <p:cNvSpPr/>
          <p:nvPr/>
        </p:nvSpPr>
        <p:spPr>
          <a:xfrm>
            <a:off x="10138741" y="5427816"/>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Receipt.pdf</a:t>
            </a:r>
            <a:endParaRPr/>
          </a:p>
        </p:txBody>
      </p:sp>
      <p:cxnSp>
        <p:nvCxnSpPr>
          <p:cNvPr id="1385" name="Google Shape;1385;p45"/>
          <p:cNvCxnSpPr>
            <a:endCxn id="1384" idx="0"/>
          </p:cNvCxnSpPr>
          <p:nvPr/>
        </p:nvCxnSpPr>
        <p:spPr>
          <a:xfrm>
            <a:off x="10850121" y="4860516"/>
            <a:ext cx="0" cy="56730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500"/>
                                        <p:tgtEl>
                                          <p:spTgt spid="1376"/>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500"/>
                                        <p:tgtEl>
                                          <p:spTgt spid="1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500"/>
                                        <p:tgtEl>
                                          <p:spTgt spid="1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46"/>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Copying Files</a:t>
            </a:r>
            <a:endParaRPr/>
          </a:p>
        </p:txBody>
      </p:sp>
      <p:cxnSp>
        <p:nvCxnSpPr>
          <p:cNvPr id="1392" name="Google Shape;1392;p46"/>
          <p:cNvCxnSpPr>
            <a:stCxn id="1393" idx="2"/>
            <a:endCxn id="1394" idx="0"/>
          </p:cNvCxnSpPr>
          <p:nvPr/>
        </p:nvCxnSpPr>
        <p:spPr>
          <a:xfrm rot="5400000">
            <a:off x="8831270" y="2313355"/>
            <a:ext cx="396600" cy="14100"/>
          </a:xfrm>
          <a:prstGeom prst="bentConnector3">
            <a:avLst>
              <a:gd fmla="val 49985" name="adj1"/>
            </a:avLst>
          </a:prstGeom>
          <a:noFill/>
          <a:ln cap="flat" cmpd="sng" w="12700">
            <a:solidFill>
              <a:schemeClr val="accent4"/>
            </a:solidFill>
            <a:prstDash val="dashDot"/>
            <a:miter lim="800000"/>
            <a:headEnd len="sm" w="sm" type="none"/>
            <a:tailEnd len="med" w="med" type="triangle"/>
          </a:ln>
        </p:spPr>
      </p:cxnSp>
      <p:cxnSp>
        <p:nvCxnSpPr>
          <p:cNvPr id="1395" name="Google Shape;1395;p46"/>
          <p:cNvCxnSpPr/>
          <p:nvPr/>
        </p:nvCxnSpPr>
        <p:spPr>
          <a:xfrm flipH="1">
            <a:off x="9022555" y="3403764"/>
            <a:ext cx="1" cy="237110"/>
          </a:xfrm>
          <a:prstGeom prst="straightConnector1">
            <a:avLst/>
          </a:prstGeom>
          <a:noFill/>
          <a:ln cap="flat" cmpd="sng" w="12700">
            <a:solidFill>
              <a:schemeClr val="accent4"/>
            </a:solidFill>
            <a:prstDash val="dashDot"/>
            <a:miter lim="800000"/>
            <a:headEnd len="sm" w="sm" type="none"/>
            <a:tailEnd len="med" w="med" type="triangle"/>
          </a:ln>
        </p:spPr>
      </p:cxnSp>
      <p:sp>
        <p:nvSpPr>
          <p:cNvPr id="1393" name="Google Shape;1393;p46"/>
          <p:cNvSpPr/>
          <p:nvPr/>
        </p:nvSpPr>
        <p:spPr>
          <a:xfrm>
            <a:off x="8583774" y="1218261"/>
            <a:ext cx="905691" cy="90384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sp>
        <p:nvSpPr>
          <p:cNvPr id="1394" name="Google Shape;1394;p46"/>
          <p:cNvSpPr/>
          <p:nvPr/>
        </p:nvSpPr>
        <p:spPr>
          <a:xfrm>
            <a:off x="8572324" y="2518588"/>
            <a:ext cx="900465"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396" name="Google Shape;1396;p46"/>
          <p:cNvSpPr/>
          <p:nvPr/>
        </p:nvSpPr>
        <p:spPr>
          <a:xfrm>
            <a:off x="8583774" y="3653462"/>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397" name="Google Shape;1397;p46"/>
          <p:cNvSpPr/>
          <p:nvPr/>
        </p:nvSpPr>
        <p:spPr>
          <a:xfrm>
            <a:off x="8583774" y="3666050"/>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cxnSp>
        <p:nvCxnSpPr>
          <p:cNvPr id="1398" name="Google Shape;1398;p46"/>
          <p:cNvCxnSpPr>
            <a:stCxn id="1397" idx="2"/>
            <a:endCxn id="1399" idx="0"/>
          </p:cNvCxnSpPr>
          <p:nvPr/>
        </p:nvCxnSpPr>
        <p:spPr>
          <a:xfrm rot="5400000">
            <a:off x="7984670" y="3709040"/>
            <a:ext cx="241500" cy="1862400"/>
          </a:xfrm>
          <a:prstGeom prst="bentConnector3">
            <a:avLst>
              <a:gd fmla="val 50022" name="adj1"/>
            </a:avLst>
          </a:prstGeom>
          <a:noFill/>
          <a:ln cap="flat" cmpd="sng" w="12700">
            <a:solidFill>
              <a:schemeClr val="accent4"/>
            </a:solidFill>
            <a:prstDash val="dashDot"/>
            <a:miter lim="800000"/>
            <a:headEnd len="sm" w="sm" type="none"/>
            <a:tailEnd len="med" w="med" type="triangle"/>
          </a:ln>
        </p:spPr>
      </p:cxnSp>
      <p:sp>
        <p:nvSpPr>
          <p:cNvPr id="1399" name="Google Shape;1399;p46"/>
          <p:cNvSpPr/>
          <p:nvPr/>
        </p:nvSpPr>
        <p:spPr>
          <a:xfrm>
            <a:off x="6593571" y="4761096"/>
            <a:ext cx="1161187"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Receipts</a:t>
            </a:r>
            <a:endParaRPr/>
          </a:p>
        </p:txBody>
      </p:sp>
      <p:sp>
        <p:nvSpPr>
          <p:cNvPr id="1400" name="Google Shape;1400;p46"/>
          <p:cNvSpPr/>
          <p:nvPr/>
        </p:nvSpPr>
        <p:spPr>
          <a:xfrm>
            <a:off x="8336963" y="5131561"/>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Receipt.pdf</a:t>
            </a:r>
            <a:endParaRPr/>
          </a:p>
        </p:txBody>
      </p:sp>
      <p:cxnSp>
        <p:nvCxnSpPr>
          <p:cNvPr id="1401" name="Google Shape;1401;p46"/>
          <p:cNvCxnSpPr>
            <a:endCxn id="1400" idx="0"/>
          </p:cNvCxnSpPr>
          <p:nvPr/>
        </p:nvCxnSpPr>
        <p:spPr>
          <a:xfrm>
            <a:off x="9048343" y="4564261"/>
            <a:ext cx="0" cy="567300"/>
          </a:xfrm>
          <a:prstGeom prst="straightConnector1">
            <a:avLst/>
          </a:prstGeom>
          <a:noFill/>
          <a:ln cap="flat" cmpd="sng" w="12700">
            <a:solidFill>
              <a:schemeClr val="accent4"/>
            </a:solidFill>
            <a:prstDash val="dashDot"/>
            <a:miter lim="800000"/>
            <a:headEnd len="sm" w="sm" type="none"/>
            <a:tailEnd len="med" w="med" type="triangle"/>
          </a:ln>
        </p:spPr>
      </p:cxnSp>
      <p:sp>
        <p:nvSpPr>
          <p:cNvPr id="1402" name="Google Shape;1402;p46"/>
          <p:cNvSpPr/>
          <p:nvPr/>
        </p:nvSpPr>
        <p:spPr>
          <a:xfrm>
            <a:off x="372712" y="2222996"/>
            <a:ext cx="4756850" cy="3371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50FA7B"/>
                </a:solidFill>
                <a:latin typeface="Consolas"/>
                <a:ea typeface="Consolas"/>
                <a:cs typeface="Consolas"/>
                <a:sym typeface="Consolas"/>
              </a:rPr>
              <a:t>$</a:t>
            </a:r>
            <a:r>
              <a:rPr lang="en-US" sz="1600">
                <a:solidFill>
                  <a:schemeClr val="lt1"/>
                </a:solidFill>
                <a:latin typeface="Consolas"/>
                <a:ea typeface="Consolas"/>
                <a:cs typeface="Consolas"/>
                <a:sym typeface="Consolas"/>
              </a:rPr>
              <a:t> cp Receipt.pdf Receipts/</a:t>
            </a:r>
            <a:endParaRPr/>
          </a:p>
        </p:txBody>
      </p:sp>
      <p:sp>
        <p:nvSpPr>
          <p:cNvPr id="1403" name="Google Shape;1403;p46"/>
          <p:cNvSpPr/>
          <p:nvPr/>
        </p:nvSpPr>
        <p:spPr>
          <a:xfrm>
            <a:off x="372712" y="2733275"/>
            <a:ext cx="4756850" cy="3371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50FA7B"/>
                </a:solidFill>
                <a:latin typeface="Consolas"/>
                <a:ea typeface="Consolas"/>
                <a:cs typeface="Consolas"/>
                <a:sym typeface="Consolas"/>
              </a:rPr>
              <a:t>$</a:t>
            </a:r>
            <a:r>
              <a:rPr lang="en-US" sz="1600">
                <a:solidFill>
                  <a:schemeClr val="lt1"/>
                </a:solidFill>
                <a:latin typeface="Consolas"/>
                <a:ea typeface="Consolas"/>
                <a:cs typeface="Consolas"/>
                <a:sym typeface="Consolas"/>
              </a:rPr>
              <a:t> cp Receipt.pdf Receipts</a:t>
            </a:r>
            <a:endParaRPr/>
          </a:p>
        </p:txBody>
      </p:sp>
      <p:sp>
        <p:nvSpPr>
          <p:cNvPr id="1404" name="Google Shape;1404;p46"/>
          <p:cNvSpPr/>
          <p:nvPr/>
        </p:nvSpPr>
        <p:spPr>
          <a:xfrm>
            <a:off x="372711" y="3260450"/>
            <a:ext cx="4898099" cy="3371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50FA7B"/>
                </a:solidFill>
                <a:latin typeface="Consolas"/>
                <a:ea typeface="Consolas"/>
                <a:cs typeface="Consolas"/>
                <a:sym typeface="Consolas"/>
              </a:rPr>
              <a:t>$</a:t>
            </a:r>
            <a:r>
              <a:rPr lang="en-US" sz="1600">
                <a:solidFill>
                  <a:schemeClr val="lt1"/>
                </a:solidFill>
                <a:latin typeface="Consolas"/>
                <a:ea typeface="Consolas"/>
                <a:cs typeface="Consolas"/>
                <a:sym typeface="Consolas"/>
              </a:rPr>
              <a:t> cp Receipt.pdf Receipts/ ReceiptCopy.pdf</a:t>
            </a:r>
            <a:endParaRPr/>
          </a:p>
        </p:txBody>
      </p:sp>
      <p:sp>
        <p:nvSpPr>
          <p:cNvPr id="1405" name="Google Shape;1405;p46"/>
          <p:cNvSpPr/>
          <p:nvPr/>
        </p:nvSpPr>
        <p:spPr>
          <a:xfrm>
            <a:off x="372711" y="1576142"/>
            <a:ext cx="4444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BABABA"/>
                </a:solidFill>
                <a:latin typeface="Consolas"/>
                <a:ea typeface="Consolas"/>
                <a:cs typeface="Consolas"/>
                <a:sym typeface="Consolas"/>
              </a:rPr>
              <a:t>#</a:t>
            </a:r>
            <a:r>
              <a:rPr lang="en-US" sz="1800">
                <a:solidFill>
                  <a:schemeClr val="lt1"/>
                </a:solidFill>
                <a:latin typeface="Consolas"/>
                <a:ea typeface="Consolas"/>
                <a:cs typeface="Consolas"/>
                <a:sym typeface="Consolas"/>
              </a:rPr>
              <a:t> cp </a:t>
            </a:r>
            <a:r>
              <a:rPr lang="en-US" sz="1800">
                <a:solidFill>
                  <a:srgbClr val="BABABA"/>
                </a:solidFill>
                <a:latin typeface="Consolas"/>
                <a:ea typeface="Consolas"/>
                <a:cs typeface="Consolas"/>
                <a:sym typeface="Consolas"/>
              </a:rPr>
              <a:t>[source] </a:t>
            </a:r>
            <a:r>
              <a:rPr lang="en-US" sz="1800">
                <a:solidFill>
                  <a:srgbClr val="BFBFBF"/>
                </a:solidFill>
                <a:latin typeface="Consolas"/>
                <a:ea typeface="Consolas"/>
                <a:cs typeface="Consolas"/>
                <a:sym typeface="Consolas"/>
              </a:rPr>
              <a:t>[destination]</a:t>
            </a:r>
            <a:endParaRPr/>
          </a:p>
        </p:txBody>
      </p:sp>
      <p:sp>
        <p:nvSpPr>
          <p:cNvPr id="1406" name="Google Shape;1406;p46"/>
          <p:cNvSpPr txBox="1"/>
          <p:nvPr/>
        </p:nvSpPr>
        <p:spPr>
          <a:xfrm>
            <a:off x="4137272" y="1596131"/>
            <a:ext cx="1204572"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c</a:t>
            </a:r>
            <a:r>
              <a:rPr lang="en-US" sz="1800">
                <a:solidFill>
                  <a:schemeClr val="lt1"/>
                </a:solidFill>
                <a:latin typeface="Consolas"/>
                <a:ea typeface="Consolas"/>
                <a:cs typeface="Consolas"/>
                <a:sym typeface="Consolas"/>
              </a:rPr>
              <a:t>o</a:t>
            </a:r>
            <a:r>
              <a:rPr lang="en-US" sz="1800" u="sng">
                <a:solidFill>
                  <a:schemeClr val="lt1"/>
                </a:solidFill>
                <a:latin typeface="Consolas"/>
                <a:ea typeface="Consolas"/>
                <a:cs typeface="Consolas"/>
                <a:sym typeface="Consolas"/>
              </a:rPr>
              <a:t>p</a:t>
            </a:r>
            <a:r>
              <a:rPr lang="en-US" sz="1800">
                <a:solidFill>
                  <a:schemeClr val="lt1"/>
                </a:solidFill>
                <a:latin typeface="Consolas"/>
                <a:ea typeface="Consolas"/>
                <a:cs typeface="Consolas"/>
                <a:sym typeface="Consolas"/>
              </a:rPr>
              <a:t>y</a:t>
            </a:r>
            <a:endParaRPr sz="1800">
              <a:solidFill>
                <a:schemeClr val="dk1"/>
              </a:solidFill>
              <a:latin typeface="Ubuntu"/>
              <a:ea typeface="Ubuntu"/>
              <a:cs typeface="Ubuntu"/>
              <a:sym typeface="Ubuntu"/>
            </a:endParaRPr>
          </a:p>
        </p:txBody>
      </p:sp>
      <p:sp>
        <p:nvSpPr>
          <p:cNvPr id="1407" name="Google Shape;1407;p46"/>
          <p:cNvSpPr/>
          <p:nvPr/>
        </p:nvSpPr>
        <p:spPr>
          <a:xfrm>
            <a:off x="5812780" y="5883356"/>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Receipt.pdf</a:t>
            </a:r>
            <a:endParaRPr/>
          </a:p>
        </p:txBody>
      </p:sp>
      <p:cxnSp>
        <p:nvCxnSpPr>
          <p:cNvPr id="1408" name="Google Shape;1408;p46"/>
          <p:cNvCxnSpPr>
            <a:stCxn id="1399" idx="2"/>
            <a:endCxn id="1407" idx="0"/>
          </p:cNvCxnSpPr>
          <p:nvPr/>
        </p:nvCxnSpPr>
        <p:spPr>
          <a:xfrm rot="5400000">
            <a:off x="6727315" y="5436489"/>
            <a:ext cx="243600" cy="650100"/>
          </a:xfrm>
          <a:prstGeom prst="bentConnector3">
            <a:avLst>
              <a:gd fmla="val 50003" name="adj1"/>
            </a:avLst>
          </a:prstGeom>
          <a:noFill/>
          <a:ln cap="flat" cmpd="sng" w="12700">
            <a:solidFill>
              <a:schemeClr val="accent4"/>
            </a:solidFill>
            <a:prstDash val="dashDot"/>
            <a:miter lim="800000"/>
            <a:headEnd len="sm" w="sm" type="none"/>
            <a:tailEnd len="med" w="med" type="triangle"/>
          </a:ln>
        </p:spPr>
      </p:cxnSp>
      <p:cxnSp>
        <p:nvCxnSpPr>
          <p:cNvPr id="1409" name="Google Shape;1409;p46"/>
          <p:cNvCxnSpPr>
            <a:stCxn id="1400" idx="2"/>
            <a:endCxn id="1407" idx="3"/>
          </p:cNvCxnSpPr>
          <p:nvPr/>
        </p:nvCxnSpPr>
        <p:spPr>
          <a:xfrm rot="5400000">
            <a:off x="7883443" y="4953340"/>
            <a:ext cx="516900" cy="1812900"/>
          </a:xfrm>
          <a:prstGeom prst="curvedConnector2">
            <a:avLst/>
          </a:prstGeom>
          <a:noFill/>
          <a:ln cap="flat" cmpd="sng" w="19050">
            <a:solidFill>
              <a:schemeClr val="accent5"/>
            </a:solidFill>
            <a:prstDash val="dashDot"/>
            <a:miter lim="800000"/>
            <a:headEnd len="sm" w="sm" type="none"/>
            <a:tailEnd len="med" w="med" type="triangle"/>
          </a:ln>
        </p:spPr>
      </p:cxnSp>
      <p:sp>
        <p:nvSpPr>
          <p:cNvPr id="1410" name="Google Shape;1410;p46"/>
          <p:cNvSpPr/>
          <p:nvPr/>
        </p:nvSpPr>
        <p:spPr>
          <a:xfrm>
            <a:off x="7470004" y="5883356"/>
            <a:ext cx="193403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ReceiptCopy.pdf</a:t>
            </a:r>
            <a:endParaRPr/>
          </a:p>
        </p:txBody>
      </p:sp>
      <p:cxnSp>
        <p:nvCxnSpPr>
          <p:cNvPr id="1411" name="Google Shape;1411;p46"/>
          <p:cNvCxnSpPr>
            <a:stCxn id="1399" idx="2"/>
            <a:endCxn id="1410" idx="0"/>
          </p:cNvCxnSpPr>
          <p:nvPr/>
        </p:nvCxnSpPr>
        <p:spPr>
          <a:xfrm flipH="1" rot="-5400000">
            <a:off x="7683865" y="5130039"/>
            <a:ext cx="243600" cy="1263000"/>
          </a:xfrm>
          <a:prstGeom prst="bentConnector3">
            <a:avLst>
              <a:gd fmla="val 50003" name="adj1"/>
            </a:avLst>
          </a:prstGeom>
          <a:noFill/>
          <a:ln cap="flat" cmpd="sng" w="12700">
            <a:solidFill>
              <a:schemeClr val="accent4"/>
            </a:solidFill>
            <a:prstDash val="dashDot"/>
            <a:miter lim="800000"/>
            <a:headEnd len="sm" w="sm" type="none"/>
            <a:tailEnd len="med" w="med" type="triangle"/>
          </a:ln>
        </p:spPr>
      </p:cxnSp>
      <p:cxnSp>
        <p:nvCxnSpPr>
          <p:cNvPr id="1412" name="Google Shape;1412;p46"/>
          <p:cNvCxnSpPr>
            <a:stCxn id="1400" idx="2"/>
            <a:endCxn id="1410" idx="3"/>
          </p:cNvCxnSpPr>
          <p:nvPr/>
        </p:nvCxnSpPr>
        <p:spPr>
          <a:xfrm flipH="1" rot="-5400000">
            <a:off x="8967793" y="5681890"/>
            <a:ext cx="516900" cy="355800"/>
          </a:xfrm>
          <a:prstGeom prst="curvedConnector4">
            <a:avLst>
              <a:gd fmla="val 27279" name="adj1"/>
              <a:gd fmla="val 264188" name="adj2"/>
            </a:avLst>
          </a:prstGeom>
          <a:noFill/>
          <a:ln cap="flat" cmpd="sng" w="19050">
            <a:solidFill>
              <a:schemeClr val="accent5"/>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500"/>
                                        <p:tgtEl>
                                          <p:spTgt spid="14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500"/>
                                        <p:tgtEl>
                                          <p:spTgt spid="1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500"/>
                                        <p:tgtEl>
                                          <p:spTgt spid="1407"/>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500"/>
                                        <p:tgtEl>
                                          <p:spTgt spid="1409"/>
                                        </p:tgtEl>
                                      </p:cBhvr>
                                    </p:animEffect>
                                  </p:childTnLst>
                                </p:cTn>
                              </p:par>
                            </p:childTnLst>
                          </p:cTn>
                        </p:par>
                        <p:par>
                          <p:cTn fill="hold">
                            <p:stCondLst>
                              <p:cond delay="1501"/>
                            </p:stCondLst>
                            <p:childTnLst>
                              <p:par>
                                <p:cTn fill="hold" nodeType="afterEffect" presetClass="exit" presetID="10" presetSubtype="0">
                                  <p:stCondLst>
                                    <p:cond delay="0"/>
                                  </p:stCondLst>
                                  <p:childTnLst>
                                    <p:animEffect filter="fade" transition="out">
                                      <p:cBhvr>
                                        <p:cTn dur="500"/>
                                        <p:tgtEl>
                                          <p:spTgt spid="1409"/>
                                        </p:tgtEl>
                                      </p:cBhvr>
                                    </p:animEffect>
                                    <p:set>
                                      <p:cBhvr>
                                        <p:cTn dur="1" fill="hold">
                                          <p:stCondLst>
                                            <p:cond delay="500"/>
                                          </p:stCondLst>
                                        </p:cTn>
                                        <p:tgtEl>
                                          <p:spTgt spid="14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500"/>
                                        <p:tgtEl>
                                          <p:spTgt spid="1410"/>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500"/>
                                        <p:tgtEl>
                                          <p:spTgt spid="1411"/>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500"/>
                                        <p:tgtEl>
                                          <p:spTgt spid="1412"/>
                                        </p:tgtEl>
                                      </p:cBhvr>
                                    </p:animEffect>
                                  </p:childTnLst>
                                </p:cTn>
                              </p:par>
                            </p:childTnLst>
                          </p:cTn>
                        </p:par>
                        <p:par>
                          <p:cTn fill="hold">
                            <p:stCondLst>
                              <p:cond delay="1501"/>
                            </p:stCondLst>
                            <p:childTnLst>
                              <p:par>
                                <p:cTn fill="hold" nodeType="afterEffect" presetClass="exit" presetID="10" presetSubtype="0">
                                  <p:stCondLst>
                                    <p:cond delay="0"/>
                                  </p:stCondLst>
                                  <p:childTnLst>
                                    <p:animEffect filter="fade" transition="out">
                                      <p:cBhvr>
                                        <p:cTn dur="500"/>
                                        <p:tgtEl>
                                          <p:spTgt spid="1412"/>
                                        </p:tgtEl>
                                      </p:cBhvr>
                                    </p:animEffect>
                                    <p:set>
                                      <p:cBhvr>
                                        <p:cTn dur="1" fill="hold">
                                          <p:stCondLst>
                                            <p:cond delay="500"/>
                                          </p:stCondLst>
                                        </p:cTn>
                                        <p:tgtEl>
                                          <p:spTgt spid="14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4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Copying Directories</a:t>
            </a:r>
            <a:endParaRPr/>
          </a:p>
        </p:txBody>
      </p:sp>
      <p:cxnSp>
        <p:nvCxnSpPr>
          <p:cNvPr id="1419" name="Google Shape;1419;p47"/>
          <p:cNvCxnSpPr>
            <a:stCxn id="1420" idx="2"/>
            <a:endCxn id="1421" idx="0"/>
          </p:cNvCxnSpPr>
          <p:nvPr/>
        </p:nvCxnSpPr>
        <p:spPr>
          <a:xfrm rot="5400000">
            <a:off x="8831270" y="2313355"/>
            <a:ext cx="396600" cy="14100"/>
          </a:xfrm>
          <a:prstGeom prst="bentConnector3">
            <a:avLst>
              <a:gd fmla="val 49985" name="adj1"/>
            </a:avLst>
          </a:prstGeom>
          <a:noFill/>
          <a:ln cap="flat" cmpd="sng" w="12700">
            <a:solidFill>
              <a:schemeClr val="accent4"/>
            </a:solidFill>
            <a:prstDash val="dashDot"/>
            <a:miter lim="800000"/>
            <a:headEnd len="sm" w="sm" type="none"/>
            <a:tailEnd len="med" w="med" type="triangle"/>
          </a:ln>
        </p:spPr>
      </p:cxnSp>
      <p:cxnSp>
        <p:nvCxnSpPr>
          <p:cNvPr id="1422" name="Google Shape;1422;p47"/>
          <p:cNvCxnSpPr/>
          <p:nvPr/>
        </p:nvCxnSpPr>
        <p:spPr>
          <a:xfrm flipH="1">
            <a:off x="9022555" y="3403764"/>
            <a:ext cx="1" cy="237110"/>
          </a:xfrm>
          <a:prstGeom prst="straightConnector1">
            <a:avLst/>
          </a:prstGeom>
          <a:noFill/>
          <a:ln cap="flat" cmpd="sng" w="12700">
            <a:solidFill>
              <a:schemeClr val="accent4"/>
            </a:solidFill>
            <a:prstDash val="dashDot"/>
            <a:miter lim="800000"/>
            <a:headEnd len="sm" w="sm" type="none"/>
            <a:tailEnd len="med" w="med" type="triangle"/>
          </a:ln>
        </p:spPr>
      </p:cxnSp>
      <p:sp>
        <p:nvSpPr>
          <p:cNvPr id="1420" name="Google Shape;1420;p47"/>
          <p:cNvSpPr/>
          <p:nvPr/>
        </p:nvSpPr>
        <p:spPr>
          <a:xfrm>
            <a:off x="8583774" y="1218261"/>
            <a:ext cx="905691" cy="90384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sp>
        <p:nvSpPr>
          <p:cNvPr id="1421" name="Google Shape;1421;p47"/>
          <p:cNvSpPr/>
          <p:nvPr/>
        </p:nvSpPr>
        <p:spPr>
          <a:xfrm>
            <a:off x="8572324" y="2518588"/>
            <a:ext cx="900465"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423" name="Google Shape;1423;p47"/>
          <p:cNvSpPr/>
          <p:nvPr/>
        </p:nvSpPr>
        <p:spPr>
          <a:xfrm>
            <a:off x="8583774" y="3653462"/>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424" name="Google Shape;1424;p47"/>
          <p:cNvSpPr/>
          <p:nvPr/>
        </p:nvSpPr>
        <p:spPr>
          <a:xfrm>
            <a:off x="8583774" y="3666050"/>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cxnSp>
        <p:nvCxnSpPr>
          <p:cNvPr id="1425" name="Google Shape;1425;p47"/>
          <p:cNvCxnSpPr>
            <a:stCxn id="1424" idx="2"/>
            <a:endCxn id="1426" idx="0"/>
          </p:cNvCxnSpPr>
          <p:nvPr/>
        </p:nvCxnSpPr>
        <p:spPr>
          <a:xfrm rot="5400000">
            <a:off x="7984670" y="3709040"/>
            <a:ext cx="241500" cy="1862400"/>
          </a:xfrm>
          <a:prstGeom prst="bentConnector3">
            <a:avLst>
              <a:gd fmla="val 50022" name="adj1"/>
            </a:avLst>
          </a:prstGeom>
          <a:noFill/>
          <a:ln cap="flat" cmpd="sng" w="12700">
            <a:solidFill>
              <a:schemeClr val="accent4"/>
            </a:solidFill>
            <a:prstDash val="dashDot"/>
            <a:miter lim="800000"/>
            <a:headEnd len="sm" w="sm" type="none"/>
            <a:tailEnd len="med" w="med" type="triangle"/>
          </a:ln>
        </p:spPr>
      </p:cxnSp>
      <p:sp>
        <p:nvSpPr>
          <p:cNvPr id="1426" name="Google Shape;1426;p47"/>
          <p:cNvSpPr/>
          <p:nvPr/>
        </p:nvSpPr>
        <p:spPr>
          <a:xfrm>
            <a:off x="6593571" y="4761096"/>
            <a:ext cx="1161187"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Receipts</a:t>
            </a:r>
            <a:endParaRPr/>
          </a:p>
        </p:txBody>
      </p:sp>
      <p:sp>
        <p:nvSpPr>
          <p:cNvPr id="1427" name="Google Shape;1427;p47"/>
          <p:cNvSpPr/>
          <p:nvPr/>
        </p:nvSpPr>
        <p:spPr>
          <a:xfrm>
            <a:off x="6674237" y="5809921"/>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28" name="Google Shape;1428;p47"/>
          <p:cNvSpPr/>
          <p:nvPr/>
        </p:nvSpPr>
        <p:spPr>
          <a:xfrm>
            <a:off x="7052461" y="5809921"/>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29" name="Google Shape;1429;p47"/>
          <p:cNvSpPr/>
          <p:nvPr/>
        </p:nvSpPr>
        <p:spPr>
          <a:xfrm>
            <a:off x="7430685" y="5809921"/>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30" name="Google Shape;1430;p47"/>
          <p:cNvSpPr/>
          <p:nvPr/>
        </p:nvSpPr>
        <p:spPr>
          <a:xfrm>
            <a:off x="6674237" y="6140018"/>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31" name="Google Shape;1431;p47"/>
          <p:cNvSpPr/>
          <p:nvPr/>
        </p:nvSpPr>
        <p:spPr>
          <a:xfrm>
            <a:off x="7052461" y="6140018"/>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32" name="Google Shape;1432;p47"/>
          <p:cNvSpPr/>
          <p:nvPr/>
        </p:nvSpPr>
        <p:spPr>
          <a:xfrm>
            <a:off x="7430685" y="6140018"/>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33" name="Google Shape;1433;p47"/>
          <p:cNvSpPr/>
          <p:nvPr/>
        </p:nvSpPr>
        <p:spPr>
          <a:xfrm>
            <a:off x="6593571" y="5731727"/>
            <a:ext cx="1161187" cy="713021"/>
          </a:xfrm>
          <a:prstGeom prst="roundRect">
            <a:avLst>
              <a:gd fmla="val 16667" name="adj"/>
            </a:avLst>
          </a:prstGeom>
          <a:noFill/>
          <a:ln cap="flat" cmpd="sng" w="12700">
            <a:solidFill>
              <a:schemeClr val="accent4"/>
            </a:solidFill>
            <a:prstDash val="dashDot"/>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1434" name="Google Shape;1434;p47"/>
          <p:cNvSpPr/>
          <p:nvPr/>
        </p:nvSpPr>
        <p:spPr>
          <a:xfrm>
            <a:off x="372711" y="1576142"/>
            <a:ext cx="4444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BABABA"/>
                </a:solidFill>
                <a:latin typeface="Consolas"/>
                <a:ea typeface="Consolas"/>
                <a:cs typeface="Consolas"/>
                <a:sym typeface="Consolas"/>
              </a:rPr>
              <a:t>#</a:t>
            </a:r>
            <a:r>
              <a:rPr lang="en-US" sz="1800">
                <a:solidFill>
                  <a:schemeClr val="lt1"/>
                </a:solidFill>
                <a:latin typeface="Consolas"/>
                <a:ea typeface="Consolas"/>
                <a:cs typeface="Consolas"/>
                <a:sym typeface="Consolas"/>
              </a:rPr>
              <a:t> cp       </a:t>
            </a:r>
            <a:r>
              <a:rPr lang="en-US" sz="1800">
                <a:solidFill>
                  <a:srgbClr val="BABABA"/>
                </a:solidFill>
                <a:latin typeface="Consolas"/>
                <a:ea typeface="Consolas"/>
                <a:cs typeface="Consolas"/>
                <a:sym typeface="Consolas"/>
              </a:rPr>
              <a:t>[source] </a:t>
            </a:r>
            <a:r>
              <a:rPr lang="en-US" sz="1800">
                <a:solidFill>
                  <a:srgbClr val="BFBFBF"/>
                </a:solidFill>
                <a:latin typeface="Consolas"/>
                <a:ea typeface="Consolas"/>
                <a:cs typeface="Consolas"/>
                <a:sym typeface="Consolas"/>
              </a:rPr>
              <a:t>[dest]</a:t>
            </a:r>
            <a:endParaRPr/>
          </a:p>
        </p:txBody>
      </p:sp>
      <p:sp>
        <p:nvSpPr>
          <p:cNvPr id="1435" name="Google Shape;1435;p47"/>
          <p:cNvSpPr txBox="1"/>
          <p:nvPr/>
        </p:nvSpPr>
        <p:spPr>
          <a:xfrm>
            <a:off x="4010893" y="1588697"/>
            <a:ext cx="1386299"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r</a:t>
            </a:r>
            <a:r>
              <a:rPr lang="en-US" sz="1800">
                <a:solidFill>
                  <a:schemeClr val="lt1"/>
                </a:solidFill>
                <a:latin typeface="Consolas"/>
                <a:ea typeface="Consolas"/>
                <a:cs typeface="Consolas"/>
                <a:sym typeface="Consolas"/>
              </a:rPr>
              <a:t>ecursive</a:t>
            </a:r>
            <a:endParaRPr sz="1800">
              <a:solidFill>
                <a:schemeClr val="dk1"/>
              </a:solidFill>
              <a:latin typeface="Ubuntu"/>
              <a:ea typeface="Ubuntu"/>
              <a:cs typeface="Ubuntu"/>
              <a:sym typeface="Ubuntu"/>
            </a:endParaRPr>
          </a:p>
        </p:txBody>
      </p:sp>
      <p:sp>
        <p:nvSpPr>
          <p:cNvPr id="1436" name="Google Shape;1436;p47"/>
          <p:cNvSpPr/>
          <p:nvPr/>
        </p:nvSpPr>
        <p:spPr>
          <a:xfrm>
            <a:off x="1143671" y="1579442"/>
            <a:ext cx="506707" cy="367878"/>
          </a:xfrm>
          <a:prstGeom prst="rect">
            <a:avLst/>
          </a:prstGeom>
          <a:no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chemeClr val="accent4"/>
                </a:solidFill>
                <a:latin typeface="Consolas"/>
                <a:ea typeface="Consolas"/>
                <a:cs typeface="Consolas"/>
                <a:sym typeface="Consolas"/>
              </a:rPr>
              <a:t>-r</a:t>
            </a:r>
            <a:endParaRPr/>
          </a:p>
        </p:txBody>
      </p:sp>
      <p:sp>
        <p:nvSpPr>
          <p:cNvPr id="1437" name="Google Shape;1437;p47"/>
          <p:cNvSpPr/>
          <p:nvPr/>
        </p:nvSpPr>
        <p:spPr>
          <a:xfrm>
            <a:off x="372712" y="2490121"/>
            <a:ext cx="4868362"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cp –r Receipts/ BackupOfReceipts/</a:t>
            </a:r>
            <a:endParaRPr/>
          </a:p>
        </p:txBody>
      </p:sp>
      <p:sp>
        <p:nvSpPr>
          <p:cNvPr id="1438" name="Google Shape;1438;p47"/>
          <p:cNvSpPr/>
          <p:nvPr/>
        </p:nvSpPr>
        <p:spPr>
          <a:xfrm>
            <a:off x="9300117" y="4761096"/>
            <a:ext cx="2130827" cy="878643"/>
          </a:xfrm>
          <a:prstGeom prst="roundRect">
            <a:avLst>
              <a:gd fmla="val 16667" name="adj"/>
            </a:avLst>
          </a:prstGeom>
          <a:noFill/>
          <a:ln cap="flat" cmpd="sng" w="12700">
            <a:solidFill>
              <a:srgbClr val="3E3E3E"/>
            </a:solidFill>
            <a:prstDash val="dashDot"/>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BackupOfReceipts</a:t>
            </a:r>
            <a:endParaRPr sz="1600">
              <a:solidFill>
                <a:schemeClr val="lt1"/>
              </a:solidFill>
              <a:latin typeface="Ubuntu"/>
              <a:ea typeface="Ubuntu"/>
              <a:cs typeface="Ubuntu"/>
              <a:sym typeface="Ubuntu"/>
            </a:endParaRPr>
          </a:p>
        </p:txBody>
      </p:sp>
      <p:cxnSp>
        <p:nvCxnSpPr>
          <p:cNvPr id="1439" name="Google Shape;1439;p47"/>
          <p:cNvCxnSpPr>
            <a:stCxn id="1433" idx="3"/>
            <a:endCxn id="1438" idx="2"/>
          </p:cNvCxnSpPr>
          <p:nvPr/>
        </p:nvCxnSpPr>
        <p:spPr>
          <a:xfrm flipH="1" rot="10800000">
            <a:off x="7754758" y="5639738"/>
            <a:ext cx="2610900" cy="448500"/>
          </a:xfrm>
          <a:prstGeom prst="curvedConnector2">
            <a:avLst/>
          </a:prstGeom>
          <a:noFill/>
          <a:ln cap="flat" cmpd="sng" w="19050">
            <a:solidFill>
              <a:schemeClr val="accent5"/>
            </a:solidFill>
            <a:prstDash val="dashDot"/>
            <a:miter lim="800000"/>
            <a:headEnd len="sm" w="sm" type="none"/>
            <a:tailEnd len="med" w="med" type="triangle"/>
          </a:ln>
        </p:spPr>
      </p:cxnSp>
      <p:cxnSp>
        <p:nvCxnSpPr>
          <p:cNvPr id="1440" name="Google Shape;1440;p47"/>
          <p:cNvCxnSpPr>
            <a:stCxn id="1424" idx="2"/>
            <a:endCxn id="1441" idx="0"/>
          </p:cNvCxnSpPr>
          <p:nvPr/>
        </p:nvCxnSpPr>
        <p:spPr>
          <a:xfrm flipH="1" rot="-5400000">
            <a:off x="9581570" y="3974540"/>
            <a:ext cx="239100" cy="1329000"/>
          </a:xfrm>
          <a:prstGeom prst="bentConnector3">
            <a:avLst>
              <a:gd fmla="val 50006" name="adj1"/>
            </a:avLst>
          </a:prstGeom>
          <a:noFill/>
          <a:ln cap="flat" cmpd="sng" w="12700">
            <a:solidFill>
              <a:schemeClr val="accent4"/>
            </a:solidFill>
            <a:prstDash val="dashDot"/>
            <a:miter lim="800000"/>
            <a:headEnd len="sm" w="sm" type="none"/>
            <a:tailEnd len="med" w="med" type="triangle"/>
          </a:ln>
        </p:spPr>
      </p:cxnSp>
      <p:sp>
        <p:nvSpPr>
          <p:cNvPr id="1442" name="Google Shape;1442;p47"/>
          <p:cNvSpPr/>
          <p:nvPr/>
        </p:nvSpPr>
        <p:spPr>
          <a:xfrm>
            <a:off x="9867266" y="5809921"/>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43" name="Google Shape;1443;p47"/>
          <p:cNvSpPr/>
          <p:nvPr/>
        </p:nvSpPr>
        <p:spPr>
          <a:xfrm>
            <a:off x="10245490" y="5809921"/>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44" name="Google Shape;1444;p47"/>
          <p:cNvSpPr/>
          <p:nvPr/>
        </p:nvSpPr>
        <p:spPr>
          <a:xfrm>
            <a:off x="10623714" y="5809921"/>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45" name="Google Shape;1445;p47"/>
          <p:cNvSpPr/>
          <p:nvPr/>
        </p:nvSpPr>
        <p:spPr>
          <a:xfrm>
            <a:off x="9867266" y="6140018"/>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46" name="Google Shape;1446;p47"/>
          <p:cNvSpPr/>
          <p:nvPr/>
        </p:nvSpPr>
        <p:spPr>
          <a:xfrm>
            <a:off x="10245490" y="6140018"/>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47" name="Google Shape;1447;p47"/>
          <p:cNvSpPr/>
          <p:nvPr/>
        </p:nvSpPr>
        <p:spPr>
          <a:xfrm>
            <a:off x="10623714" y="6140018"/>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41" name="Google Shape;1441;p47"/>
          <p:cNvSpPr/>
          <p:nvPr/>
        </p:nvSpPr>
        <p:spPr>
          <a:xfrm>
            <a:off x="9300117" y="4758622"/>
            <a:ext cx="2130827"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BackupOfReceipts</a:t>
            </a:r>
            <a:endParaRPr sz="16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500"/>
                                        <p:tgtEl>
                                          <p:spTgt spid="14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500"/>
                                        <p:tgtEl>
                                          <p:spTgt spid="14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500"/>
                                        <p:tgtEl>
                                          <p:spTgt spid="1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500"/>
                                        <p:tgtEl>
                                          <p:spTgt spid="142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500"/>
                                        <p:tgtEl>
                                          <p:spTgt spid="14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500"/>
                                        <p:tgtEl>
                                          <p:spTgt spid="142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500"/>
                                        <p:tgtEl>
                                          <p:spTgt spid="14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500"/>
                                        <p:tgtEl>
                                          <p:spTgt spid="143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500"/>
                                        <p:tgtEl>
                                          <p:spTgt spid="1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500"/>
                                        <p:tgtEl>
                                          <p:spTgt spid="14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2000"/>
                                        <p:tgtEl>
                                          <p:spTgt spid="143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500"/>
                                        <p:tgtEl>
                                          <p:spTgt spid="1439"/>
                                        </p:tgtEl>
                                      </p:cBhvr>
                                    </p:animEffect>
                                  </p:childTnLst>
                                </p:cTn>
                              </p:par>
                            </p:childTnLst>
                          </p:cTn>
                        </p:par>
                        <p:par>
                          <p:cTn fill="hold">
                            <p:stCondLst>
                              <p:cond delay="3500"/>
                            </p:stCondLst>
                            <p:childTnLst>
                              <p:par>
                                <p:cTn fill="hold" nodeType="afterEffect" presetClass="exit" presetID="10" presetSubtype="0">
                                  <p:stCondLst>
                                    <p:cond delay="0"/>
                                  </p:stCondLst>
                                  <p:childTnLst>
                                    <p:animEffect filter="fade" transition="out">
                                      <p:cBhvr>
                                        <p:cTn dur="500"/>
                                        <p:tgtEl>
                                          <p:spTgt spid="1439"/>
                                        </p:tgtEl>
                                      </p:cBhvr>
                                    </p:animEffect>
                                    <p:set>
                                      <p:cBhvr>
                                        <p:cTn dur="1" fill="hold">
                                          <p:stCondLst>
                                            <p:cond delay="500"/>
                                          </p:stCondLst>
                                        </p:cTn>
                                        <p:tgtEl>
                                          <p:spTgt spid="14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500"/>
                                        <p:tgtEl>
                                          <p:spTgt spid="1441"/>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500"/>
                                        <p:tgtEl>
                                          <p:spTgt spid="1442"/>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500"/>
                                        <p:tgtEl>
                                          <p:spTgt spid="1443"/>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500"/>
                                        <p:tgtEl>
                                          <p:spTgt spid="1444"/>
                                        </p:tgtEl>
                                      </p:cBhvr>
                                    </p:animEffect>
                                  </p:childTnLst>
                                </p:cTn>
                              </p:par>
                            </p:childTnLst>
                          </p:cTn>
                        </p:par>
                        <p:par>
                          <p:cTn fill="hold">
                            <p:stCondLst>
                              <p:cond delay="2001"/>
                            </p:stCondLst>
                            <p:childTnLst>
                              <p:par>
                                <p:cTn fill="hold" nodeType="after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500"/>
                                        <p:tgtEl>
                                          <p:spTgt spid="1445"/>
                                        </p:tgtEl>
                                      </p:cBhvr>
                                    </p:animEffect>
                                  </p:childTnLst>
                                </p:cTn>
                              </p:par>
                            </p:childTnLst>
                          </p:cTn>
                        </p:par>
                        <p:par>
                          <p:cTn fill="hold">
                            <p:stCondLst>
                              <p:cond delay="2501"/>
                            </p:stCondLst>
                            <p:childTnLst>
                              <p:par>
                                <p:cTn fill="hold" nodeType="after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500"/>
                                        <p:tgtEl>
                                          <p:spTgt spid="1446"/>
                                        </p:tgtEl>
                                      </p:cBhvr>
                                    </p:animEffect>
                                  </p:childTnLst>
                                </p:cTn>
                              </p:par>
                            </p:childTnLst>
                          </p:cTn>
                        </p:par>
                        <p:par>
                          <p:cTn fill="hold">
                            <p:stCondLst>
                              <p:cond delay="3001"/>
                            </p:stCondLst>
                            <p:childTnLst>
                              <p:par>
                                <p:cTn fill="hold" nodeType="after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500"/>
                                        <p:tgtEl>
                                          <p:spTgt spid="1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4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Copying Directories</a:t>
            </a:r>
            <a:endParaRPr/>
          </a:p>
        </p:txBody>
      </p:sp>
      <p:cxnSp>
        <p:nvCxnSpPr>
          <p:cNvPr id="1454" name="Google Shape;1454;p48"/>
          <p:cNvCxnSpPr>
            <a:stCxn id="1455" idx="2"/>
            <a:endCxn id="1456" idx="0"/>
          </p:cNvCxnSpPr>
          <p:nvPr/>
        </p:nvCxnSpPr>
        <p:spPr>
          <a:xfrm rot="5400000">
            <a:off x="8943620" y="2201005"/>
            <a:ext cx="171900" cy="14100"/>
          </a:xfrm>
          <a:prstGeom prst="bentConnector3">
            <a:avLst>
              <a:gd fmla="val 50035" name="adj1"/>
            </a:avLst>
          </a:prstGeom>
          <a:noFill/>
          <a:ln cap="flat" cmpd="sng" w="12700">
            <a:solidFill>
              <a:schemeClr val="accent4"/>
            </a:solidFill>
            <a:prstDash val="dashDot"/>
            <a:miter lim="800000"/>
            <a:headEnd len="sm" w="sm" type="none"/>
            <a:tailEnd len="med" w="med" type="triangle"/>
          </a:ln>
        </p:spPr>
      </p:cxnSp>
      <p:cxnSp>
        <p:nvCxnSpPr>
          <p:cNvPr id="1457" name="Google Shape;1457;p48"/>
          <p:cNvCxnSpPr/>
          <p:nvPr/>
        </p:nvCxnSpPr>
        <p:spPr>
          <a:xfrm flipH="1">
            <a:off x="9022555" y="3179302"/>
            <a:ext cx="1" cy="237110"/>
          </a:xfrm>
          <a:prstGeom prst="straightConnector1">
            <a:avLst/>
          </a:prstGeom>
          <a:noFill/>
          <a:ln cap="flat" cmpd="sng" w="12700">
            <a:solidFill>
              <a:schemeClr val="accent4"/>
            </a:solidFill>
            <a:prstDash val="dashDot"/>
            <a:miter lim="800000"/>
            <a:headEnd len="sm" w="sm" type="none"/>
            <a:tailEnd len="med" w="med" type="triangle"/>
          </a:ln>
        </p:spPr>
      </p:cxnSp>
      <p:sp>
        <p:nvSpPr>
          <p:cNvPr id="1455" name="Google Shape;1455;p48"/>
          <p:cNvSpPr/>
          <p:nvPr/>
        </p:nvSpPr>
        <p:spPr>
          <a:xfrm>
            <a:off x="8583774" y="1218261"/>
            <a:ext cx="905691" cy="90384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sp>
        <p:nvSpPr>
          <p:cNvPr id="1456" name="Google Shape;1456;p48"/>
          <p:cNvSpPr/>
          <p:nvPr/>
        </p:nvSpPr>
        <p:spPr>
          <a:xfrm>
            <a:off x="8572324" y="2294126"/>
            <a:ext cx="900465"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458" name="Google Shape;1458;p48"/>
          <p:cNvSpPr/>
          <p:nvPr/>
        </p:nvSpPr>
        <p:spPr>
          <a:xfrm>
            <a:off x="8583774" y="3429000"/>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459" name="Google Shape;1459;p48"/>
          <p:cNvSpPr/>
          <p:nvPr/>
        </p:nvSpPr>
        <p:spPr>
          <a:xfrm>
            <a:off x="8583774" y="3441588"/>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cxnSp>
        <p:nvCxnSpPr>
          <p:cNvPr id="1460" name="Google Shape;1460;p48"/>
          <p:cNvCxnSpPr>
            <a:stCxn id="1459" idx="2"/>
            <a:endCxn id="1461" idx="0"/>
          </p:cNvCxnSpPr>
          <p:nvPr/>
        </p:nvCxnSpPr>
        <p:spPr>
          <a:xfrm rot="5400000">
            <a:off x="7984670" y="3484578"/>
            <a:ext cx="241500" cy="1862400"/>
          </a:xfrm>
          <a:prstGeom prst="bentConnector3">
            <a:avLst>
              <a:gd fmla="val 50022" name="adj1"/>
            </a:avLst>
          </a:prstGeom>
          <a:noFill/>
          <a:ln cap="flat" cmpd="sng" w="12700">
            <a:solidFill>
              <a:schemeClr val="accent4"/>
            </a:solidFill>
            <a:prstDash val="dashDot"/>
            <a:miter lim="800000"/>
            <a:headEnd len="sm" w="sm" type="none"/>
            <a:tailEnd len="med" w="med" type="triangle"/>
          </a:ln>
        </p:spPr>
      </p:cxnSp>
      <p:sp>
        <p:nvSpPr>
          <p:cNvPr id="1461" name="Google Shape;1461;p48"/>
          <p:cNvSpPr/>
          <p:nvPr/>
        </p:nvSpPr>
        <p:spPr>
          <a:xfrm>
            <a:off x="6593571" y="4536634"/>
            <a:ext cx="1161187"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Receipts</a:t>
            </a:r>
            <a:endParaRPr/>
          </a:p>
        </p:txBody>
      </p:sp>
      <p:sp>
        <p:nvSpPr>
          <p:cNvPr id="1462" name="Google Shape;1462;p48"/>
          <p:cNvSpPr/>
          <p:nvPr/>
        </p:nvSpPr>
        <p:spPr>
          <a:xfrm>
            <a:off x="6674237" y="5585459"/>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63" name="Google Shape;1463;p48"/>
          <p:cNvSpPr/>
          <p:nvPr/>
        </p:nvSpPr>
        <p:spPr>
          <a:xfrm>
            <a:off x="7052461" y="5585459"/>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64" name="Google Shape;1464;p48"/>
          <p:cNvSpPr/>
          <p:nvPr/>
        </p:nvSpPr>
        <p:spPr>
          <a:xfrm>
            <a:off x="7430685" y="5585459"/>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65" name="Google Shape;1465;p48"/>
          <p:cNvSpPr/>
          <p:nvPr/>
        </p:nvSpPr>
        <p:spPr>
          <a:xfrm>
            <a:off x="6674237" y="5915556"/>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66" name="Google Shape;1466;p48"/>
          <p:cNvSpPr/>
          <p:nvPr/>
        </p:nvSpPr>
        <p:spPr>
          <a:xfrm>
            <a:off x="7052461" y="5915556"/>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67" name="Google Shape;1467;p48"/>
          <p:cNvSpPr/>
          <p:nvPr/>
        </p:nvSpPr>
        <p:spPr>
          <a:xfrm>
            <a:off x="7430685" y="5915556"/>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68" name="Google Shape;1468;p48"/>
          <p:cNvSpPr/>
          <p:nvPr/>
        </p:nvSpPr>
        <p:spPr>
          <a:xfrm>
            <a:off x="372711" y="1576142"/>
            <a:ext cx="4444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BABABA"/>
                </a:solidFill>
                <a:latin typeface="Consolas"/>
                <a:ea typeface="Consolas"/>
                <a:cs typeface="Consolas"/>
                <a:sym typeface="Consolas"/>
              </a:rPr>
              <a:t>#</a:t>
            </a:r>
            <a:r>
              <a:rPr lang="en-US" sz="1800">
                <a:solidFill>
                  <a:schemeClr val="lt1"/>
                </a:solidFill>
                <a:latin typeface="Consolas"/>
                <a:ea typeface="Consolas"/>
                <a:cs typeface="Consolas"/>
                <a:sym typeface="Consolas"/>
              </a:rPr>
              <a:t> cp       </a:t>
            </a:r>
            <a:r>
              <a:rPr lang="en-US" sz="1800">
                <a:solidFill>
                  <a:srgbClr val="BABABA"/>
                </a:solidFill>
                <a:latin typeface="Consolas"/>
                <a:ea typeface="Consolas"/>
                <a:cs typeface="Consolas"/>
                <a:sym typeface="Consolas"/>
              </a:rPr>
              <a:t>[source] </a:t>
            </a:r>
            <a:r>
              <a:rPr lang="en-US" sz="1800">
                <a:solidFill>
                  <a:srgbClr val="BFBFBF"/>
                </a:solidFill>
                <a:latin typeface="Consolas"/>
                <a:ea typeface="Consolas"/>
                <a:cs typeface="Consolas"/>
                <a:sym typeface="Consolas"/>
              </a:rPr>
              <a:t>[dest]</a:t>
            </a:r>
            <a:endParaRPr/>
          </a:p>
        </p:txBody>
      </p:sp>
      <p:sp>
        <p:nvSpPr>
          <p:cNvPr id="1469" name="Google Shape;1469;p48"/>
          <p:cNvSpPr txBox="1"/>
          <p:nvPr/>
        </p:nvSpPr>
        <p:spPr>
          <a:xfrm>
            <a:off x="4010893" y="1588697"/>
            <a:ext cx="1386299"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recursive</a:t>
            </a:r>
            <a:endParaRPr sz="1800">
              <a:solidFill>
                <a:schemeClr val="dk1"/>
              </a:solidFill>
              <a:latin typeface="Ubuntu"/>
              <a:ea typeface="Ubuntu"/>
              <a:cs typeface="Ubuntu"/>
              <a:sym typeface="Ubuntu"/>
            </a:endParaRPr>
          </a:p>
        </p:txBody>
      </p:sp>
      <p:sp>
        <p:nvSpPr>
          <p:cNvPr id="1470" name="Google Shape;1470;p48"/>
          <p:cNvSpPr/>
          <p:nvPr/>
        </p:nvSpPr>
        <p:spPr>
          <a:xfrm>
            <a:off x="1143671" y="1579442"/>
            <a:ext cx="506707" cy="367878"/>
          </a:xfrm>
          <a:prstGeom prst="rect">
            <a:avLst/>
          </a:prstGeom>
          <a:no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chemeClr val="accent4"/>
                </a:solidFill>
                <a:latin typeface="Consolas"/>
                <a:ea typeface="Consolas"/>
                <a:cs typeface="Consolas"/>
                <a:sym typeface="Consolas"/>
              </a:rPr>
              <a:t>-r</a:t>
            </a:r>
            <a:endParaRPr/>
          </a:p>
        </p:txBody>
      </p:sp>
      <p:sp>
        <p:nvSpPr>
          <p:cNvPr id="1471" name="Google Shape;1471;p48"/>
          <p:cNvSpPr/>
          <p:nvPr/>
        </p:nvSpPr>
        <p:spPr>
          <a:xfrm>
            <a:off x="372712" y="2490121"/>
            <a:ext cx="4868362"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cp –r Receipts/ BackupOfReceipts/</a:t>
            </a:r>
            <a:endParaRPr/>
          </a:p>
        </p:txBody>
      </p:sp>
      <p:sp>
        <p:nvSpPr>
          <p:cNvPr id="1472" name="Google Shape;1472;p48"/>
          <p:cNvSpPr/>
          <p:nvPr/>
        </p:nvSpPr>
        <p:spPr>
          <a:xfrm>
            <a:off x="9300117" y="4536634"/>
            <a:ext cx="2130827"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BackupOfReceipts</a:t>
            </a:r>
            <a:endParaRPr sz="1600">
              <a:solidFill>
                <a:schemeClr val="lt1"/>
              </a:solidFill>
              <a:latin typeface="Ubuntu"/>
              <a:ea typeface="Ubuntu"/>
              <a:cs typeface="Ubuntu"/>
              <a:sym typeface="Ubuntu"/>
            </a:endParaRPr>
          </a:p>
        </p:txBody>
      </p:sp>
      <p:cxnSp>
        <p:nvCxnSpPr>
          <p:cNvPr id="1473" name="Google Shape;1473;p48"/>
          <p:cNvCxnSpPr>
            <a:stCxn id="1459" idx="2"/>
            <a:endCxn id="1472" idx="0"/>
          </p:cNvCxnSpPr>
          <p:nvPr/>
        </p:nvCxnSpPr>
        <p:spPr>
          <a:xfrm flipH="1" rot="-5400000">
            <a:off x="9580370" y="3751278"/>
            <a:ext cx="241500" cy="1329000"/>
          </a:xfrm>
          <a:prstGeom prst="bentConnector3">
            <a:avLst>
              <a:gd fmla="val 50022" name="adj1"/>
            </a:avLst>
          </a:prstGeom>
          <a:noFill/>
          <a:ln cap="flat" cmpd="sng" w="12700">
            <a:solidFill>
              <a:schemeClr val="accent4"/>
            </a:solidFill>
            <a:prstDash val="dashDot"/>
            <a:miter lim="800000"/>
            <a:headEnd len="sm" w="sm" type="none"/>
            <a:tailEnd len="med" w="med" type="triangle"/>
          </a:ln>
        </p:spPr>
      </p:cxnSp>
      <p:sp>
        <p:nvSpPr>
          <p:cNvPr id="1474" name="Google Shape;1474;p48"/>
          <p:cNvSpPr/>
          <p:nvPr/>
        </p:nvSpPr>
        <p:spPr>
          <a:xfrm>
            <a:off x="9867266" y="6423825"/>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75" name="Google Shape;1475;p48"/>
          <p:cNvSpPr/>
          <p:nvPr/>
        </p:nvSpPr>
        <p:spPr>
          <a:xfrm>
            <a:off x="10245490" y="6423825"/>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76" name="Google Shape;1476;p48"/>
          <p:cNvSpPr/>
          <p:nvPr/>
        </p:nvSpPr>
        <p:spPr>
          <a:xfrm>
            <a:off x="10623714" y="6423825"/>
            <a:ext cx="208156" cy="208156"/>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D</a:t>
            </a:r>
            <a:endParaRPr/>
          </a:p>
        </p:txBody>
      </p:sp>
      <p:sp>
        <p:nvSpPr>
          <p:cNvPr id="1477" name="Google Shape;1477;p48"/>
          <p:cNvSpPr/>
          <p:nvPr/>
        </p:nvSpPr>
        <p:spPr>
          <a:xfrm>
            <a:off x="9867266" y="6639945"/>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78" name="Google Shape;1478;p48"/>
          <p:cNvSpPr/>
          <p:nvPr/>
        </p:nvSpPr>
        <p:spPr>
          <a:xfrm>
            <a:off x="10245490" y="6639945"/>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79" name="Google Shape;1479;p48"/>
          <p:cNvSpPr/>
          <p:nvPr/>
        </p:nvSpPr>
        <p:spPr>
          <a:xfrm>
            <a:off x="10623714" y="6639945"/>
            <a:ext cx="208156" cy="208156"/>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BFBFBF"/>
                </a:solidFill>
                <a:latin typeface="Ubuntu"/>
                <a:ea typeface="Ubuntu"/>
                <a:cs typeface="Ubuntu"/>
                <a:sym typeface="Ubuntu"/>
              </a:rPr>
              <a:t>F</a:t>
            </a:r>
            <a:endParaRPr/>
          </a:p>
        </p:txBody>
      </p:sp>
      <p:sp>
        <p:nvSpPr>
          <p:cNvPr id="1480" name="Google Shape;1480;p48"/>
          <p:cNvSpPr/>
          <p:nvPr/>
        </p:nvSpPr>
        <p:spPr>
          <a:xfrm>
            <a:off x="9768974" y="5537218"/>
            <a:ext cx="1161187"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Receipts</a:t>
            </a:r>
            <a:endParaRPr/>
          </a:p>
        </p:txBody>
      </p:sp>
      <p:cxnSp>
        <p:nvCxnSpPr>
          <p:cNvPr id="1481" name="Google Shape;1481;p48"/>
          <p:cNvCxnSpPr>
            <a:stCxn id="1472" idx="2"/>
            <a:endCxn id="1480" idx="0"/>
          </p:cNvCxnSpPr>
          <p:nvPr/>
        </p:nvCxnSpPr>
        <p:spPr>
          <a:xfrm flipH="1">
            <a:off x="10349631" y="5415277"/>
            <a:ext cx="15900" cy="12180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500"/>
                                        <p:tgtEl>
                                          <p:spTgt spid="1481"/>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500"/>
                                        <p:tgtEl>
                                          <p:spTgt spid="1480"/>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500"/>
                                        <p:tgtEl>
                                          <p:spTgt spid="1474"/>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500"/>
                                        <p:tgtEl>
                                          <p:spTgt spid="1475"/>
                                        </p:tgtEl>
                                      </p:cBhvr>
                                    </p:animEffect>
                                  </p:childTnLst>
                                </p:cTn>
                              </p:par>
                            </p:childTnLst>
                          </p:cTn>
                        </p:par>
                        <p:par>
                          <p:cTn fill="hold">
                            <p:stCondLst>
                              <p:cond delay="2001"/>
                            </p:stCondLst>
                            <p:childTnLst>
                              <p:par>
                                <p:cTn fill="hold" nodeType="after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500"/>
                                        <p:tgtEl>
                                          <p:spTgt spid="1476"/>
                                        </p:tgtEl>
                                      </p:cBhvr>
                                    </p:animEffect>
                                  </p:childTnLst>
                                </p:cTn>
                              </p:par>
                            </p:childTnLst>
                          </p:cTn>
                        </p:par>
                        <p:par>
                          <p:cTn fill="hold">
                            <p:stCondLst>
                              <p:cond delay="2501"/>
                            </p:stCondLst>
                            <p:childTnLst>
                              <p:par>
                                <p:cTn fill="hold" nodeType="after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500"/>
                                        <p:tgtEl>
                                          <p:spTgt spid="1477"/>
                                        </p:tgtEl>
                                      </p:cBhvr>
                                    </p:animEffect>
                                  </p:childTnLst>
                                </p:cTn>
                              </p:par>
                            </p:childTnLst>
                          </p:cTn>
                        </p:par>
                        <p:par>
                          <p:cTn fill="hold">
                            <p:stCondLst>
                              <p:cond delay="3001"/>
                            </p:stCondLst>
                            <p:childTnLst>
                              <p:par>
                                <p:cTn fill="hold" nodeType="after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500"/>
                                        <p:tgtEl>
                                          <p:spTgt spid="1478"/>
                                        </p:tgtEl>
                                      </p:cBhvr>
                                    </p:animEffect>
                                  </p:childTnLst>
                                </p:cTn>
                              </p:par>
                            </p:childTnLst>
                          </p:cTn>
                        </p:par>
                        <p:par>
                          <p:cTn fill="hold">
                            <p:stCondLst>
                              <p:cond delay="3501"/>
                            </p:stCondLst>
                            <p:childTnLst>
                              <p:par>
                                <p:cTn fill="hold" nodeType="after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500"/>
                                        <p:tgtEl>
                                          <p:spTgt spid="1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49"/>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Moving Files</a:t>
            </a:r>
            <a:endParaRPr/>
          </a:p>
        </p:txBody>
      </p:sp>
      <p:cxnSp>
        <p:nvCxnSpPr>
          <p:cNvPr id="1488" name="Google Shape;1488;p49"/>
          <p:cNvCxnSpPr>
            <a:stCxn id="1489" idx="2"/>
            <a:endCxn id="1490" idx="0"/>
          </p:cNvCxnSpPr>
          <p:nvPr/>
        </p:nvCxnSpPr>
        <p:spPr>
          <a:xfrm rot="5400000">
            <a:off x="8831270" y="2313355"/>
            <a:ext cx="396600" cy="14100"/>
          </a:xfrm>
          <a:prstGeom prst="bentConnector3">
            <a:avLst>
              <a:gd fmla="val 49985" name="adj1"/>
            </a:avLst>
          </a:prstGeom>
          <a:noFill/>
          <a:ln cap="flat" cmpd="sng" w="12700">
            <a:solidFill>
              <a:schemeClr val="accent4"/>
            </a:solidFill>
            <a:prstDash val="dashDot"/>
            <a:miter lim="800000"/>
            <a:headEnd len="sm" w="sm" type="none"/>
            <a:tailEnd len="med" w="med" type="triangle"/>
          </a:ln>
        </p:spPr>
      </p:cxnSp>
      <p:cxnSp>
        <p:nvCxnSpPr>
          <p:cNvPr id="1491" name="Google Shape;1491;p49"/>
          <p:cNvCxnSpPr/>
          <p:nvPr/>
        </p:nvCxnSpPr>
        <p:spPr>
          <a:xfrm flipH="1">
            <a:off x="9022555" y="3403764"/>
            <a:ext cx="1" cy="237110"/>
          </a:xfrm>
          <a:prstGeom prst="straightConnector1">
            <a:avLst/>
          </a:prstGeom>
          <a:noFill/>
          <a:ln cap="flat" cmpd="sng" w="12700">
            <a:solidFill>
              <a:schemeClr val="accent4"/>
            </a:solidFill>
            <a:prstDash val="dashDot"/>
            <a:miter lim="800000"/>
            <a:headEnd len="sm" w="sm" type="none"/>
            <a:tailEnd len="med" w="med" type="triangle"/>
          </a:ln>
        </p:spPr>
      </p:cxnSp>
      <p:sp>
        <p:nvSpPr>
          <p:cNvPr id="1489" name="Google Shape;1489;p49"/>
          <p:cNvSpPr/>
          <p:nvPr/>
        </p:nvSpPr>
        <p:spPr>
          <a:xfrm>
            <a:off x="8583774" y="1218261"/>
            <a:ext cx="905691" cy="90384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sp>
        <p:nvSpPr>
          <p:cNvPr id="1490" name="Google Shape;1490;p49"/>
          <p:cNvSpPr/>
          <p:nvPr/>
        </p:nvSpPr>
        <p:spPr>
          <a:xfrm>
            <a:off x="8572324" y="2518588"/>
            <a:ext cx="900465"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492" name="Google Shape;1492;p49"/>
          <p:cNvSpPr/>
          <p:nvPr/>
        </p:nvSpPr>
        <p:spPr>
          <a:xfrm>
            <a:off x="8583774" y="3653462"/>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493" name="Google Shape;1493;p49"/>
          <p:cNvSpPr/>
          <p:nvPr/>
        </p:nvSpPr>
        <p:spPr>
          <a:xfrm>
            <a:off x="8583774" y="3666050"/>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cxnSp>
        <p:nvCxnSpPr>
          <p:cNvPr id="1494" name="Google Shape;1494;p49"/>
          <p:cNvCxnSpPr>
            <a:stCxn id="1493" idx="2"/>
            <a:endCxn id="1495" idx="0"/>
          </p:cNvCxnSpPr>
          <p:nvPr/>
        </p:nvCxnSpPr>
        <p:spPr>
          <a:xfrm rot="5400000">
            <a:off x="7984670" y="3709040"/>
            <a:ext cx="241500" cy="1862400"/>
          </a:xfrm>
          <a:prstGeom prst="bentConnector3">
            <a:avLst>
              <a:gd fmla="val 50022" name="adj1"/>
            </a:avLst>
          </a:prstGeom>
          <a:noFill/>
          <a:ln cap="flat" cmpd="sng" w="12700">
            <a:solidFill>
              <a:schemeClr val="accent4"/>
            </a:solidFill>
            <a:prstDash val="dashDot"/>
            <a:miter lim="800000"/>
            <a:headEnd len="sm" w="sm" type="none"/>
            <a:tailEnd len="med" w="med" type="triangle"/>
          </a:ln>
        </p:spPr>
      </p:cxnSp>
      <p:sp>
        <p:nvSpPr>
          <p:cNvPr id="1495" name="Google Shape;1495;p49"/>
          <p:cNvSpPr/>
          <p:nvPr/>
        </p:nvSpPr>
        <p:spPr>
          <a:xfrm>
            <a:off x="6593571" y="4761096"/>
            <a:ext cx="1161187"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Receipts</a:t>
            </a:r>
            <a:endParaRPr/>
          </a:p>
        </p:txBody>
      </p:sp>
      <p:sp>
        <p:nvSpPr>
          <p:cNvPr id="1496" name="Google Shape;1496;p49"/>
          <p:cNvSpPr/>
          <p:nvPr/>
        </p:nvSpPr>
        <p:spPr>
          <a:xfrm>
            <a:off x="8336963" y="5131561"/>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Receipt.pdf</a:t>
            </a:r>
            <a:endParaRPr/>
          </a:p>
        </p:txBody>
      </p:sp>
      <p:cxnSp>
        <p:nvCxnSpPr>
          <p:cNvPr id="1497" name="Google Shape;1497;p49"/>
          <p:cNvCxnSpPr>
            <a:endCxn id="1496" idx="0"/>
          </p:cNvCxnSpPr>
          <p:nvPr/>
        </p:nvCxnSpPr>
        <p:spPr>
          <a:xfrm>
            <a:off x="9048343" y="4564261"/>
            <a:ext cx="0" cy="567300"/>
          </a:xfrm>
          <a:prstGeom prst="straightConnector1">
            <a:avLst/>
          </a:prstGeom>
          <a:noFill/>
          <a:ln cap="flat" cmpd="sng" w="12700">
            <a:solidFill>
              <a:schemeClr val="accent4"/>
            </a:solidFill>
            <a:prstDash val="dashDot"/>
            <a:miter lim="800000"/>
            <a:headEnd len="sm" w="sm" type="none"/>
            <a:tailEnd len="med" w="med" type="triangle"/>
          </a:ln>
        </p:spPr>
      </p:cxnSp>
      <p:sp>
        <p:nvSpPr>
          <p:cNvPr id="1498" name="Google Shape;1498;p49"/>
          <p:cNvSpPr/>
          <p:nvPr/>
        </p:nvSpPr>
        <p:spPr>
          <a:xfrm>
            <a:off x="372712" y="1670183"/>
            <a:ext cx="4756850" cy="3371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50FA7B"/>
                </a:solidFill>
                <a:latin typeface="Consolas"/>
                <a:ea typeface="Consolas"/>
                <a:cs typeface="Consolas"/>
                <a:sym typeface="Consolas"/>
              </a:rPr>
              <a:t>$</a:t>
            </a:r>
            <a:r>
              <a:rPr lang="en-US" sz="1600">
                <a:solidFill>
                  <a:schemeClr val="lt1"/>
                </a:solidFill>
                <a:latin typeface="Consolas"/>
                <a:ea typeface="Consolas"/>
                <a:cs typeface="Consolas"/>
                <a:sym typeface="Consolas"/>
              </a:rPr>
              <a:t> cp Receipt.pdf Receipts/</a:t>
            </a:r>
            <a:endParaRPr/>
          </a:p>
        </p:txBody>
      </p:sp>
      <p:sp>
        <p:nvSpPr>
          <p:cNvPr id="1499" name="Google Shape;1499;p49"/>
          <p:cNvSpPr/>
          <p:nvPr/>
        </p:nvSpPr>
        <p:spPr>
          <a:xfrm>
            <a:off x="5812780" y="5883356"/>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Receipt.pdf</a:t>
            </a:r>
            <a:endParaRPr/>
          </a:p>
        </p:txBody>
      </p:sp>
      <p:cxnSp>
        <p:nvCxnSpPr>
          <p:cNvPr id="1500" name="Google Shape;1500;p49"/>
          <p:cNvCxnSpPr>
            <a:stCxn id="1495" idx="2"/>
            <a:endCxn id="1499" idx="0"/>
          </p:cNvCxnSpPr>
          <p:nvPr/>
        </p:nvCxnSpPr>
        <p:spPr>
          <a:xfrm rot="5400000">
            <a:off x="6727315" y="5436489"/>
            <a:ext cx="243600" cy="650100"/>
          </a:xfrm>
          <a:prstGeom prst="bentConnector3">
            <a:avLst>
              <a:gd fmla="val 50003" name="adj1"/>
            </a:avLst>
          </a:prstGeom>
          <a:noFill/>
          <a:ln cap="flat" cmpd="sng" w="12700">
            <a:solidFill>
              <a:schemeClr val="accent4"/>
            </a:solidFill>
            <a:prstDash val="dashDot"/>
            <a:miter lim="800000"/>
            <a:headEnd len="sm" w="sm" type="none"/>
            <a:tailEnd len="med" w="med" type="triangle"/>
          </a:ln>
        </p:spPr>
      </p:cxnSp>
      <p:cxnSp>
        <p:nvCxnSpPr>
          <p:cNvPr id="1501" name="Google Shape;1501;p49"/>
          <p:cNvCxnSpPr>
            <a:stCxn id="1496" idx="2"/>
            <a:endCxn id="1499" idx="3"/>
          </p:cNvCxnSpPr>
          <p:nvPr/>
        </p:nvCxnSpPr>
        <p:spPr>
          <a:xfrm rot="5400000">
            <a:off x="7883443" y="4953340"/>
            <a:ext cx="516900" cy="1812900"/>
          </a:xfrm>
          <a:prstGeom prst="curvedConnector2">
            <a:avLst/>
          </a:prstGeom>
          <a:noFill/>
          <a:ln cap="flat" cmpd="sng" w="19050">
            <a:solidFill>
              <a:schemeClr val="accent5"/>
            </a:solidFill>
            <a:prstDash val="dashDot"/>
            <a:miter lim="800000"/>
            <a:headEnd len="sm" w="sm" type="none"/>
            <a:tailEnd len="med" w="med" type="triangle"/>
          </a:ln>
        </p:spPr>
      </p:cxnSp>
      <p:sp>
        <p:nvSpPr>
          <p:cNvPr id="1502" name="Google Shape;1502;p49"/>
          <p:cNvSpPr/>
          <p:nvPr/>
        </p:nvSpPr>
        <p:spPr>
          <a:xfrm>
            <a:off x="9554961" y="4733611"/>
            <a:ext cx="386080" cy="386080"/>
          </a:xfrm>
          <a:prstGeom prst="ellipse">
            <a:avLst/>
          </a:prstGeom>
          <a:solidFill>
            <a:schemeClr val="accen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2</a:t>
            </a:r>
            <a:endParaRPr/>
          </a:p>
        </p:txBody>
      </p:sp>
      <p:sp>
        <p:nvSpPr>
          <p:cNvPr id="1503" name="Google Shape;1503;p49"/>
          <p:cNvSpPr/>
          <p:nvPr/>
        </p:nvSpPr>
        <p:spPr>
          <a:xfrm>
            <a:off x="7321795" y="5967055"/>
            <a:ext cx="386080" cy="386080"/>
          </a:xfrm>
          <a:prstGeom prst="ellipse">
            <a:avLst/>
          </a:prstGeom>
          <a:solidFill>
            <a:schemeClr val="accen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1</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500"/>
                                        <p:tgtEl>
                                          <p:spTgt spid="1500"/>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500"/>
                                        <p:tgtEl>
                                          <p:spTgt spid="1499"/>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childTnLst>
                          </p:cTn>
                        </p:par>
                        <p:par>
                          <p:cTn fill="hold">
                            <p:stCondLst>
                              <p:cond delay="1501"/>
                            </p:stCondLst>
                            <p:childTnLst>
                              <p:par>
                                <p:cTn fill="hold" nodeType="afterEffect" presetClass="exit" presetID="10" presetSubtype="0">
                                  <p:stCondLst>
                                    <p:cond delay="0"/>
                                  </p:stCondLst>
                                  <p:childTnLst>
                                    <p:animEffect filter="fade" transition="out">
                                      <p:cBhvr>
                                        <p:cTn dur="500"/>
                                        <p:tgtEl>
                                          <p:spTgt spid="1501"/>
                                        </p:tgtEl>
                                      </p:cBhvr>
                                    </p:animEffect>
                                    <p:set>
                                      <p:cBhvr>
                                        <p:cTn dur="1" fill="hold">
                                          <p:stCondLst>
                                            <p:cond delay="500"/>
                                          </p:stCondLst>
                                        </p:cTn>
                                        <p:tgtEl>
                                          <p:spTgt spid="15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500"/>
                                        <p:tgtEl>
                                          <p:spTgt spid="15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500"/>
                                        <p:tgtEl>
                                          <p:spTgt spid="1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97"/>
                                        </p:tgtEl>
                                      </p:cBhvr>
                                    </p:animEffect>
                                    <p:set>
                                      <p:cBhvr>
                                        <p:cTn dur="1" fill="hold">
                                          <p:stCondLst>
                                            <p:cond delay="500"/>
                                          </p:stCondLst>
                                        </p:cTn>
                                        <p:tgtEl>
                                          <p:spTgt spid="14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96"/>
                                        </p:tgtEl>
                                      </p:cBhvr>
                                    </p:animEffect>
                                    <p:set>
                                      <p:cBhvr>
                                        <p:cTn dur="1" fill="hold">
                                          <p:stCondLst>
                                            <p:cond delay="500"/>
                                          </p:stCondLst>
                                        </p:cTn>
                                        <p:tgtEl>
                                          <p:spTgt spid="149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02"/>
                                        </p:tgtEl>
                                      </p:cBhvr>
                                    </p:animEffect>
                                    <p:set>
                                      <p:cBhvr>
                                        <p:cTn dur="1" fill="hold">
                                          <p:stCondLst>
                                            <p:cond delay="500"/>
                                          </p:stCondLst>
                                        </p:cTn>
                                        <p:tgtEl>
                                          <p:spTgt spid="15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50"/>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Moving Files</a:t>
            </a:r>
            <a:endParaRPr/>
          </a:p>
        </p:txBody>
      </p:sp>
      <p:cxnSp>
        <p:nvCxnSpPr>
          <p:cNvPr id="1510" name="Google Shape;1510;p50"/>
          <p:cNvCxnSpPr>
            <a:stCxn id="1511" idx="2"/>
            <a:endCxn id="1512" idx="0"/>
          </p:cNvCxnSpPr>
          <p:nvPr/>
        </p:nvCxnSpPr>
        <p:spPr>
          <a:xfrm rot="5400000">
            <a:off x="8844320" y="2300305"/>
            <a:ext cx="370500" cy="14100"/>
          </a:xfrm>
          <a:prstGeom prst="bentConnector3">
            <a:avLst>
              <a:gd fmla="val 49995" name="adj1"/>
            </a:avLst>
          </a:prstGeom>
          <a:noFill/>
          <a:ln cap="flat" cmpd="sng" w="12700">
            <a:solidFill>
              <a:schemeClr val="accent4"/>
            </a:solidFill>
            <a:prstDash val="dashDot"/>
            <a:miter lim="800000"/>
            <a:headEnd len="sm" w="sm" type="none"/>
            <a:tailEnd len="med" w="med" type="triangle"/>
          </a:ln>
        </p:spPr>
      </p:cxnSp>
      <p:cxnSp>
        <p:nvCxnSpPr>
          <p:cNvPr id="1513" name="Google Shape;1513;p50"/>
          <p:cNvCxnSpPr/>
          <p:nvPr/>
        </p:nvCxnSpPr>
        <p:spPr>
          <a:xfrm flipH="1">
            <a:off x="9022555" y="3403764"/>
            <a:ext cx="1" cy="237110"/>
          </a:xfrm>
          <a:prstGeom prst="straightConnector1">
            <a:avLst/>
          </a:prstGeom>
          <a:noFill/>
          <a:ln cap="flat" cmpd="sng" w="12700">
            <a:solidFill>
              <a:schemeClr val="accent4"/>
            </a:solidFill>
            <a:prstDash val="dashDot"/>
            <a:miter lim="800000"/>
            <a:headEnd len="sm" w="sm" type="none"/>
            <a:tailEnd len="med" w="med" type="triangle"/>
          </a:ln>
        </p:spPr>
      </p:cxnSp>
      <p:sp>
        <p:nvSpPr>
          <p:cNvPr id="1511" name="Google Shape;1511;p50"/>
          <p:cNvSpPr/>
          <p:nvPr/>
        </p:nvSpPr>
        <p:spPr>
          <a:xfrm>
            <a:off x="8583774" y="1218261"/>
            <a:ext cx="905691" cy="90384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sp>
        <p:nvSpPr>
          <p:cNvPr id="1512" name="Google Shape;1512;p50"/>
          <p:cNvSpPr/>
          <p:nvPr/>
        </p:nvSpPr>
        <p:spPr>
          <a:xfrm>
            <a:off x="8572324" y="2492570"/>
            <a:ext cx="900465" cy="904662"/>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514" name="Google Shape;1514;p50"/>
          <p:cNvSpPr/>
          <p:nvPr/>
        </p:nvSpPr>
        <p:spPr>
          <a:xfrm>
            <a:off x="8583774" y="3653462"/>
            <a:ext cx="905691" cy="85344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sp>
        <p:nvSpPr>
          <p:cNvPr id="1515" name="Google Shape;1515;p50"/>
          <p:cNvSpPr/>
          <p:nvPr/>
        </p:nvSpPr>
        <p:spPr>
          <a:xfrm>
            <a:off x="8583774" y="3666050"/>
            <a:ext cx="905691" cy="853440"/>
          </a:xfrm>
          <a:prstGeom prst="roundRect">
            <a:avLst>
              <a:gd fmla="val 16667" name="adj"/>
            </a:avLst>
          </a:prstGeom>
          <a:noFill/>
          <a:ln cap="flat" cmpd="sng" w="12700">
            <a:solidFill>
              <a:schemeClr val="accent4"/>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cxnSp>
        <p:nvCxnSpPr>
          <p:cNvPr id="1516" name="Google Shape;1516;p50"/>
          <p:cNvCxnSpPr>
            <a:stCxn id="1515" idx="2"/>
            <a:endCxn id="1517" idx="0"/>
          </p:cNvCxnSpPr>
          <p:nvPr/>
        </p:nvCxnSpPr>
        <p:spPr>
          <a:xfrm rot="5400000">
            <a:off x="7984670" y="3709040"/>
            <a:ext cx="241500" cy="1862400"/>
          </a:xfrm>
          <a:prstGeom prst="bentConnector3">
            <a:avLst>
              <a:gd fmla="val 50022" name="adj1"/>
            </a:avLst>
          </a:prstGeom>
          <a:noFill/>
          <a:ln cap="flat" cmpd="sng" w="12700">
            <a:solidFill>
              <a:schemeClr val="accent4"/>
            </a:solidFill>
            <a:prstDash val="dashDot"/>
            <a:miter lim="800000"/>
            <a:headEnd len="sm" w="sm" type="none"/>
            <a:tailEnd len="med" w="med" type="triangle"/>
          </a:ln>
        </p:spPr>
      </p:cxnSp>
      <p:sp>
        <p:nvSpPr>
          <p:cNvPr id="1517" name="Google Shape;1517;p50"/>
          <p:cNvSpPr/>
          <p:nvPr/>
        </p:nvSpPr>
        <p:spPr>
          <a:xfrm>
            <a:off x="6593571" y="4761096"/>
            <a:ext cx="1161187"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Receipts</a:t>
            </a:r>
            <a:endParaRPr/>
          </a:p>
        </p:txBody>
      </p:sp>
      <p:sp>
        <p:nvSpPr>
          <p:cNvPr id="1518" name="Google Shape;1518;p50"/>
          <p:cNvSpPr/>
          <p:nvPr/>
        </p:nvSpPr>
        <p:spPr>
          <a:xfrm>
            <a:off x="8336963" y="5131561"/>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Receipt.pdf</a:t>
            </a:r>
            <a:endParaRPr/>
          </a:p>
        </p:txBody>
      </p:sp>
      <p:cxnSp>
        <p:nvCxnSpPr>
          <p:cNvPr id="1519" name="Google Shape;1519;p50"/>
          <p:cNvCxnSpPr>
            <a:endCxn id="1518" idx="0"/>
          </p:cNvCxnSpPr>
          <p:nvPr/>
        </p:nvCxnSpPr>
        <p:spPr>
          <a:xfrm>
            <a:off x="9048343" y="4564261"/>
            <a:ext cx="0" cy="567300"/>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520" name="Google Shape;1520;p50"/>
          <p:cNvCxnSpPr>
            <a:stCxn id="1518" idx="2"/>
          </p:cNvCxnSpPr>
          <p:nvPr/>
        </p:nvCxnSpPr>
        <p:spPr>
          <a:xfrm rot="5400000">
            <a:off x="7883443" y="4953340"/>
            <a:ext cx="516900" cy="1812900"/>
          </a:xfrm>
          <a:prstGeom prst="curvedConnector2">
            <a:avLst/>
          </a:prstGeom>
          <a:noFill/>
          <a:ln cap="flat" cmpd="sng" w="19050">
            <a:solidFill>
              <a:schemeClr val="accent5"/>
            </a:solidFill>
            <a:prstDash val="dashDot"/>
            <a:miter lim="800000"/>
            <a:headEnd len="sm" w="sm" type="none"/>
            <a:tailEnd len="med" w="med" type="triangle"/>
          </a:ln>
        </p:spPr>
      </p:cxnSp>
      <p:sp>
        <p:nvSpPr>
          <p:cNvPr id="1521" name="Google Shape;1521;p50"/>
          <p:cNvSpPr/>
          <p:nvPr/>
        </p:nvSpPr>
        <p:spPr>
          <a:xfrm>
            <a:off x="6011366" y="5477933"/>
            <a:ext cx="386080" cy="386080"/>
          </a:xfrm>
          <a:prstGeom prst="ellipse">
            <a:avLst/>
          </a:prstGeom>
          <a:solidFill>
            <a:schemeClr val="accen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1</a:t>
            </a:r>
            <a:endParaRPr/>
          </a:p>
        </p:txBody>
      </p:sp>
      <p:sp>
        <p:nvSpPr>
          <p:cNvPr id="1522" name="Google Shape;1522;p50"/>
          <p:cNvSpPr/>
          <p:nvPr/>
        </p:nvSpPr>
        <p:spPr>
          <a:xfrm>
            <a:off x="372711" y="1633411"/>
            <a:ext cx="4444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BABABA"/>
                </a:solidFill>
                <a:latin typeface="Consolas"/>
                <a:ea typeface="Consolas"/>
                <a:cs typeface="Consolas"/>
                <a:sym typeface="Consolas"/>
              </a:rPr>
              <a:t>#</a:t>
            </a:r>
            <a:r>
              <a:rPr lang="en-US" sz="1800">
                <a:solidFill>
                  <a:schemeClr val="lt1"/>
                </a:solidFill>
                <a:latin typeface="Consolas"/>
                <a:ea typeface="Consolas"/>
                <a:cs typeface="Consolas"/>
                <a:sym typeface="Consolas"/>
              </a:rPr>
              <a:t> mv       </a:t>
            </a:r>
            <a:r>
              <a:rPr lang="en-US" sz="1800">
                <a:solidFill>
                  <a:srgbClr val="BABABA"/>
                </a:solidFill>
                <a:latin typeface="Consolas"/>
                <a:ea typeface="Consolas"/>
                <a:cs typeface="Consolas"/>
                <a:sym typeface="Consolas"/>
              </a:rPr>
              <a:t>[source] </a:t>
            </a:r>
            <a:r>
              <a:rPr lang="en-US" sz="1800">
                <a:solidFill>
                  <a:srgbClr val="BFBFBF"/>
                </a:solidFill>
                <a:latin typeface="Consolas"/>
                <a:ea typeface="Consolas"/>
                <a:cs typeface="Consolas"/>
                <a:sym typeface="Consolas"/>
              </a:rPr>
              <a:t>[dest]</a:t>
            </a:r>
            <a:endParaRPr/>
          </a:p>
        </p:txBody>
      </p:sp>
      <p:sp>
        <p:nvSpPr>
          <p:cNvPr id="1523" name="Google Shape;1523;p50"/>
          <p:cNvSpPr txBox="1"/>
          <p:nvPr/>
        </p:nvSpPr>
        <p:spPr>
          <a:xfrm>
            <a:off x="4321387" y="1645966"/>
            <a:ext cx="1075805"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m</a:t>
            </a:r>
            <a:r>
              <a:rPr lang="en-US" sz="1800">
                <a:solidFill>
                  <a:schemeClr val="lt1"/>
                </a:solidFill>
                <a:latin typeface="Consolas"/>
                <a:ea typeface="Consolas"/>
                <a:cs typeface="Consolas"/>
                <a:sym typeface="Consolas"/>
              </a:rPr>
              <a:t>o</a:t>
            </a:r>
            <a:r>
              <a:rPr lang="en-US" sz="1800" u="sng">
                <a:solidFill>
                  <a:schemeClr val="lt1"/>
                </a:solidFill>
                <a:latin typeface="Consolas"/>
                <a:ea typeface="Consolas"/>
                <a:cs typeface="Consolas"/>
                <a:sym typeface="Consolas"/>
              </a:rPr>
              <a:t>v</a:t>
            </a:r>
            <a:r>
              <a:rPr lang="en-US" sz="1800">
                <a:solidFill>
                  <a:schemeClr val="lt1"/>
                </a:solidFill>
                <a:latin typeface="Consolas"/>
                <a:ea typeface="Consolas"/>
                <a:cs typeface="Consolas"/>
                <a:sym typeface="Consolas"/>
              </a:rPr>
              <a:t>e</a:t>
            </a:r>
            <a:endParaRPr sz="1800">
              <a:solidFill>
                <a:schemeClr val="dk1"/>
              </a:solidFill>
              <a:latin typeface="Ubuntu"/>
              <a:ea typeface="Ubuntu"/>
              <a:cs typeface="Ubuntu"/>
              <a:sym typeface="Ubuntu"/>
            </a:endParaRPr>
          </a:p>
        </p:txBody>
      </p:sp>
      <p:sp>
        <p:nvSpPr>
          <p:cNvPr id="1524" name="Google Shape;1524;p50"/>
          <p:cNvSpPr/>
          <p:nvPr/>
        </p:nvSpPr>
        <p:spPr>
          <a:xfrm>
            <a:off x="372711" y="2417395"/>
            <a:ext cx="4756850"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mv Receipt.pdf Receipts/</a:t>
            </a:r>
            <a:endParaRPr/>
          </a:p>
        </p:txBody>
      </p:sp>
      <p:cxnSp>
        <p:nvCxnSpPr>
          <p:cNvPr id="1525" name="Google Shape;1525;p50"/>
          <p:cNvCxnSpPr/>
          <p:nvPr/>
        </p:nvCxnSpPr>
        <p:spPr>
          <a:xfrm>
            <a:off x="7174166" y="5670973"/>
            <a:ext cx="0" cy="283614"/>
          </a:xfrm>
          <a:prstGeom prst="straightConnector1">
            <a:avLst/>
          </a:prstGeom>
          <a:noFill/>
          <a:ln cap="flat" cmpd="sng" w="12700">
            <a:solidFill>
              <a:schemeClr val="accent4"/>
            </a:solidFill>
            <a:prstDash val="dashDot"/>
            <a:miter lim="800000"/>
            <a:headEnd len="sm" w="sm" type="none"/>
            <a:tailEnd len="med" w="med" type="triangle"/>
          </a:ln>
        </p:spPr>
      </p:cxnSp>
      <p:sp>
        <p:nvSpPr>
          <p:cNvPr id="1526" name="Google Shape;1526;p50"/>
          <p:cNvSpPr/>
          <p:nvPr/>
        </p:nvSpPr>
        <p:spPr>
          <a:xfrm>
            <a:off x="372711" y="2957605"/>
            <a:ext cx="4666649"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mv Receipt.pdf OldReceipt.pdf</a:t>
            </a:r>
            <a:endParaRPr/>
          </a:p>
        </p:txBody>
      </p:sp>
      <p:sp>
        <p:nvSpPr>
          <p:cNvPr id="1527" name="Google Shape;1527;p50"/>
          <p:cNvSpPr/>
          <p:nvPr/>
        </p:nvSpPr>
        <p:spPr>
          <a:xfrm>
            <a:off x="372711" y="3548314"/>
            <a:ext cx="4666649"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mv Receipts/ OldReceipts/</a:t>
            </a:r>
            <a:endParaRPr/>
          </a:p>
        </p:txBody>
      </p:sp>
      <p:sp>
        <p:nvSpPr>
          <p:cNvPr id="1528" name="Google Shape;1528;p50"/>
          <p:cNvSpPr/>
          <p:nvPr/>
        </p:nvSpPr>
        <p:spPr>
          <a:xfrm>
            <a:off x="6233300" y="5914591"/>
            <a:ext cx="1881727"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OldReceipt.pdf</a:t>
            </a:r>
            <a:endParaRPr/>
          </a:p>
        </p:txBody>
      </p:sp>
      <p:sp>
        <p:nvSpPr>
          <p:cNvPr id="1529" name="Google Shape;1529;p50"/>
          <p:cNvSpPr/>
          <p:nvPr/>
        </p:nvSpPr>
        <p:spPr>
          <a:xfrm>
            <a:off x="6429174" y="4765810"/>
            <a:ext cx="1497176" cy="878643"/>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OldReceipts</a:t>
            </a:r>
            <a:endParaRPr sz="1600">
              <a:solidFill>
                <a:schemeClr val="lt1"/>
              </a:solidFill>
              <a:latin typeface="Ubuntu"/>
              <a:ea typeface="Ubuntu"/>
              <a:cs typeface="Ubuntu"/>
              <a:sym typeface="Ubuntu"/>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500"/>
                                        <p:tgtEl>
                                          <p:spTgt spid="1520"/>
                                        </p:tgtEl>
                                      </p:cBhvr>
                                    </p:animEffect>
                                  </p:childTnLst>
                                </p:cTn>
                              </p:par>
                            </p:childTnLst>
                          </p:cTn>
                        </p:par>
                        <p:par>
                          <p:cTn fill="hold">
                            <p:stCondLst>
                              <p:cond delay="501"/>
                            </p:stCondLst>
                            <p:childTnLst>
                              <p:par>
                                <p:cTn fill="hold" nodeType="afterEffect" presetClass="exit" presetID="10" presetSubtype="0">
                                  <p:stCondLst>
                                    <p:cond delay="0"/>
                                  </p:stCondLst>
                                  <p:childTnLst>
                                    <p:animEffect filter="fade" transition="out">
                                      <p:cBhvr>
                                        <p:cTn dur="500"/>
                                        <p:tgtEl>
                                          <p:spTgt spid="1520"/>
                                        </p:tgtEl>
                                      </p:cBhvr>
                                    </p:animEffect>
                                    <p:set>
                                      <p:cBhvr>
                                        <p:cTn dur="1" fill="hold">
                                          <p:stCondLst>
                                            <p:cond delay="500"/>
                                          </p:stCondLst>
                                        </p:cTn>
                                        <p:tgtEl>
                                          <p:spTgt spid="15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19"/>
                                        </p:tgtEl>
                                      </p:cBhvr>
                                    </p:animEffect>
                                    <p:set>
                                      <p:cBhvr>
                                        <p:cTn dur="1" fill="hold">
                                          <p:stCondLst>
                                            <p:cond delay="500"/>
                                          </p:stCondLst>
                                        </p:cTn>
                                        <p:tgtEl>
                                          <p:spTgt spid="1519"/>
                                        </p:tgtEl>
                                        <p:attrNameLst>
                                          <p:attrName>style.visibility</p:attrName>
                                        </p:attrNameLst>
                                      </p:cBhvr>
                                      <p:to>
                                        <p:strVal val="hidden"/>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500"/>
                                        <p:tgtEl>
                                          <p:spTgt spid="1525"/>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500"/>
                                        <p:tgtEl>
                                          <p:spTgt spid="1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6"/>
                                        </p:tgtEl>
                                        <p:attrNameLst>
                                          <p:attrName>style.visibility</p:attrName>
                                        </p:attrNameLst>
                                      </p:cBhvr>
                                      <p:to>
                                        <p:strVal val="visible"/>
                                      </p:to>
                                    </p:set>
                                    <p:animEffect filter="fade" transition="in">
                                      <p:cBhvr>
                                        <p:cTn dur="500"/>
                                        <p:tgtEl>
                                          <p:spTgt spid="1526"/>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18"/>
                                        </p:tgtEl>
                                      </p:cBhvr>
                                    </p:animEffect>
                                    <p:set>
                                      <p:cBhvr>
                                        <p:cTn dur="1" fill="hold">
                                          <p:stCondLst>
                                            <p:cond delay="500"/>
                                          </p:stCondLst>
                                        </p:cTn>
                                        <p:tgtEl>
                                          <p:spTgt spid="151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8"/>
                                        </p:tgtEl>
                                        <p:attrNameLst>
                                          <p:attrName>style.visibility</p:attrName>
                                        </p:attrNameLst>
                                      </p:cBhvr>
                                      <p:to>
                                        <p:strVal val="visible"/>
                                      </p:to>
                                    </p:set>
                                    <p:animEffect filter="fade" transition="in">
                                      <p:cBhvr>
                                        <p:cTn dur="500"/>
                                        <p:tgtEl>
                                          <p:spTgt spid="1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7"/>
                                        </p:tgtEl>
                                        <p:attrNameLst>
                                          <p:attrName>style.visibility</p:attrName>
                                        </p:attrNameLst>
                                      </p:cBhvr>
                                      <p:to>
                                        <p:strVal val="visible"/>
                                      </p:to>
                                    </p:set>
                                    <p:animEffect filter="fade" transition="in">
                                      <p:cBhvr>
                                        <p:cTn dur="500"/>
                                        <p:tgtEl>
                                          <p:spTgt spid="1527"/>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17"/>
                                        </p:tgtEl>
                                      </p:cBhvr>
                                    </p:animEffect>
                                    <p:set>
                                      <p:cBhvr>
                                        <p:cTn dur="1" fill="hold">
                                          <p:stCondLst>
                                            <p:cond delay="500"/>
                                          </p:stCondLst>
                                        </p:cTn>
                                        <p:tgtEl>
                                          <p:spTgt spid="151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500"/>
                                        <p:tgtEl>
                                          <p:spTgt spid="1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51"/>
          <p:cNvSpPr txBox="1"/>
          <p:nvPr>
            <p:ph type="title"/>
          </p:nvPr>
        </p:nvSpPr>
        <p:spPr>
          <a:xfrm>
            <a:off x="4116179" y="360788"/>
            <a:ext cx="395964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Deleting Files and Directories</a:t>
            </a:r>
            <a:endParaRPr/>
          </a:p>
        </p:txBody>
      </p:sp>
      <p:sp>
        <p:nvSpPr>
          <p:cNvPr id="1536" name="Google Shape;1536;p51"/>
          <p:cNvSpPr/>
          <p:nvPr/>
        </p:nvSpPr>
        <p:spPr>
          <a:xfrm>
            <a:off x="399844" y="2077680"/>
            <a:ext cx="563142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rm Invoice.pdf</a:t>
            </a:r>
            <a:endParaRPr/>
          </a:p>
        </p:txBody>
      </p:sp>
      <p:sp>
        <p:nvSpPr>
          <p:cNvPr id="1537" name="Google Shape;1537;p51"/>
          <p:cNvSpPr/>
          <p:nvPr/>
        </p:nvSpPr>
        <p:spPr>
          <a:xfrm>
            <a:off x="399844" y="2668389"/>
            <a:ext cx="563142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rm -r Invoices/</a:t>
            </a:r>
            <a:endParaRPr/>
          </a:p>
        </p:txBody>
      </p:sp>
      <p:sp>
        <p:nvSpPr>
          <p:cNvPr id="1538" name="Google Shape;1538;p51"/>
          <p:cNvSpPr/>
          <p:nvPr/>
        </p:nvSpPr>
        <p:spPr>
          <a:xfrm>
            <a:off x="8555016" y="1155021"/>
            <a:ext cx="905691" cy="90384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t>
            </a:r>
            <a:endParaRPr/>
          </a:p>
        </p:txBody>
      </p:sp>
      <p:cxnSp>
        <p:nvCxnSpPr>
          <p:cNvPr id="1539" name="Google Shape;1539;p51"/>
          <p:cNvCxnSpPr/>
          <p:nvPr/>
        </p:nvCxnSpPr>
        <p:spPr>
          <a:xfrm rot="5400000">
            <a:off x="8883001" y="2189515"/>
            <a:ext cx="265200" cy="3900"/>
          </a:xfrm>
          <a:prstGeom prst="bentConnector3">
            <a:avLst>
              <a:gd fmla="val 49997" name="adj1"/>
            </a:avLst>
          </a:prstGeom>
          <a:noFill/>
          <a:ln cap="flat" cmpd="sng" w="12700">
            <a:solidFill>
              <a:schemeClr val="accent4"/>
            </a:solidFill>
            <a:prstDash val="dashDot"/>
            <a:miter lim="800000"/>
            <a:headEnd len="sm" w="sm" type="none"/>
            <a:tailEnd len="med" w="med" type="triangle"/>
          </a:ln>
        </p:spPr>
      </p:cxnSp>
      <p:sp>
        <p:nvSpPr>
          <p:cNvPr id="1540" name="Google Shape;1540;p51"/>
          <p:cNvSpPr/>
          <p:nvPr/>
        </p:nvSpPr>
        <p:spPr>
          <a:xfrm>
            <a:off x="8490849" y="2311222"/>
            <a:ext cx="1026476" cy="903844"/>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home</a:t>
            </a:r>
            <a:endParaRPr/>
          </a:p>
        </p:txBody>
      </p:sp>
      <p:sp>
        <p:nvSpPr>
          <p:cNvPr id="1541" name="Google Shape;1541;p51"/>
          <p:cNvSpPr/>
          <p:nvPr/>
        </p:nvSpPr>
        <p:spPr>
          <a:xfrm>
            <a:off x="8515148" y="3420669"/>
            <a:ext cx="977877" cy="91738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aaron</a:t>
            </a:r>
            <a:endParaRPr sz="1600">
              <a:solidFill>
                <a:schemeClr val="lt1"/>
              </a:solidFill>
              <a:latin typeface="Ubuntu"/>
              <a:ea typeface="Ubuntu"/>
              <a:cs typeface="Ubuntu"/>
              <a:sym typeface="Ubuntu"/>
            </a:endParaRPr>
          </a:p>
        </p:txBody>
      </p:sp>
      <p:cxnSp>
        <p:nvCxnSpPr>
          <p:cNvPr id="1542" name="Google Shape;1542;p51"/>
          <p:cNvCxnSpPr/>
          <p:nvPr/>
        </p:nvCxnSpPr>
        <p:spPr>
          <a:xfrm flipH="1">
            <a:off x="9004087" y="3215066"/>
            <a:ext cx="1" cy="219148"/>
          </a:xfrm>
          <a:prstGeom prst="straightConnector1">
            <a:avLst/>
          </a:prstGeom>
          <a:noFill/>
          <a:ln cap="flat" cmpd="sng" w="12700">
            <a:solidFill>
              <a:schemeClr val="accent4"/>
            </a:solidFill>
            <a:prstDash val="dashDot"/>
            <a:miter lim="800000"/>
            <a:headEnd len="sm" w="sm" type="none"/>
            <a:tailEnd len="med" w="med" type="triangle"/>
          </a:ln>
        </p:spPr>
      </p:cxnSp>
      <p:sp>
        <p:nvSpPr>
          <p:cNvPr id="1543" name="Google Shape;1543;p51"/>
          <p:cNvSpPr/>
          <p:nvPr/>
        </p:nvSpPr>
        <p:spPr>
          <a:xfrm>
            <a:off x="8268792" y="4589575"/>
            <a:ext cx="1489974" cy="91738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Invoices</a:t>
            </a:r>
            <a:endParaRPr/>
          </a:p>
        </p:txBody>
      </p:sp>
      <p:cxnSp>
        <p:nvCxnSpPr>
          <p:cNvPr id="1544" name="Google Shape;1544;p51"/>
          <p:cNvCxnSpPr/>
          <p:nvPr/>
        </p:nvCxnSpPr>
        <p:spPr>
          <a:xfrm flipH="1">
            <a:off x="9004087" y="4338058"/>
            <a:ext cx="1" cy="219148"/>
          </a:xfrm>
          <a:prstGeom prst="straightConnector1">
            <a:avLst/>
          </a:prstGeom>
          <a:noFill/>
          <a:ln cap="flat" cmpd="sng" w="12700">
            <a:solidFill>
              <a:schemeClr val="accent4"/>
            </a:solidFill>
            <a:prstDash val="dashDot"/>
            <a:miter lim="800000"/>
            <a:headEnd len="sm" w="sm" type="none"/>
            <a:tailEnd len="med" w="med" type="triangle"/>
          </a:ln>
        </p:spPr>
      </p:cxnSp>
      <p:cxnSp>
        <p:nvCxnSpPr>
          <p:cNvPr id="1545" name="Google Shape;1545;p51"/>
          <p:cNvCxnSpPr>
            <a:stCxn id="1543" idx="2"/>
            <a:endCxn id="1546" idx="0"/>
          </p:cNvCxnSpPr>
          <p:nvPr/>
        </p:nvCxnSpPr>
        <p:spPr>
          <a:xfrm>
            <a:off x="9013779" y="5506964"/>
            <a:ext cx="0" cy="353100"/>
          </a:xfrm>
          <a:prstGeom prst="straightConnector1">
            <a:avLst/>
          </a:prstGeom>
          <a:noFill/>
          <a:ln cap="flat" cmpd="sng" w="12700">
            <a:solidFill>
              <a:schemeClr val="accent4"/>
            </a:solidFill>
            <a:prstDash val="dashDot"/>
            <a:miter lim="800000"/>
            <a:headEnd len="sm" w="sm" type="none"/>
            <a:tailEnd len="med" w="med" type="triangle"/>
          </a:ln>
        </p:spPr>
      </p:cxnSp>
      <p:sp>
        <p:nvSpPr>
          <p:cNvPr id="1546" name="Google Shape;1546;p51"/>
          <p:cNvSpPr/>
          <p:nvPr/>
        </p:nvSpPr>
        <p:spPr>
          <a:xfrm>
            <a:off x="8302399" y="5860119"/>
            <a:ext cx="1422760" cy="469779"/>
          </a:xfrm>
          <a:prstGeom prst="roundRect">
            <a:avLst>
              <a:gd fmla="val 16667" name="adj"/>
            </a:avLst>
          </a:prstGeom>
          <a:noFill/>
          <a:ln cap="flat" cmpd="sng" w="12700">
            <a:solidFill>
              <a:schemeClr val="accent1"/>
            </a:solidFill>
            <a:prstDash val="solid"/>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Invoice.pdf</a:t>
            </a:r>
            <a:endParaRPr/>
          </a:p>
        </p:txBody>
      </p:sp>
      <p:sp>
        <p:nvSpPr>
          <p:cNvPr id="1547" name="Google Shape;1547;p51"/>
          <p:cNvSpPr/>
          <p:nvPr/>
        </p:nvSpPr>
        <p:spPr>
          <a:xfrm>
            <a:off x="372711" y="1576142"/>
            <a:ext cx="4444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BABABA"/>
                </a:solidFill>
                <a:latin typeface="Consolas"/>
                <a:ea typeface="Consolas"/>
                <a:cs typeface="Consolas"/>
                <a:sym typeface="Consolas"/>
              </a:rPr>
              <a:t>#</a:t>
            </a:r>
            <a:r>
              <a:rPr lang="en-US" sz="1800">
                <a:solidFill>
                  <a:schemeClr val="lt1"/>
                </a:solidFill>
                <a:latin typeface="Consolas"/>
                <a:ea typeface="Consolas"/>
                <a:cs typeface="Consolas"/>
                <a:sym typeface="Consolas"/>
              </a:rPr>
              <a:t> rm</a:t>
            </a:r>
            <a:endParaRPr sz="1800">
              <a:solidFill>
                <a:srgbClr val="BFBFBF"/>
              </a:solidFill>
              <a:latin typeface="Consolas"/>
              <a:ea typeface="Consolas"/>
              <a:cs typeface="Consolas"/>
              <a:sym typeface="Consolas"/>
            </a:endParaRPr>
          </a:p>
        </p:txBody>
      </p:sp>
      <p:sp>
        <p:nvSpPr>
          <p:cNvPr id="1548" name="Google Shape;1548;p51"/>
          <p:cNvSpPr txBox="1"/>
          <p:nvPr/>
        </p:nvSpPr>
        <p:spPr>
          <a:xfrm>
            <a:off x="4137272" y="1596131"/>
            <a:ext cx="1204572"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r</a:t>
            </a:r>
            <a:r>
              <a:rPr lang="en-US" sz="1800">
                <a:solidFill>
                  <a:schemeClr val="lt1"/>
                </a:solidFill>
                <a:latin typeface="Consolas"/>
                <a:ea typeface="Consolas"/>
                <a:cs typeface="Consolas"/>
                <a:sym typeface="Consolas"/>
              </a:rPr>
              <a:t>e</a:t>
            </a:r>
            <a:r>
              <a:rPr lang="en-US" sz="1800" u="sng">
                <a:solidFill>
                  <a:schemeClr val="lt1"/>
                </a:solidFill>
                <a:latin typeface="Consolas"/>
                <a:ea typeface="Consolas"/>
                <a:cs typeface="Consolas"/>
                <a:sym typeface="Consolas"/>
              </a:rPr>
              <a:t>m</a:t>
            </a:r>
            <a:r>
              <a:rPr lang="en-US" sz="1800">
                <a:solidFill>
                  <a:schemeClr val="lt1"/>
                </a:solidFill>
                <a:latin typeface="Consolas"/>
                <a:ea typeface="Consolas"/>
                <a:cs typeface="Consolas"/>
                <a:sym typeface="Consolas"/>
              </a:rPr>
              <a:t>ove</a:t>
            </a:r>
            <a:endParaRPr sz="1800">
              <a:solidFill>
                <a:schemeClr val="dk1"/>
              </a:solidFill>
              <a:latin typeface="Ubuntu"/>
              <a:ea typeface="Ubuntu"/>
              <a:cs typeface="Ubuntu"/>
              <a:sym typeface="Ubuntu"/>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500"/>
                                        <p:tgtEl>
                                          <p:spTgt spid="15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8"/>
                                        </p:tgtEl>
                                        <p:attrNameLst>
                                          <p:attrName>style.visibility</p:attrName>
                                        </p:attrNameLst>
                                      </p:cBhvr>
                                      <p:to>
                                        <p:strVal val="visible"/>
                                      </p:to>
                                    </p:set>
                                    <p:animEffect filter="fade" transition="in">
                                      <p:cBhvr>
                                        <p:cTn dur="500"/>
                                        <p:tgtEl>
                                          <p:spTgt spid="1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6"/>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1545"/>
                                        </p:tgtEl>
                                      </p:cBhvr>
                                    </p:animEffect>
                                    <p:set>
                                      <p:cBhvr>
                                        <p:cTn dur="1" fill="hold">
                                          <p:stCondLst>
                                            <p:cond delay="500"/>
                                          </p:stCondLst>
                                        </p:cTn>
                                        <p:tgtEl>
                                          <p:spTgt spid="15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46"/>
                                        </p:tgtEl>
                                      </p:cBhvr>
                                    </p:animEffect>
                                    <p:set>
                                      <p:cBhvr>
                                        <p:cTn dur="1" fill="hold">
                                          <p:stCondLst>
                                            <p:cond delay="500"/>
                                          </p:stCondLst>
                                        </p:cTn>
                                        <p:tgtEl>
                                          <p:spTgt spid="15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7"/>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1543"/>
                                        </p:tgtEl>
                                      </p:cBhvr>
                                    </p:animEffect>
                                    <p:set>
                                      <p:cBhvr>
                                        <p:cTn dur="1" fill="hold">
                                          <p:stCondLst>
                                            <p:cond delay="500"/>
                                          </p:stCondLst>
                                        </p:cTn>
                                        <p:tgtEl>
                                          <p:spTgt spid="15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44"/>
                                        </p:tgtEl>
                                      </p:cBhvr>
                                    </p:animEffect>
                                    <p:set>
                                      <p:cBhvr>
                                        <p:cTn dur="1" fill="hold">
                                          <p:stCondLst>
                                            <p:cond delay="500"/>
                                          </p:stCondLst>
                                        </p:cTn>
                                        <p:tgtEl>
                                          <p:spTgt spid="15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52"/>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1555" name="Google Shape;1555;p52"/>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1556" name="Google Shape;1556;p52"/>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1557" name="Google Shape;1557;p52"/>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1558" name="Google Shape;1558;p5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1559" name="Google Shape;1559;p52">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53"/>
          <p:cNvSpPr/>
          <p:nvPr/>
        </p:nvSpPr>
        <p:spPr>
          <a:xfrm>
            <a:off x="4861299" y="835289"/>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66" name="Google Shape;1566;p53"/>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67" name="Google Shape;1567;p53"/>
          <p:cNvSpPr txBox="1"/>
          <p:nvPr/>
        </p:nvSpPr>
        <p:spPr>
          <a:xfrm>
            <a:off x="682919" y="3167389"/>
            <a:ext cx="3723618" cy="95410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rgbClr val="F0F0F0"/>
                </a:solidFill>
                <a:latin typeface="Ubuntu"/>
                <a:ea typeface="Ubuntu"/>
                <a:cs typeface="Ubuntu"/>
                <a:sym typeface="Ubuntu"/>
              </a:rPr>
              <a:t>Create and Manage Hard Links</a:t>
            </a:r>
            <a:endParaRPr/>
          </a:p>
        </p:txBody>
      </p:sp>
      <p:sp>
        <p:nvSpPr>
          <p:cNvPr id="1568" name="Google Shape;1568;p53"/>
          <p:cNvSpPr/>
          <p:nvPr/>
        </p:nvSpPr>
        <p:spPr>
          <a:xfrm>
            <a:off x="7690103" y="2751549"/>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Link with solid fill" id="1569" name="Google Shape;1569;p53"/>
          <p:cNvPicPr preferRelativeResize="0"/>
          <p:nvPr/>
        </p:nvPicPr>
        <p:blipFill rotWithShape="1">
          <a:blip r:embed="rId3">
            <a:alphaModFix/>
          </a:blip>
          <a:srcRect b="0" l="0" r="0" t="0"/>
          <a:stretch/>
        </p:blipFill>
        <p:spPr>
          <a:xfrm>
            <a:off x="7856861" y="2875956"/>
            <a:ext cx="1134664" cy="1134664"/>
          </a:xfrm>
          <a:prstGeom prst="rect">
            <a:avLst/>
          </a:prstGeom>
          <a:noFill/>
          <a:ln>
            <a:noFill/>
          </a:ln>
        </p:spPr>
      </p:pic>
      <p:sp>
        <p:nvSpPr>
          <p:cNvPr id="1570" name="Google Shape;1570;p53"/>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500"/>
                                        <p:tgtEl>
                                          <p:spTgt spid="15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54"/>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Inodes</a:t>
            </a:r>
            <a:endParaRPr/>
          </a:p>
        </p:txBody>
      </p:sp>
      <p:sp>
        <p:nvSpPr>
          <p:cNvPr id="1577" name="Google Shape;1577;p54"/>
          <p:cNvSpPr/>
          <p:nvPr/>
        </p:nvSpPr>
        <p:spPr>
          <a:xfrm>
            <a:off x="422997" y="2171885"/>
            <a:ext cx="6329126" cy="306323"/>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400">
                <a:solidFill>
                  <a:srgbClr val="50FA7B"/>
                </a:solidFill>
                <a:latin typeface="Consolas"/>
                <a:ea typeface="Consolas"/>
                <a:cs typeface="Consolas"/>
                <a:sym typeface="Consolas"/>
              </a:rPr>
              <a:t>$</a:t>
            </a:r>
            <a:r>
              <a:rPr lang="en-US" sz="1400">
                <a:solidFill>
                  <a:schemeClr val="lt1"/>
                </a:solidFill>
                <a:latin typeface="Consolas"/>
                <a:ea typeface="Consolas"/>
                <a:cs typeface="Consolas"/>
                <a:sym typeface="Consolas"/>
              </a:rPr>
              <a:t> echo “Picture of Milo the dog” &gt; Pictures/family_dog.jpg</a:t>
            </a:r>
            <a:endParaRPr/>
          </a:p>
        </p:txBody>
      </p:sp>
      <p:sp>
        <p:nvSpPr>
          <p:cNvPr id="1578" name="Google Shape;1578;p54"/>
          <p:cNvSpPr/>
          <p:nvPr/>
        </p:nvSpPr>
        <p:spPr>
          <a:xfrm>
            <a:off x="419689" y="2864336"/>
            <a:ext cx="5971486" cy="306323"/>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400">
                <a:solidFill>
                  <a:srgbClr val="50FA7B"/>
                </a:solidFill>
                <a:latin typeface="Consolas"/>
                <a:ea typeface="Consolas"/>
                <a:cs typeface="Consolas"/>
                <a:sym typeface="Consolas"/>
              </a:rPr>
              <a:t>$</a:t>
            </a:r>
            <a:r>
              <a:rPr lang="en-US" sz="1400">
                <a:solidFill>
                  <a:schemeClr val="lt1"/>
                </a:solidFill>
                <a:latin typeface="Consolas"/>
                <a:ea typeface="Consolas"/>
                <a:cs typeface="Consolas"/>
                <a:sym typeface="Consolas"/>
              </a:rPr>
              <a:t> </a:t>
            </a:r>
            <a:r>
              <a:rPr lang="en-US" sz="1400">
                <a:solidFill>
                  <a:schemeClr val="accent4"/>
                </a:solidFill>
                <a:latin typeface="Consolas"/>
                <a:ea typeface="Consolas"/>
                <a:cs typeface="Consolas"/>
                <a:sym typeface="Consolas"/>
              </a:rPr>
              <a:t>stat</a:t>
            </a:r>
            <a:r>
              <a:rPr lang="en-US" sz="1400">
                <a:solidFill>
                  <a:schemeClr val="lt1"/>
                </a:solidFill>
                <a:latin typeface="Consolas"/>
                <a:ea typeface="Consolas"/>
                <a:cs typeface="Consolas"/>
                <a:sym typeface="Consolas"/>
              </a:rPr>
              <a:t> Pictures/family_dog.jpg</a:t>
            </a:r>
            <a:endParaRPr/>
          </a:p>
        </p:txBody>
      </p:sp>
      <p:sp>
        <p:nvSpPr>
          <p:cNvPr id="1579" name="Google Shape;1579;p54"/>
          <p:cNvSpPr/>
          <p:nvPr/>
        </p:nvSpPr>
        <p:spPr>
          <a:xfrm>
            <a:off x="612188" y="3153455"/>
            <a:ext cx="6255437" cy="175287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File: Pictures/family_dog.jpg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Size: 49        	Blocks: 8          IO Block: 4096   regular file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Device: fd00h/64768d	Inode: 52946177    Links: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Access: (0640/-rw-r-----)  Uid: ( 1000/   aaron)   Gid: ( 1005/  family)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Context: unconfined_u:object_r:user_home_t:s0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Access: 2021-10-27 16:33:18.949749912 -0500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Modify: 2021-10-27 14:41:19.207278881 -0500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Change: 2021-10-27 16:33:18.851749919 -0500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Birth: 2021-10-26 13:37:17.980969655 -0500</a:t>
            </a:r>
            <a:endParaRPr/>
          </a:p>
        </p:txBody>
      </p:sp>
      <p:sp>
        <p:nvSpPr>
          <p:cNvPr id="1580" name="Google Shape;1580;p54"/>
          <p:cNvSpPr/>
          <p:nvPr/>
        </p:nvSpPr>
        <p:spPr>
          <a:xfrm>
            <a:off x="2506020" y="3568824"/>
            <a:ext cx="1305017" cy="159798"/>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81" name="Google Shape;1581;p54"/>
          <p:cNvSpPr/>
          <p:nvPr/>
        </p:nvSpPr>
        <p:spPr>
          <a:xfrm>
            <a:off x="9037801" y="1868385"/>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Image with solid fill" id="1582" name="Google Shape;1582;p54"/>
          <p:cNvPicPr preferRelativeResize="0"/>
          <p:nvPr/>
        </p:nvPicPr>
        <p:blipFill rotWithShape="1">
          <a:blip r:embed="rId3">
            <a:alphaModFix/>
          </a:blip>
          <a:srcRect b="0" l="0" r="0" t="0"/>
          <a:stretch/>
        </p:blipFill>
        <p:spPr>
          <a:xfrm>
            <a:off x="9140670" y="1949167"/>
            <a:ext cx="699952" cy="699952"/>
          </a:xfrm>
          <a:prstGeom prst="rect">
            <a:avLst/>
          </a:prstGeom>
          <a:noFill/>
          <a:ln>
            <a:noFill/>
          </a:ln>
        </p:spPr>
      </p:pic>
      <p:sp>
        <p:nvSpPr>
          <p:cNvPr id="1583" name="Google Shape;1583;p54"/>
          <p:cNvSpPr txBox="1"/>
          <p:nvPr/>
        </p:nvSpPr>
        <p:spPr>
          <a:xfrm>
            <a:off x="8488383" y="2750488"/>
            <a:ext cx="192046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family_dog.jpg</a:t>
            </a:r>
            <a:endParaRPr/>
          </a:p>
        </p:txBody>
      </p:sp>
      <p:sp>
        <p:nvSpPr>
          <p:cNvPr id="1584" name="Google Shape;1584;p54"/>
          <p:cNvSpPr/>
          <p:nvPr/>
        </p:nvSpPr>
        <p:spPr>
          <a:xfrm>
            <a:off x="7816170" y="4720670"/>
            <a:ext cx="3264890" cy="1713817"/>
          </a:xfrm>
          <a:prstGeom prst="roundRect">
            <a:avLst>
              <a:gd fmla="val 8243"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grpSp>
        <p:nvGrpSpPr>
          <p:cNvPr id="1585" name="Google Shape;1585;p54"/>
          <p:cNvGrpSpPr/>
          <p:nvPr/>
        </p:nvGrpSpPr>
        <p:grpSpPr>
          <a:xfrm>
            <a:off x="7949124" y="4809865"/>
            <a:ext cx="2967722" cy="1481493"/>
            <a:chOff x="7949124" y="4809865"/>
            <a:chExt cx="2967722" cy="1481493"/>
          </a:xfrm>
        </p:grpSpPr>
        <p:sp>
          <p:nvSpPr>
            <p:cNvPr id="1586" name="Google Shape;1586;p54"/>
            <p:cNvSpPr/>
            <p:nvPr/>
          </p:nvSpPr>
          <p:spPr>
            <a:xfrm>
              <a:off x="7949124"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87" name="Google Shape;1587;p54"/>
            <p:cNvSpPr/>
            <p:nvPr/>
          </p:nvSpPr>
          <p:spPr>
            <a:xfrm>
              <a:off x="8128825"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88" name="Google Shape;1588;p54"/>
            <p:cNvSpPr/>
            <p:nvPr/>
          </p:nvSpPr>
          <p:spPr>
            <a:xfrm>
              <a:off x="830852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89" name="Google Shape;1589;p54"/>
            <p:cNvSpPr/>
            <p:nvPr/>
          </p:nvSpPr>
          <p:spPr>
            <a:xfrm>
              <a:off x="848822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0" name="Google Shape;1590;p54"/>
            <p:cNvSpPr/>
            <p:nvPr/>
          </p:nvSpPr>
          <p:spPr>
            <a:xfrm>
              <a:off x="866792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1" name="Google Shape;1591;p54"/>
            <p:cNvSpPr/>
            <p:nvPr/>
          </p:nvSpPr>
          <p:spPr>
            <a:xfrm>
              <a:off x="8843917"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2" name="Google Shape;1592;p54"/>
            <p:cNvSpPr/>
            <p:nvPr/>
          </p:nvSpPr>
          <p:spPr>
            <a:xfrm>
              <a:off x="9022195"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3" name="Google Shape;1593;p54"/>
            <p:cNvSpPr/>
            <p:nvPr/>
          </p:nvSpPr>
          <p:spPr>
            <a:xfrm>
              <a:off x="9200473"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4" name="Google Shape;1594;p54"/>
            <p:cNvSpPr/>
            <p:nvPr/>
          </p:nvSpPr>
          <p:spPr>
            <a:xfrm>
              <a:off x="9378751"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5" name="Google Shape;1595;p54"/>
            <p:cNvSpPr/>
            <p:nvPr/>
          </p:nvSpPr>
          <p:spPr>
            <a:xfrm>
              <a:off x="9557029"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6" name="Google Shape;1596;p54"/>
            <p:cNvSpPr/>
            <p:nvPr/>
          </p:nvSpPr>
          <p:spPr>
            <a:xfrm>
              <a:off x="9735309"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7" name="Google Shape;1597;p54"/>
            <p:cNvSpPr/>
            <p:nvPr/>
          </p:nvSpPr>
          <p:spPr>
            <a:xfrm>
              <a:off x="9908958"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8" name="Google Shape;1598;p54"/>
            <p:cNvSpPr/>
            <p:nvPr/>
          </p:nvSpPr>
          <p:spPr>
            <a:xfrm>
              <a:off x="1008723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9" name="Google Shape;1599;p54"/>
            <p:cNvSpPr/>
            <p:nvPr/>
          </p:nvSpPr>
          <p:spPr>
            <a:xfrm>
              <a:off x="10265514"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0" name="Google Shape;1600;p54"/>
            <p:cNvSpPr/>
            <p:nvPr/>
          </p:nvSpPr>
          <p:spPr>
            <a:xfrm>
              <a:off x="10443792"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1" name="Google Shape;1601;p54"/>
            <p:cNvSpPr/>
            <p:nvPr/>
          </p:nvSpPr>
          <p:spPr>
            <a:xfrm>
              <a:off x="10622070"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2" name="Google Shape;1602;p54"/>
            <p:cNvSpPr/>
            <p:nvPr/>
          </p:nvSpPr>
          <p:spPr>
            <a:xfrm>
              <a:off x="10800350"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3" name="Google Shape;1603;p54"/>
            <p:cNvSpPr/>
            <p:nvPr/>
          </p:nvSpPr>
          <p:spPr>
            <a:xfrm>
              <a:off x="7949124"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4" name="Google Shape;1604;p54"/>
            <p:cNvSpPr/>
            <p:nvPr/>
          </p:nvSpPr>
          <p:spPr>
            <a:xfrm>
              <a:off x="8128825"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5" name="Google Shape;1605;p54"/>
            <p:cNvSpPr/>
            <p:nvPr/>
          </p:nvSpPr>
          <p:spPr>
            <a:xfrm>
              <a:off x="830852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6" name="Google Shape;1606;p54"/>
            <p:cNvSpPr/>
            <p:nvPr/>
          </p:nvSpPr>
          <p:spPr>
            <a:xfrm>
              <a:off x="848822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7" name="Google Shape;1607;p54"/>
            <p:cNvSpPr/>
            <p:nvPr/>
          </p:nvSpPr>
          <p:spPr>
            <a:xfrm>
              <a:off x="866792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8" name="Google Shape;1608;p54"/>
            <p:cNvSpPr/>
            <p:nvPr/>
          </p:nvSpPr>
          <p:spPr>
            <a:xfrm>
              <a:off x="8843917"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09" name="Google Shape;1609;p54"/>
            <p:cNvSpPr/>
            <p:nvPr/>
          </p:nvSpPr>
          <p:spPr>
            <a:xfrm>
              <a:off x="9022195"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0" name="Google Shape;1610;p54"/>
            <p:cNvSpPr/>
            <p:nvPr/>
          </p:nvSpPr>
          <p:spPr>
            <a:xfrm>
              <a:off x="9200473"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1" name="Google Shape;1611;p54"/>
            <p:cNvSpPr/>
            <p:nvPr/>
          </p:nvSpPr>
          <p:spPr>
            <a:xfrm>
              <a:off x="9378751"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2" name="Google Shape;1612;p54"/>
            <p:cNvSpPr/>
            <p:nvPr/>
          </p:nvSpPr>
          <p:spPr>
            <a:xfrm>
              <a:off x="9557029"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3" name="Google Shape;1613;p54"/>
            <p:cNvSpPr/>
            <p:nvPr/>
          </p:nvSpPr>
          <p:spPr>
            <a:xfrm>
              <a:off x="9735309"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4" name="Google Shape;1614;p54"/>
            <p:cNvSpPr/>
            <p:nvPr/>
          </p:nvSpPr>
          <p:spPr>
            <a:xfrm>
              <a:off x="9908958"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5" name="Google Shape;1615;p54"/>
            <p:cNvSpPr/>
            <p:nvPr/>
          </p:nvSpPr>
          <p:spPr>
            <a:xfrm>
              <a:off x="1008723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6" name="Google Shape;1616;p54"/>
            <p:cNvSpPr/>
            <p:nvPr/>
          </p:nvSpPr>
          <p:spPr>
            <a:xfrm>
              <a:off x="10265514"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7" name="Google Shape;1617;p54"/>
            <p:cNvSpPr/>
            <p:nvPr/>
          </p:nvSpPr>
          <p:spPr>
            <a:xfrm>
              <a:off x="10443792"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8" name="Google Shape;1618;p54"/>
            <p:cNvSpPr/>
            <p:nvPr/>
          </p:nvSpPr>
          <p:spPr>
            <a:xfrm>
              <a:off x="10622070"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19" name="Google Shape;1619;p54"/>
            <p:cNvSpPr/>
            <p:nvPr/>
          </p:nvSpPr>
          <p:spPr>
            <a:xfrm>
              <a:off x="10800350"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0" name="Google Shape;1620;p54"/>
            <p:cNvSpPr/>
            <p:nvPr/>
          </p:nvSpPr>
          <p:spPr>
            <a:xfrm>
              <a:off x="7949124"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1" name="Google Shape;1621;p54"/>
            <p:cNvSpPr/>
            <p:nvPr/>
          </p:nvSpPr>
          <p:spPr>
            <a:xfrm>
              <a:off x="8128825"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2" name="Google Shape;1622;p54"/>
            <p:cNvSpPr/>
            <p:nvPr/>
          </p:nvSpPr>
          <p:spPr>
            <a:xfrm>
              <a:off x="830852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3" name="Google Shape;1623;p54"/>
            <p:cNvSpPr/>
            <p:nvPr/>
          </p:nvSpPr>
          <p:spPr>
            <a:xfrm>
              <a:off x="848822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4" name="Google Shape;1624;p54"/>
            <p:cNvSpPr/>
            <p:nvPr/>
          </p:nvSpPr>
          <p:spPr>
            <a:xfrm>
              <a:off x="866792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5" name="Google Shape;1625;p54"/>
            <p:cNvSpPr/>
            <p:nvPr/>
          </p:nvSpPr>
          <p:spPr>
            <a:xfrm>
              <a:off x="8843917"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6" name="Google Shape;1626;p54"/>
            <p:cNvSpPr/>
            <p:nvPr/>
          </p:nvSpPr>
          <p:spPr>
            <a:xfrm>
              <a:off x="9022195"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7" name="Google Shape;1627;p54"/>
            <p:cNvSpPr/>
            <p:nvPr/>
          </p:nvSpPr>
          <p:spPr>
            <a:xfrm>
              <a:off x="9200473"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8" name="Google Shape;1628;p54"/>
            <p:cNvSpPr/>
            <p:nvPr/>
          </p:nvSpPr>
          <p:spPr>
            <a:xfrm>
              <a:off x="9378751"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29" name="Google Shape;1629;p54"/>
            <p:cNvSpPr/>
            <p:nvPr/>
          </p:nvSpPr>
          <p:spPr>
            <a:xfrm>
              <a:off x="9557029"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0" name="Google Shape;1630;p54"/>
            <p:cNvSpPr/>
            <p:nvPr/>
          </p:nvSpPr>
          <p:spPr>
            <a:xfrm>
              <a:off x="9735309"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1" name="Google Shape;1631;p54"/>
            <p:cNvSpPr/>
            <p:nvPr/>
          </p:nvSpPr>
          <p:spPr>
            <a:xfrm>
              <a:off x="9908958"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2" name="Google Shape;1632;p54"/>
            <p:cNvSpPr/>
            <p:nvPr/>
          </p:nvSpPr>
          <p:spPr>
            <a:xfrm>
              <a:off x="1008723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3" name="Google Shape;1633;p54"/>
            <p:cNvSpPr/>
            <p:nvPr/>
          </p:nvSpPr>
          <p:spPr>
            <a:xfrm>
              <a:off x="10265514"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4" name="Google Shape;1634;p54"/>
            <p:cNvSpPr/>
            <p:nvPr/>
          </p:nvSpPr>
          <p:spPr>
            <a:xfrm>
              <a:off x="10443792"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5" name="Google Shape;1635;p54"/>
            <p:cNvSpPr/>
            <p:nvPr/>
          </p:nvSpPr>
          <p:spPr>
            <a:xfrm>
              <a:off x="10622070"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6" name="Google Shape;1636;p54"/>
            <p:cNvSpPr/>
            <p:nvPr/>
          </p:nvSpPr>
          <p:spPr>
            <a:xfrm>
              <a:off x="10800350"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7" name="Google Shape;1637;p54"/>
            <p:cNvSpPr/>
            <p:nvPr/>
          </p:nvSpPr>
          <p:spPr>
            <a:xfrm>
              <a:off x="7949124"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8" name="Google Shape;1638;p54"/>
            <p:cNvSpPr/>
            <p:nvPr/>
          </p:nvSpPr>
          <p:spPr>
            <a:xfrm>
              <a:off x="8128825"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39" name="Google Shape;1639;p54"/>
            <p:cNvSpPr/>
            <p:nvPr/>
          </p:nvSpPr>
          <p:spPr>
            <a:xfrm>
              <a:off x="830852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0" name="Google Shape;1640;p54"/>
            <p:cNvSpPr/>
            <p:nvPr/>
          </p:nvSpPr>
          <p:spPr>
            <a:xfrm>
              <a:off x="848822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1" name="Google Shape;1641;p54"/>
            <p:cNvSpPr/>
            <p:nvPr/>
          </p:nvSpPr>
          <p:spPr>
            <a:xfrm>
              <a:off x="866792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2" name="Google Shape;1642;p54"/>
            <p:cNvSpPr/>
            <p:nvPr/>
          </p:nvSpPr>
          <p:spPr>
            <a:xfrm>
              <a:off x="8843917"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3" name="Google Shape;1643;p54"/>
            <p:cNvSpPr/>
            <p:nvPr/>
          </p:nvSpPr>
          <p:spPr>
            <a:xfrm>
              <a:off x="9022195"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4" name="Google Shape;1644;p54"/>
            <p:cNvSpPr/>
            <p:nvPr/>
          </p:nvSpPr>
          <p:spPr>
            <a:xfrm>
              <a:off x="9200473"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5" name="Google Shape;1645;p54"/>
            <p:cNvSpPr/>
            <p:nvPr/>
          </p:nvSpPr>
          <p:spPr>
            <a:xfrm>
              <a:off x="9378751"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6" name="Google Shape;1646;p54"/>
            <p:cNvSpPr/>
            <p:nvPr/>
          </p:nvSpPr>
          <p:spPr>
            <a:xfrm>
              <a:off x="9557029"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7" name="Google Shape;1647;p54"/>
            <p:cNvSpPr/>
            <p:nvPr/>
          </p:nvSpPr>
          <p:spPr>
            <a:xfrm>
              <a:off x="9735309"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8" name="Google Shape;1648;p54"/>
            <p:cNvSpPr/>
            <p:nvPr/>
          </p:nvSpPr>
          <p:spPr>
            <a:xfrm>
              <a:off x="9908958"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49" name="Google Shape;1649;p54"/>
            <p:cNvSpPr/>
            <p:nvPr/>
          </p:nvSpPr>
          <p:spPr>
            <a:xfrm>
              <a:off x="1008723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0" name="Google Shape;1650;p54"/>
            <p:cNvSpPr/>
            <p:nvPr/>
          </p:nvSpPr>
          <p:spPr>
            <a:xfrm>
              <a:off x="10265514"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1" name="Google Shape;1651;p54"/>
            <p:cNvSpPr/>
            <p:nvPr/>
          </p:nvSpPr>
          <p:spPr>
            <a:xfrm>
              <a:off x="10443792"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2" name="Google Shape;1652;p54"/>
            <p:cNvSpPr/>
            <p:nvPr/>
          </p:nvSpPr>
          <p:spPr>
            <a:xfrm>
              <a:off x="10622070"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3" name="Google Shape;1653;p54"/>
            <p:cNvSpPr/>
            <p:nvPr/>
          </p:nvSpPr>
          <p:spPr>
            <a:xfrm>
              <a:off x="10800350"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4" name="Google Shape;1654;p54"/>
            <p:cNvSpPr/>
            <p:nvPr/>
          </p:nvSpPr>
          <p:spPr>
            <a:xfrm>
              <a:off x="7949124"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5" name="Google Shape;1655;p54"/>
            <p:cNvSpPr/>
            <p:nvPr/>
          </p:nvSpPr>
          <p:spPr>
            <a:xfrm>
              <a:off x="8128825"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6" name="Google Shape;1656;p54"/>
            <p:cNvSpPr/>
            <p:nvPr/>
          </p:nvSpPr>
          <p:spPr>
            <a:xfrm>
              <a:off x="830852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7" name="Google Shape;1657;p54"/>
            <p:cNvSpPr/>
            <p:nvPr/>
          </p:nvSpPr>
          <p:spPr>
            <a:xfrm>
              <a:off x="848822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8" name="Google Shape;1658;p54"/>
            <p:cNvSpPr/>
            <p:nvPr/>
          </p:nvSpPr>
          <p:spPr>
            <a:xfrm>
              <a:off x="866792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59" name="Google Shape;1659;p54"/>
            <p:cNvSpPr/>
            <p:nvPr/>
          </p:nvSpPr>
          <p:spPr>
            <a:xfrm>
              <a:off x="8843917"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0" name="Google Shape;1660;p54"/>
            <p:cNvSpPr/>
            <p:nvPr/>
          </p:nvSpPr>
          <p:spPr>
            <a:xfrm>
              <a:off x="9022195"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1" name="Google Shape;1661;p54"/>
            <p:cNvSpPr/>
            <p:nvPr/>
          </p:nvSpPr>
          <p:spPr>
            <a:xfrm>
              <a:off x="9200473"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2" name="Google Shape;1662;p54"/>
            <p:cNvSpPr/>
            <p:nvPr/>
          </p:nvSpPr>
          <p:spPr>
            <a:xfrm>
              <a:off x="9378751"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3" name="Google Shape;1663;p54"/>
            <p:cNvSpPr/>
            <p:nvPr/>
          </p:nvSpPr>
          <p:spPr>
            <a:xfrm>
              <a:off x="9557029"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4" name="Google Shape;1664;p54"/>
            <p:cNvSpPr/>
            <p:nvPr/>
          </p:nvSpPr>
          <p:spPr>
            <a:xfrm>
              <a:off x="9735309"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5" name="Google Shape;1665;p54"/>
            <p:cNvSpPr/>
            <p:nvPr/>
          </p:nvSpPr>
          <p:spPr>
            <a:xfrm>
              <a:off x="9908958"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6" name="Google Shape;1666;p54"/>
            <p:cNvSpPr/>
            <p:nvPr/>
          </p:nvSpPr>
          <p:spPr>
            <a:xfrm>
              <a:off x="1008723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7" name="Google Shape;1667;p54"/>
            <p:cNvSpPr/>
            <p:nvPr/>
          </p:nvSpPr>
          <p:spPr>
            <a:xfrm>
              <a:off x="10265514"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8" name="Google Shape;1668;p54"/>
            <p:cNvSpPr/>
            <p:nvPr/>
          </p:nvSpPr>
          <p:spPr>
            <a:xfrm>
              <a:off x="10443792"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69" name="Google Shape;1669;p54"/>
            <p:cNvSpPr/>
            <p:nvPr/>
          </p:nvSpPr>
          <p:spPr>
            <a:xfrm>
              <a:off x="10622070"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0" name="Google Shape;1670;p54"/>
            <p:cNvSpPr/>
            <p:nvPr/>
          </p:nvSpPr>
          <p:spPr>
            <a:xfrm>
              <a:off x="10800350"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1" name="Google Shape;1671;p54"/>
            <p:cNvSpPr/>
            <p:nvPr/>
          </p:nvSpPr>
          <p:spPr>
            <a:xfrm>
              <a:off x="7949124"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2" name="Google Shape;1672;p54"/>
            <p:cNvSpPr/>
            <p:nvPr/>
          </p:nvSpPr>
          <p:spPr>
            <a:xfrm>
              <a:off x="8128825"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3" name="Google Shape;1673;p54"/>
            <p:cNvSpPr/>
            <p:nvPr/>
          </p:nvSpPr>
          <p:spPr>
            <a:xfrm>
              <a:off x="830852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4" name="Google Shape;1674;p54"/>
            <p:cNvSpPr/>
            <p:nvPr/>
          </p:nvSpPr>
          <p:spPr>
            <a:xfrm>
              <a:off x="848822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5" name="Google Shape;1675;p54"/>
            <p:cNvSpPr/>
            <p:nvPr/>
          </p:nvSpPr>
          <p:spPr>
            <a:xfrm>
              <a:off x="866792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6" name="Google Shape;1676;p54"/>
            <p:cNvSpPr/>
            <p:nvPr/>
          </p:nvSpPr>
          <p:spPr>
            <a:xfrm>
              <a:off x="8843917"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7" name="Google Shape;1677;p54"/>
            <p:cNvSpPr/>
            <p:nvPr/>
          </p:nvSpPr>
          <p:spPr>
            <a:xfrm>
              <a:off x="9022195"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8" name="Google Shape;1678;p54"/>
            <p:cNvSpPr/>
            <p:nvPr/>
          </p:nvSpPr>
          <p:spPr>
            <a:xfrm>
              <a:off x="9200473"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79" name="Google Shape;1679;p54"/>
            <p:cNvSpPr/>
            <p:nvPr/>
          </p:nvSpPr>
          <p:spPr>
            <a:xfrm>
              <a:off x="9378751"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0" name="Google Shape;1680;p54"/>
            <p:cNvSpPr/>
            <p:nvPr/>
          </p:nvSpPr>
          <p:spPr>
            <a:xfrm>
              <a:off x="9557029"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1" name="Google Shape;1681;p54"/>
            <p:cNvSpPr/>
            <p:nvPr/>
          </p:nvSpPr>
          <p:spPr>
            <a:xfrm>
              <a:off x="9735309"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2" name="Google Shape;1682;p54"/>
            <p:cNvSpPr/>
            <p:nvPr/>
          </p:nvSpPr>
          <p:spPr>
            <a:xfrm>
              <a:off x="9908958"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3" name="Google Shape;1683;p54"/>
            <p:cNvSpPr/>
            <p:nvPr/>
          </p:nvSpPr>
          <p:spPr>
            <a:xfrm>
              <a:off x="1008723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4" name="Google Shape;1684;p54"/>
            <p:cNvSpPr/>
            <p:nvPr/>
          </p:nvSpPr>
          <p:spPr>
            <a:xfrm>
              <a:off x="10265514"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5" name="Google Shape;1685;p54"/>
            <p:cNvSpPr/>
            <p:nvPr/>
          </p:nvSpPr>
          <p:spPr>
            <a:xfrm>
              <a:off x="10443792"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6" name="Google Shape;1686;p54"/>
            <p:cNvSpPr/>
            <p:nvPr/>
          </p:nvSpPr>
          <p:spPr>
            <a:xfrm>
              <a:off x="10622070"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7" name="Google Shape;1687;p54"/>
            <p:cNvSpPr/>
            <p:nvPr/>
          </p:nvSpPr>
          <p:spPr>
            <a:xfrm>
              <a:off x="10800350"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8" name="Google Shape;1688;p54"/>
            <p:cNvSpPr/>
            <p:nvPr/>
          </p:nvSpPr>
          <p:spPr>
            <a:xfrm>
              <a:off x="7949124"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89" name="Google Shape;1689;p54"/>
            <p:cNvSpPr/>
            <p:nvPr/>
          </p:nvSpPr>
          <p:spPr>
            <a:xfrm>
              <a:off x="8128825"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0" name="Google Shape;1690;p54"/>
            <p:cNvSpPr/>
            <p:nvPr/>
          </p:nvSpPr>
          <p:spPr>
            <a:xfrm>
              <a:off x="830852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1" name="Google Shape;1691;p54"/>
            <p:cNvSpPr/>
            <p:nvPr/>
          </p:nvSpPr>
          <p:spPr>
            <a:xfrm>
              <a:off x="848822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2" name="Google Shape;1692;p54"/>
            <p:cNvSpPr/>
            <p:nvPr/>
          </p:nvSpPr>
          <p:spPr>
            <a:xfrm>
              <a:off x="866792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3" name="Google Shape;1693;p54"/>
            <p:cNvSpPr/>
            <p:nvPr/>
          </p:nvSpPr>
          <p:spPr>
            <a:xfrm>
              <a:off x="8843917"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4" name="Google Shape;1694;p54"/>
            <p:cNvSpPr/>
            <p:nvPr/>
          </p:nvSpPr>
          <p:spPr>
            <a:xfrm>
              <a:off x="9022195"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5" name="Google Shape;1695;p54"/>
            <p:cNvSpPr/>
            <p:nvPr/>
          </p:nvSpPr>
          <p:spPr>
            <a:xfrm>
              <a:off x="9200473"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6" name="Google Shape;1696;p54"/>
            <p:cNvSpPr/>
            <p:nvPr/>
          </p:nvSpPr>
          <p:spPr>
            <a:xfrm>
              <a:off x="9378751"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7" name="Google Shape;1697;p54"/>
            <p:cNvSpPr/>
            <p:nvPr/>
          </p:nvSpPr>
          <p:spPr>
            <a:xfrm>
              <a:off x="9557029"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8" name="Google Shape;1698;p54"/>
            <p:cNvSpPr/>
            <p:nvPr/>
          </p:nvSpPr>
          <p:spPr>
            <a:xfrm>
              <a:off x="9735309"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699" name="Google Shape;1699;p54"/>
            <p:cNvSpPr/>
            <p:nvPr/>
          </p:nvSpPr>
          <p:spPr>
            <a:xfrm>
              <a:off x="9908958"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0" name="Google Shape;1700;p54"/>
            <p:cNvSpPr/>
            <p:nvPr/>
          </p:nvSpPr>
          <p:spPr>
            <a:xfrm>
              <a:off x="1008723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1" name="Google Shape;1701;p54"/>
            <p:cNvSpPr/>
            <p:nvPr/>
          </p:nvSpPr>
          <p:spPr>
            <a:xfrm>
              <a:off x="10265514"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2" name="Google Shape;1702;p54"/>
            <p:cNvSpPr/>
            <p:nvPr/>
          </p:nvSpPr>
          <p:spPr>
            <a:xfrm>
              <a:off x="10443792"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3" name="Google Shape;1703;p54"/>
            <p:cNvSpPr/>
            <p:nvPr/>
          </p:nvSpPr>
          <p:spPr>
            <a:xfrm>
              <a:off x="10622070"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4" name="Google Shape;1704;p54"/>
            <p:cNvSpPr/>
            <p:nvPr/>
          </p:nvSpPr>
          <p:spPr>
            <a:xfrm>
              <a:off x="10800350"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5" name="Google Shape;1705;p54"/>
            <p:cNvSpPr/>
            <p:nvPr/>
          </p:nvSpPr>
          <p:spPr>
            <a:xfrm>
              <a:off x="7949124"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6" name="Google Shape;1706;p54"/>
            <p:cNvSpPr/>
            <p:nvPr/>
          </p:nvSpPr>
          <p:spPr>
            <a:xfrm>
              <a:off x="8128825"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7" name="Google Shape;1707;p54"/>
            <p:cNvSpPr/>
            <p:nvPr/>
          </p:nvSpPr>
          <p:spPr>
            <a:xfrm>
              <a:off x="830852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8" name="Google Shape;1708;p54"/>
            <p:cNvSpPr/>
            <p:nvPr/>
          </p:nvSpPr>
          <p:spPr>
            <a:xfrm>
              <a:off x="848822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09" name="Google Shape;1709;p54"/>
            <p:cNvSpPr/>
            <p:nvPr/>
          </p:nvSpPr>
          <p:spPr>
            <a:xfrm>
              <a:off x="866792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0" name="Google Shape;1710;p54"/>
            <p:cNvSpPr/>
            <p:nvPr/>
          </p:nvSpPr>
          <p:spPr>
            <a:xfrm>
              <a:off x="8843917"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1" name="Google Shape;1711;p54"/>
            <p:cNvSpPr/>
            <p:nvPr/>
          </p:nvSpPr>
          <p:spPr>
            <a:xfrm>
              <a:off x="9022195"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2" name="Google Shape;1712;p54"/>
            <p:cNvSpPr/>
            <p:nvPr/>
          </p:nvSpPr>
          <p:spPr>
            <a:xfrm>
              <a:off x="9200473"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3" name="Google Shape;1713;p54"/>
            <p:cNvSpPr/>
            <p:nvPr/>
          </p:nvSpPr>
          <p:spPr>
            <a:xfrm>
              <a:off x="9378751"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4" name="Google Shape;1714;p54"/>
            <p:cNvSpPr/>
            <p:nvPr/>
          </p:nvSpPr>
          <p:spPr>
            <a:xfrm>
              <a:off x="9557029"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5" name="Google Shape;1715;p54"/>
            <p:cNvSpPr/>
            <p:nvPr/>
          </p:nvSpPr>
          <p:spPr>
            <a:xfrm>
              <a:off x="9735309"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6" name="Google Shape;1716;p54"/>
            <p:cNvSpPr/>
            <p:nvPr/>
          </p:nvSpPr>
          <p:spPr>
            <a:xfrm>
              <a:off x="9908958"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7" name="Google Shape;1717;p54"/>
            <p:cNvSpPr/>
            <p:nvPr/>
          </p:nvSpPr>
          <p:spPr>
            <a:xfrm>
              <a:off x="1008723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8" name="Google Shape;1718;p54"/>
            <p:cNvSpPr/>
            <p:nvPr/>
          </p:nvSpPr>
          <p:spPr>
            <a:xfrm>
              <a:off x="10265514"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19" name="Google Shape;1719;p54"/>
            <p:cNvSpPr/>
            <p:nvPr/>
          </p:nvSpPr>
          <p:spPr>
            <a:xfrm>
              <a:off x="10443792"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0" name="Google Shape;1720;p54"/>
            <p:cNvSpPr/>
            <p:nvPr/>
          </p:nvSpPr>
          <p:spPr>
            <a:xfrm>
              <a:off x="10622070"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1" name="Google Shape;1721;p54"/>
            <p:cNvSpPr/>
            <p:nvPr/>
          </p:nvSpPr>
          <p:spPr>
            <a:xfrm>
              <a:off x="10800350"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2" name="Google Shape;1722;p54"/>
            <p:cNvSpPr/>
            <p:nvPr/>
          </p:nvSpPr>
          <p:spPr>
            <a:xfrm>
              <a:off x="7949124"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3" name="Google Shape;1723;p54"/>
            <p:cNvSpPr/>
            <p:nvPr/>
          </p:nvSpPr>
          <p:spPr>
            <a:xfrm>
              <a:off x="8128825"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4" name="Google Shape;1724;p54"/>
            <p:cNvSpPr/>
            <p:nvPr/>
          </p:nvSpPr>
          <p:spPr>
            <a:xfrm>
              <a:off x="830852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5" name="Google Shape;1725;p54"/>
            <p:cNvSpPr/>
            <p:nvPr/>
          </p:nvSpPr>
          <p:spPr>
            <a:xfrm>
              <a:off x="848822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6" name="Google Shape;1726;p54"/>
            <p:cNvSpPr/>
            <p:nvPr/>
          </p:nvSpPr>
          <p:spPr>
            <a:xfrm>
              <a:off x="866792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7" name="Google Shape;1727;p54"/>
            <p:cNvSpPr/>
            <p:nvPr/>
          </p:nvSpPr>
          <p:spPr>
            <a:xfrm>
              <a:off x="8843917"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8" name="Google Shape;1728;p54"/>
            <p:cNvSpPr/>
            <p:nvPr/>
          </p:nvSpPr>
          <p:spPr>
            <a:xfrm>
              <a:off x="9022195"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29" name="Google Shape;1729;p54"/>
            <p:cNvSpPr/>
            <p:nvPr/>
          </p:nvSpPr>
          <p:spPr>
            <a:xfrm>
              <a:off x="9200473"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30" name="Google Shape;1730;p54"/>
            <p:cNvSpPr/>
            <p:nvPr/>
          </p:nvSpPr>
          <p:spPr>
            <a:xfrm>
              <a:off x="9378751"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31" name="Google Shape;1731;p54"/>
            <p:cNvSpPr/>
            <p:nvPr/>
          </p:nvSpPr>
          <p:spPr>
            <a:xfrm>
              <a:off x="9557029"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32" name="Google Shape;1732;p54"/>
            <p:cNvSpPr/>
            <p:nvPr/>
          </p:nvSpPr>
          <p:spPr>
            <a:xfrm>
              <a:off x="9735309"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33" name="Google Shape;1733;p54"/>
            <p:cNvSpPr/>
            <p:nvPr/>
          </p:nvSpPr>
          <p:spPr>
            <a:xfrm>
              <a:off x="9908958"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34" name="Google Shape;1734;p54"/>
            <p:cNvSpPr/>
            <p:nvPr/>
          </p:nvSpPr>
          <p:spPr>
            <a:xfrm>
              <a:off x="1008723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35" name="Google Shape;1735;p54"/>
            <p:cNvSpPr/>
            <p:nvPr/>
          </p:nvSpPr>
          <p:spPr>
            <a:xfrm>
              <a:off x="10265514"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36" name="Google Shape;1736;p54"/>
            <p:cNvSpPr/>
            <p:nvPr/>
          </p:nvSpPr>
          <p:spPr>
            <a:xfrm>
              <a:off x="10443792"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37" name="Google Shape;1737;p54"/>
            <p:cNvSpPr/>
            <p:nvPr/>
          </p:nvSpPr>
          <p:spPr>
            <a:xfrm>
              <a:off x="10622070"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38" name="Google Shape;1738;p54"/>
            <p:cNvSpPr/>
            <p:nvPr/>
          </p:nvSpPr>
          <p:spPr>
            <a:xfrm>
              <a:off x="10800350"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739" name="Google Shape;1739;p54"/>
          <p:cNvSpPr/>
          <p:nvPr/>
        </p:nvSpPr>
        <p:spPr>
          <a:xfrm>
            <a:off x="9549001" y="4809865"/>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40" name="Google Shape;1740;p54"/>
          <p:cNvSpPr/>
          <p:nvPr/>
        </p:nvSpPr>
        <p:spPr>
          <a:xfrm>
            <a:off x="8657609" y="5319151"/>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41" name="Google Shape;1741;p54"/>
          <p:cNvSpPr/>
          <p:nvPr/>
        </p:nvSpPr>
        <p:spPr>
          <a:xfrm>
            <a:off x="9192443" y="5319151"/>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42" name="Google Shape;1742;p54"/>
          <p:cNvSpPr/>
          <p:nvPr/>
        </p:nvSpPr>
        <p:spPr>
          <a:xfrm>
            <a:off x="9900928" y="5319151"/>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43" name="Google Shape;1743;p54"/>
          <p:cNvSpPr/>
          <p:nvPr/>
        </p:nvSpPr>
        <p:spPr>
          <a:xfrm>
            <a:off x="8481618" y="5835338"/>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44" name="Google Shape;1744;p54"/>
          <p:cNvSpPr/>
          <p:nvPr/>
        </p:nvSpPr>
        <p:spPr>
          <a:xfrm>
            <a:off x="9722650" y="5835338"/>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45" name="Google Shape;1745;p54"/>
          <p:cNvSpPr/>
          <p:nvPr/>
        </p:nvSpPr>
        <p:spPr>
          <a:xfrm>
            <a:off x="9014165" y="6174862"/>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46" name="Google Shape;1746;p54"/>
          <p:cNvSpPr/>
          <p:nvPr/>
        </p:nvSpPr>
        <p:spPr>
          <a:xfrm>
            <a:off x="7820943" y="3897620"/>
            <a:ext cx="3264890" cy="558877"/>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accent4"/>
                </a:solidFill>
                <a:latin typeface="Ubuntu"/>
                <a:ea typeface="Ubuntu"/>
                <a:cs typeface="Ubuntu"/>
                <a:sym typeface="Ubuntu"/>
              </a:rPr>
              <a:t>Inode</a:t>
            </a:r>
            <a:endParaRPr sz="1200">
              <a:solidFill>
                <a:schemeClr val="accent4"/>
              </a:solidFill>
              <a:latin typeface="Ubuntu"/>
              <a:ea typeface="Ubuntu"/>
              <a:cs typeface="Ubuntu"/>
              <a:sym typeface="Ubuntu"/>
            </a:endParaRPr>
          </a:p>
        </p:txBody>
      </p:sp>
      <p:cxnSp>
        <p:nvCxnSpPr>
          <p:cNvPr id="1747" name="Google Shape;1747;p54"/>
          <p:cNvCxnSpPr/>
          <p:nvPr/>
        </p:nvCxnSpPr>
        <p:spPr>
          <a:xfrm>
            <a:off x="8716731" y="4455132"/>
            <a:ext cx="0" cy="845209"/>
          </a:xfrm>
          <a:prstGeom prst="straightConnector1">
            <a:avLst/>
          </a:prstGeom>
          <a:noFill/>
          <a:ln cap="flat" cmpd="sng" w="9525">
            <a:solidFill>
              <a:schemeClr val="accent4"/>
            </a:solidFill>
            <a:prstDash val="solid"/>
            <a:miter lim="800000"/>
            <a:headEnd len="sm" w="sm" type="none"/>
            <a:tailEnd len="med" w="med" type="triangle"/>
          </a:ln>
        </p:spPr>
      </p:cxnSp>
      <p:cxnSp>
        <p:nvCxnSpPr>
          <p:cNvPr id="1748" name="Google Shape;1748;p54"/>
          <p:cNvCxnSpPr>
            <a:endCxn id="1743" idx="0"/>
          </p:cNvCxnSpPr>
          <p:nvPr/>
        </p:nvCxnSpPr>
        <p:spPr>
          <a:xfrm flipH="1">
            <a:off x="8539866" y="4456538"/>
            <a:ext cx="12600" cy="13788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749" name="Google Shape;1749;p54"/>
          <p:cNvCxnSpPr>
            <a:endCxn id="1745" idx="0"/>
          </p:cNvCxnSpPr>
          <p:nvPr/>
        </p:nvCxnSpPr>
        <p:spPr>
          <a:xfrm>
            <a:off x="9070913" y="4455262"/>
            <a:ext cx="1500" cy="17196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750" name="Google Shape;1750;p54"/>
          <p:cNvCxnSpPr>
            <a:endCxn id="1741" idx="0"/>
          </p:cNvCxnSpPr>
          <p:nvPr/>
        </p:nvCxnSpPr>
        <p:spPr>
          <a:xfrm>
            <a:off x="9250091" y="4455151"/>
            <a:ext cx="600" cy="8640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751" name="Google Shape;1751;p54"/>
          <p:cNvCxnSpPr>
            <a:endCxn id="1739" idx="0"/>
          </p:cNvCxnSpPr>
          <p:nvPr/>
        </p:nvCxnSpPr>
        <p:spPr>
          <a:xfrm flipH="1">
            <a:off x="9607249" y="4455265"/>
            <a:ext cx="1200" cy="3546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752" name="Google Shape;1752;p54"/>
          <p:cNvCxnSpPr>
            <a:endCxn id="1744" idx="0"/>
          </p:cNvCxnSpPr>
          <p:nvPr/>
        </p:nvCxnSpPr>
        <p:spPr>
          <a:xfrm flipH="1">
            <a:off x="9780898" y="4455038"/>
            <a:ext cx="14100" cy="13803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753" name="Google Shape;1753;p54"/>
          <p:cNvCxnSpPr>
            <a:endCxn id="1742" idx="0"/>
          </p:cNvCxnSpPr>
          <p:nvPr/>
        </p:nvCxnSpPr>
        <p:spPr>
          <a:xfrm flipH="1">
            <a:off x="9959176" y="4455151"/>
            <a:ext cx="6600" cy="864000"/>
          </a:xfrm>
          <a:prstGeom prst="straightConnector1">
            <a:avLst/>
          </a:prstGeom>
          <a:noFill/>
          <a:ln cap="flat" cmpd="sng" w="9525">
            <a:solidFill>
              <a:schemeClr val="accent4"/>
            </a:solidFill>
            <a:prstDash val="solid"/>
            <a:miter lim="800000"/>
            <a:headEnd len="sm" w="sm" type="none"/>
            <a:tailEnd len="med" w="med" type="triangle"/>
          </a:ln>
        </p:spPr>
      </p:cxnSp>
      <p:sp>
        <p:nvSpPr>
          <p:cNvPr id="1754" name="Google Shape;1754;p54"/>
          <p:cNvSpPr/>
          <p:nvPr/>
        </p:nvSpPr>
        <p:spPr>
          <a:xfrm>
            <a:off x="8379623" y="4240412"/>
            <a:ext cx="1023088" cy="181018"/>
          </a:xfrm>
          <a:prstGeom prst="roundRect">
            <a:avLst>
              <a:gd fmla="val 16667" name="adj"/>
            </a:avLst>
          </a:prstGeom>
          <a:solidFill>
            <a:srgbClr val="046C8B"/>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accent4"/>
                </a:solidFill>
                <a:latin typeface="Ubuntu"/>
                <a:ea typeface="Ubuntu"/>
                <a:cs typeface="Ubuntu"/>
                <a:sym typeface="Ubuntu"/>
              </a:rPr>
              <a:t>Permissions</a:t>
            </a:r>
            <a:endParaRPr/>
          </a:p>
        </p:txBody>
      </p:sp>
      <p:sp>
        <p:nvSpPr>
          <p:cNvPr id="1755" name="Google Shape;1755;p54"/>
          <p:cNvSpPr/>
          <p:nvPr/>
        </p:nvSpPr>
        <p:spPr>
          <a:xfrm>
            <a:off x="9456449" y="4240412"/>
            <a:ext cx="1165621" cy="181018"/>
          </a:xfrm>
          <a:prstGeom prst="roundRect">
            <a:avLst>
              <a:gd fmla="val 16667" name="adj"/>
            </a:avLst>
          </a:prstGeom>
          <a:solidFill>
            <a:srgbClr val="046C8B"/>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accent4"/>
                </a:solidFill>
                <a:latin typeface="Ubuntu"/>
                <a:ea typeface="Ubuntu"/>
                <a:cs typeface="Ubuntu"/>
                <a:sym typeface="Ubuntu"/>
              </a:rPr>
              <a:t>Access Time</a:t>
            </a:r>
            <a:endParaRPr/>
          </a:p>
        </p:txBody>
      </p:sp>
      <p:sp>
        <p:nvSpPr>
          <p:cNvPr id="1756" name="Google Shape;1756;p54"/>
          <p:cNvSpPr txBox="1"/>
          <p:nvPr/>
        </p:nvSpPr>
        <p:spPr>
          <a:xfrm>
            <a:off x="7772893" y="3889887"/>
            <a:ext cx="82522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F7F7F"/>
                </a:solidFill>
                <a:latin typeface="Consolas"/>
                <a:ea typeface="Consolas"/>
                <a:cs typeface="Consolas"/>
                <a:sym typeface="Consolas"/>
              </a:rPr>
              <a:t>52946177</a:t>
            </a:r>
            <a:endParaRPr sz="1000">
              <a:solidFill>
                <a:srgbClr val="7F7F7F"/>
              </a:solidFill>
              <a:latin typeface="Ubuntu"/>
              <a:ea typeface="Ubuntu"/>
              <a:cs typeface="Ubuntu"/>
              <a:sym typeface="Ubuntu"/>
            </a:endParaRPr>
          </a:p>
        </p:txBody>
      </p:sp>
      <p:cxnSp>
        <p:nvCxnSpPr>
          <p:cNvPr id="1757" name="Google Shape;1757;p54"/>
          <p:cNvCxnSpPr/>
          <p:nvPr/>
        </p:nvCxnSpPr>
        <p:spPr>
          <a:xfrm>
            <a:off x="9486608" y="3148978"/>
            <a:ext cx="4038" cy="688475"/>
          </a:xfrm>
          <a:prstGeom prst="straightConnector1">
            <a:avLst/>
          </a:prstGeom>
          <a:noFill/>
          <a:ln cap="flat" cmpd="sng" w="9525">
            <a:solidFill>
              <a:schemeClr val="accent4"/>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3" presetSubtype="16">
                                  <p:stCondLst>
                                    <p:cond delay="0"/>
                                  </p:stCondLst>
                                  <p:childTnLst>
                                    <p:set>
                                      <p:cBhvr>
                                        <p:cTn dur="1" fill="hold">
                                          <p:stCondLst>
                                            <p:cond delay="0"/>
                                          </p:stCondLst>
                                        </p:cTn>
                                        <p:tgtEl>
                                          <p:spTgt spid="1581"/>
                                        </p:tgtEl>
                                        <p:attrNameLst>
                                          <p:attrName>style.visibility</p:attrName>
                                        </p:attrNameLst>
                                      </p:cBhvr>
                                      <p:to>
                                        <p:strVal val="visible"/>
                                      </p:to>
                                    </p:set>
                                    <p:anim calcmode="lin" valueType="num">
                                      <p:cBhvr additive="base">
                                        <p:cTn dur="150"/>
                                        <p:tgtEl>
                                          <p:spTgt spid="1581"/>
                                        </p:tgtEl>
                                        <p:attrNameLst>
                                          <p:attrName>ppt_w</p:attrName>
                                        </p:attrNameLst>
                                      </p:cBhvr>
                                      <p:tavLst>
                                        <p:tav fmla="" tm="0">
                                          <p:val>
                                            <p:strVal val="0"/>
                                          </p:val>
                                        </p:tav>
                                        <p:tav fmla="" tm="100000">
                                          <p:val>
                                            <p:strVal val="#ppt_w"/>
                                          </p:val>
                                        </p:tav>
                                      </p:tavLst>
                                    </p:anim>
                                    <p:anim calcmode="lin" valueType="num">
                                      <p:cBhvr additive="base">
                                        <p:cTn dur="150"/>
                                        <p:tgtEl>
                                          <p:spTgt spid="1581"/>
                                        </p:tgtEl>
                                        <p:attrNameLst>
                                          <p:attrName>ppt_h</p:attrName>
                                        </p:attrNameLst>
                                      </p:cBhvr>
                                      <p:tavLst>
                                        <p:tav fmla="" tm="0">
                                          <p:val>
                                            <p:strVal val="0"/>
                                          </p:val>
                                        </p:tav>
                                        <p:tav fmla="" tm="100000">
                                          <p:val>
                                            <p:strVal val="#ppt_h"/>
                                          </p:val>
                                        </p:tav>
                                      </p:tavLst>
                                    </p:anim>
                                  </p:childTnLst>
                                </p:cTn>
                              </p:par>
                            </p:childTnLst>
                          </p:cTn>
                        </p:par>
                        <p:par>
                          <p:cTn fill="hold">
                            <p:stCondLst>
                              <p:cond delay="151"/>
                            </p:stCondLst>
                            <p:childTnLst>
                              <p:par>
                                <p:cTn fill="hold" nodeType="after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500"/>
                                        <p:tgtEl>
                                          <p:spTgt spid="1582"/>
                                        </p:tgtEl>
                                      </p:cBhvr>
                                    </p:animEffect>
                                  </p:childTnLst>
                                </p:cTn>
                              </p:par>
                            </p:childTnLst>
                          </p:cTn>
                        </p:par>
                        <p:par>
                          <p:cTn fill="hold">
                            <p:stCondLst>
                              <p:cond delay="651"/>
                            </p:stCondLst>
                            <p:childTnLst>
                              <p:par>
                                <p:cTn fill="hold" nodeType="after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500"/>
                                        <p:tgtEl>
                                          <p:spTgt spid="1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500"/>
                                        <p:tgtEl>
                                          <p:spTgt spid="1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500"/>
                                        <p:tgtEl>
                                          <p:spTgt spid="158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584"/>
                                        </p:tgtEl>
                                        <p:attrNameLst>
                                          <p:attrName>style.visibility</p:attrName>
                                        </p:attrNameLst>
                                      </p:cBhvr>
                                      <p:to>
                                        <p:strVal val="visible"/>
                                      </p:to>
                                    </p:set>
                                    <p:anim calcmode="lin" valueType="num">
                                      <p:cBhvr additive="base">
                                        <p:cTn dur="150"/>
                                        <p:tgtEl>
                                          <p:spTgt spid="1584"/>
                                        </p:tgtEl>
                                        <p:attrNameLst>
                                          <p:attrName>ppt_w</p:attrName>
                                        </p:attrNameLst>
                                      </p:cBhvr>
                                      <p:tavLst>
                                        <p:tav fmla="" tm="0">
                                          <p:val>
                                            <p:strVal val="0"/>
                                          </p:val>
                                        </p:tav>
                                        <p:tav fmla="" tm="100000">
                                          <p:val>
                                            <p:strVal val="#ppt_w"/>
                                          </p:val>
                                        </p:tav>
                                      </p:tavLst>
                                    </p:anim>
                                    <p:anim calcmode="lin" valueType="num">
                                      <p:cBhvr additive="base">
                                        <p:cTn dur="150"/>
                                        <p:tgtEl>
                                          <p:spTgt spid="1584"/>
                                        </p:tgtEl>
                                        <p:attrNameLst>
                                          <p:attrName>ppt_h</p:attrName>
                                        </p:attrNameLst>
                                      </p:cBhvr>
                                      <p:tavLst>
                                        <p:tav fmla="" tm="0">
                                          <p:val>
                                            <p:strVal val="0"/>
                                          </p:val>
                                        </p:tav>
                                        <p:tav fmla="" tm="100000">
                                          <p:val>
                                            <p:strVal val="#ppt_h"/>
                                          </p:val>
                                        </p:tav>
                                      </p:tavLst>
                                    </p:anim>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500"/>
                                        <p:tgtEl>
                                          <p:spTgt spid="1585"/>
                                        </p:tgtEl>
                                      </p:cBhvr>
                                    </p:animEffect>
                                  </p:childTnLst>
                                </p:cTn>
                              </p:par>
                            </p:childTnLst>
                          </p:cTn>
                        </p:par>
                        <p:par>
                          <p:cTn fill="hold">
                            <p:stCondLst>
                              <p:cond delay="1150"/>
                            </p:stCondLst>
                            <p:childTnLst>
                              <p:par>
                                <p:cTn fill="hold" nodeType="after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150"/>
                                        <p:tgtEl>
                                          <p:spTgt spid="1739"/>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150"/>
                                        <p:tgtEl>
                                          <p:spTgt spid="1740"/>
                                        </p:tgtEl>
                                      </p:cBhvr>
                                    </p:animEffect>
                                  </p:childTnLst>
                                </p:cTn>
                              </p:par>
                            </p:childTnLst>
                          </p:cTn>
                        </p:par>
                        <p:par>
                          <p:cTn fill="hold">
                            <p:stCondLst>
                              <p:cond delay="1450"/>
                            </p:stCondLst>
                            <p:childTnLst>
                              <p:par>
                                <p:cTn fill="hold" nodeType="after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50"/>
                                        <p:tgtEl>
                                          <p:spTgt spid="1741"/>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150"/>
                                        <p:tgtEl>
                                          <p:spTgt spid="1742"/>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150"/>
                                        <p:tgtEl>
                                          <p:spTgt spid="1743"/>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150"/>
                                        <p:tgtEl>
                                          <p:spTgt spid="1744"/>
                                        </p:tgtEl>
                                      </p:cBhvr>
                                    </p:animEffect>
                                  </p:childTnLst>
                                </p:cTn>
                              </p:par>
                            </p:childTnLst>
                          </p:cTn>
                        </p:par>
                        <p:par>
                          <p:cTn fill="hold">
                            <p:stCondLst>
                              <p:cond delay="2050"/>
                            </p:stCondLst>
                            <p:childTnLst>
                              <p:par>
                                <p:cTn fill="hold" nodeType="afterEffect" presetClass="entr" presetID="10" presetSubtype="0">
                                  <p:stCondLst>
                                    <p:cond delay="0"/>
                                  </p:stCondLst>
                                  <p:childTnLst>
                                    <p:set>
                                      <p:cBhvr>
                                        <p:cTn dur="1" fill="hold">
                                          <p:stCondLst>
                                            <p:cond delay="0"/>
                                          </p:stCondLst>
                                        </p:cTn>
                                        <p:tgtEl>
                                          <p:spTgt spid="1745"/>
                                        </p:tgtEl>
                                        <p:attrNameLst>
                                          <p:attrName>style.visibility</p:attrName>
                                        </p:attrNameLst>
                                      </p:cBhvr>
                                      <p:to>
                                        <p:strVal val="visible"/>
                                      </p:to>
                                    </p:set>
                                    <p:animEffect filter="fade" transition="in">
                                      <p:cBhvr>
                                        <p:cTn dur="150"/>
                                        <p:tgtEl>
                                          <p:spTgt spid="1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6"/>
                                        </p:tgtEl>
                                        <p:attrNameLst>
                                          <p:attrName>style.visibility</p:attrName>
                                        </p:attrNameLst>
                                      </p:cBhvr>
                                      <p:to>
                                        <p:strVal val="visible"/>
                                      </p:to>
                                    </p:set>
                                    <p:animEffect filter="fade" transition="in">
                                      <p:cBhvr>
                                        <p:cTn dur="500"/>
                                        <p:tgtEl>
                                          <p:spTgt spid="1746"/>
                                        </p:tgtEl>
                                      </p:cBhvr>
                                    </p:animEffect>
                                  </p:childTnLst>
                                </p:cTn>
                              </p:par>
                              <p:par>
                                <p:cTn fill="hold" nodeType="withEffect" presetClass="entr" presetID="10" presetSubtype="0">
                                  <p:stCondLst>
                                    <p:cond delay="0"/>
                                  </p:stCondLst>
                                  <p:childTnLst>
                                    <p:set>
                                      <p:cBhvr>
                                        <p:cTn dur="1" fill="hold">
                                          <p:stCondLst>
                                            <p:cond delay="0"/>
                                          </p:stCondLst>
                                        </p:cTn>
                                        <p:tgtEl>
                                          <p:spTgt spid="1756"/>
                                        </p:tgtEl>
                                        <p:attrNameLst>
                                          <p:attrName>style.visibility</p:attrName>
                                        </p:attrNameLst>
                                      </p:cBhvr>
                                      <p:to>
                                        <p:strVal val="visible"/>
                                      </p:to>
                                    </p:set>
                                    <p:animEffect filter="fade" transition="in">
                                      <p:cBhvr>
                                        <p:cTn dur="500"/>
                                        <p:tgtEl>
                                          <p:spTgt spid="17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250"/>
                                        <p:tgtEl>
                                          <p:spTgt spid="1748"/>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250"/>
                                        <p:tgtEl>
                                          <p:spTgt spid="17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250"/>
                                        <p:tgtEl>
                                          <p:spTgt spid="1749"/>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750"/>
                                        </p:tgtEl>
                                        <p:attrNameLst>
                                          <p:attrName>style.visibility</p:attrName>
                                        </p:attrNameLst>
                                      </p:cBhvr>
                                      <p:to>
                                        <p:strVal val="visible"/>
                                      </p:to>
                                    </p:set>
                                    <p:animEffect filter="fade" transition="in">
                                      <p:cBhvr>
                                        <p:cTn dur="250"/>
                                        <p:tgtEl>
                                          <p:spTgt spid="175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250"/>
                                        <p:tgtEl>
                                          <p:spTgt spid="1751"/>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752"/>
                                        </p:tgtEl>
                                        <p:attrNameLst>
                                          <p:attrName>style.visibility</p:attrName>
                                        </p:attrNameLst>
                                      </p:cBhvr>
                                      <p:to>
                                        <p:strVal val="visible"/>
                                      </p:to>
                                    </p:set>
                                    <p:animEffect filter="fade" transition="in">
                                      <p:cBhvr>
                                        <p:cTn dur="250"/>
                                        <p:tgtEl>
                                          <p:spTgt spid="175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53"/>
                                        </p:tgtEl>
                                        <p:attrNameLst>
                                          <p:attrName>style.visibility</p:attrName>
                                        </p:attrNameLst>
                                      </p:cBhvr>
                                      <p:to>
                                        <p:strVal val="visible"/>
                                      </p:to>
                                    </p:set>
                                    <p:animEffect filter="fade" transition="in">
                                      <p:cBhvr>
                                        <p:cTn dur="250"/>
                                        <p:tgtEl>
                                          <p:spTgt spid="1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500"/>
                                        <p:tgtEl>
                                          <p:spTgt spid="17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500"/>
                                        <p:tgtEl>
                                          <p:spTgt spid="1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gtEl>
                                        <p:attrNameLst>
                                          <p:attrName>style.visibility</p:attrName>
                                        </p:attrNameLst>
                                      </p:cBhvr>
                                      <p:to>
                                        <p:strVal val="visible"/>
                                      </p:to>
                                    </p:set>
                                    <p:animEffect filter="fade" transition="in">
                                      <p:cBhvr>
                                        <p:cTn dur="250"/>
                                        <p:tgtEl>
                                          <p:spTgt spid="1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2f190532a72_0_6"/>
          <p:cNvSpPr/>
          <p:nvPr/>
        </p:nvSpPr>
        <p:spPr>
          <a:xfrm>
            <a:off x="2733554" y="1863012"/>
            <a:ext cx="6724800" cy="3298500"/>
          </a:xfrm>
          <a:prstGeom prst="round2SameRect">
            <a:avLst>
              <a:gd fmla="val 3305" name="adj1"/>
              <a:gd fmla="val 0" name="adj2"/>
            </a:avLst>
          </a:prstGeom>
          <a:gradFill>
            <a:gsLst>
              <a:gs pos="0">
                <a:srgbClr val="3566F1"/>
              </a:gs>
              <a:gs pos="100000">
                <a:schemeClr val="accent6"/>
              </a:gs>
            </a:gsLst>
            <a:lin ang="2700006" scaled="0"/>
          </a:gradFill>
          <a:ln>
            <a:noFill/>
          </a:ln>
        </p:spPr>
        <p:txBody>
          <a:bodyPr anchorCtr="0" anchor="ctr" bIns="22875" lIns="45700" spcFirstLastPara="1" rIns="45700" wrap="square" tIns="22875">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677" name="Google Shape;677;g2f190532a72_0_6"/>
          <p:cNvSpPr/>
          <p:nvPr/>
        </p:nvSpPr>
        <p:spPr>
          <a:xfrm rot="10800000">
            <a:off x="2449926" y="5106679"/>
            <a:ext cx="7292100" cy="219300"/>
          </a:xfrm>
          <a:prstGeom prst="round2SameRect">
            <a:avLst>
              <a:gd fmla="val 43770" name="adj1"/>
              <a:gd fmla="val 0" name="adj2"/>
            </a:avLst>
          </a:prstGeom>
          <a:solidFill>
            <a:srgbClr val="A5A5A5"/>
          </a:solidFill>
          <a:ln>
            <a:noFill/>
          </a:ln>
        </p:spPr>
        <p:txBody>
          <a:bodyPr anchorCtr="0" anchor="ctr" bIns="22875" lIns="45700" spcFirstLastPara="1" rIns="45700" wrap="square" tIns="22875">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678" name="Google Shape;678;g2f190532a72_0_6"/>
          <p:cNvPicPr preferRelativeResize="0"/>
          <p:nvPr/>
        </p:nvPicPr>
        <p:blipFill rotWithShape="1">
          <a:blip r:embed="rId3">
            <a:alphaModFix/>
          </a:blip>
          <a:srcRect b="0" l="0" r="99" t="0"/>
          <a:stretch/>
        </p:blipFill>
        <p:spPr>
          <a:xfrm>
            <a:off x="2944232" y="2053557"/>
            <a:ext cx="6281100" cy="2917200"/>
          </a:xfrm>
          <a:prstGeom prst="roundRect">
            <a:avLst>
              <a:gd fmla="val 3400" name="adj"/>
            </a:avLst>
          </a:prstGeom>
          <a:noFill/>
          <a:ln>
            <a:noFill/>
          </a:ln>
        </p:spPr>
      </p:pic>
      <p:sp>
        <p:nvSpPr>
          <p:cNvPr id="679" name="Google Shape;679;g2f190532a72_0_6"/>
          <p:cNvSpPr txBox="1"/>
          <p:nvPr/>
        </p:nvSpPr>
        <p:spPr>
          <a:xfrm>
            <a:off x="2604552" y="546694"/>
            <a:ext cx="6993300" cy="1031400"/>
          </a:xfrm>
          <a:prstGeom prst="rect">
            <a:avLst/>
          </a:prstGeom>
          <a:noFill/>
          <a:ln>
            <a:noFill/>
          </a:ln>
        </p:spPr>
        <p:txBody>
          <a:bodyPr anchorCtr="0" anchor="t" bIns="22875" lIns="45700" spcFirstLastPara="1" rIns="45700" wrap="square" tIns="22875">
            <a:spAutoFit/>
          </a:bodyPr>
          <a:lstStyle/>
          <a:p>
            <a:pPr indent="0" lvl="0" marL="0" marR="0" rtl="0" algn="l">
              <a:spcBef>
                <a:spcPts val="0"/>
              </a:spcBef>
              <a:spcAft>
                <a:spcPts val="0"/>
              </a:spcAft>
              <a:buNone/>
            </a:pPr>
            <a:r>
              <a:rPr b="1" lang="en-US" sz="3200">
                <a:solidFill>
                  <a:srgbClr val="3966F1"/>
                </a:solidFill>
                <a:latin typeface="Ubuntu"/>
                <a:ea typeface="Ubuntu"/>
                <a:cs typeface="Ubuntu"/>
                <a:sym typeface="Ubuntu"/>
              </a:rPr>
              <a:t>Access FREE KodeKloud hands-on labs for better learning experience.</a:t>
            </a:r>
            <a:endParaRPr sz="3200">
              <a:solidFill>
                <a:schemeClr val="dk1"/>
              </a:solidFill>
              <a:latin typeface="Ubuntu"/>
              <a:ea typeface="Ubuntu"/>
              <a:cs typeface="Ubuntu"/>
              <a:sym typeface="Ubuntu"/>
            </a:endParaRPr>
          </a:p>
        </p:txBody>
      </p:sp>
      <p:sp>
        <p:nvSpPr>
          <p:cNvPr id="680" name="Google Shape;680;g2f190532a72_0_6"/>
          <p:cNvSpPr txBox="1"/>
          <p:nvPr/>
        </p:nvSpPr>
        <p:spPr>
          <a:xfrm>
            <a:off x="2449254" y="5528691"/>
            <a:ext cx="7293600" cy="292500"/>
          </a:xfrm>
          <a:prstGeom prst="rect">
            <a:avLst/>
          </a:prstGeom>
          <a:noFill/>
          <a:ln>
            <a:noFill/>
          </a:ln>
        </p:spPr>
        <p:txBody>
          <a:bodyPr anchorCtr="0" anchor="t" bIns="22875" lIns="45700" spcFirstLastPara="1" rIns="45700" wrap="square" tIns="22875">
            <a:spAutoFit/>
          </a:bodyPr>
          <a:lstStyle/>
          <a:p>
            <a:pPr indent="0" lvl="0" marL="0" marR="0" rtl="0" algn="ctr">
              <a:spcBef>
                <a:spcPts val="0"/>
              </a:spcBef>
              <a:spcAft>
                <a:spcPts val="0"/>
              </a:spcAft>
              <a:buNone/>
            </a:pPr>
            <a:r>
              <a:rPr b="1" lang="en-US" sz="1600" u="sng">
                <a:solidFill>
                  <a:schemeClr val="hlink"/>
                </a:solidFill>
                <a:latin typeface="Ubuntu"/>
                <a:ea typeface="Ubuntu"/>
                <a:cs typeface="Ubuntu"/>
                <a:sym typeface="Ubuntu"/>
                <a:hlinkClick r:id="rId4"/>
              </a:rPr>
              <a:t>Tap on this Link and SignUp for Linux labs course</a:t>
            </a:r>
            <a:endParaRPr b="1" sz="1600">
              <a:solidFill>
                <a:srgbClr val="3966F1"/>
              </a:solidFill>
              <a:latin typeface="Ubuntu"/>
              <a:ea typeface="Ubuntu"/>
              <a:cs typeface="Ubuntu"/>
              <a:sym typeface="Ubuntu"/>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55"/>
          <p:cNvSpPr txBox="1"/>
          <p:nvPr>
            <p:ph type="title"/>
          </p:nvPr>
        </p:nvSpPr>
        <p:spPr>
          <a:xfrm>
            <a:off x="4437246" y="432580"/>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Hard Links</a:t>
            </a:r>
            <a:endParaRPr/>
          </a:p>
        </p:txBody>
      </p:sp>
      <p:sp>
        <p:nvSpPr>
          <p:cNvPr id="1764" name="Google Shape;1764;p55"/>
          <p:cNvSpPr/>
          <p:nvPr/>
        </p:nvSpPr>
        <p:spPr>
          <a:xfrm>
            <a:off x="422997" y="2171885"/>
            <a:ext cx="6329126" cy="306323"/>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400">
                <a:solidFill>
                  <a:srgbClr val="50FA7B"/>
                </a:solidFill>
                <a:latin typeface="Consolas"/>
                <a:ea typeface="Consolas"/>
                <a:cs typeface="Consolas"/>
                <a:sym typeface="Consolas"/>
              </a:rPr>
              <a:t>$</a:t>
            </a:r>
            <a:r>
              <a:rPr lang="en-US" sz="1400">
                <a:solidFill>
                  <a:schemeClr val="lt1"/>
                </a:solidFill>
                <a:latin typeface="Consolas"/>
                <a:ea typeface="Consolas"/>
                <a:cs typeface="Consolas"/>
                <a:sym typeface="Consolas"/>
              </a:rPr>
              <a:t> echo “Picture of Milo the dog” &gt; Pictures/family_dog.jpg</a:t>
            </a:r>
            <a:endParaRPr/>
          </a:p>
        </p:txBody>
      </p:sp>
      <p:sp>
        <p:nvSpPr>
          <p:cNvPr id="1765" name="Google Shape;1765;p55"/>
          <p:cNvSpPr/>
          <p:nvPr/>
        </p:nvSpPr>
        <p:spPr>
          <a:xfrm>
            <a:off x="419689" y="2864336"/>
            <a:ext cx="5971486" cy="306323"/>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400">
                <a:solidFill>
                  <a:srgbClr val="50FA7B"/>
                </a:solidFill>
                <a:latin typeface="Consolas"/>
                <a:ea typeface="Consolas"/>
                <a:cs typeface="Consolas"/>
                <a:sym typeface="Consolas"/>
              </a:rPr>
              <a:t>$</a:t>
            </a:r>
            <a:r>
              <a:rPr lang="en-US" sz="1400">
                <a:solidFill>
                  <a:schemeClr val="lt1"/>
                </a:solidFill>
                <a:latin typeface="Consolas"/>
                <a:ea typeface="Consolas"/>
                <a:cs typeface="Consolas"/>
                <a:sym typeface="Consolas"/>
              </a:rPr>
              <a:t> </a:t>
            </a:r>
            <a:r>
              <a:rPr lang="en-US" sz="1400">
                <a:solidFill>
                  <a:schemeClr val="accent4"/>
                </a:solidFill>
                <a:latin typeface="Consolas"/>
                <a:ea typeface="Consolas"/>
                <a:cs typeface="Consolas"/>
                <a:sym typeface="Consolas"/>
              </a:rPr>
              <a:t>stat</a:t>
            </a:r>
            <a:r>
              <a:rPr lang="en-US" sz="1400">
                <a:solidFill>
                  <a:schemeClr val="lt1"/>
                </a:solidFill>
                <a:latin typeface="Consolas"/>
                <a:ea typeface="Consolas"/>
                <a:cs typeface="Consolas"/>
                <a:sym typeface="Consolas"/>
              </a:rPr>
              <a:t> Pictures/family_dog.jpg</a:t>
            </a:r>
            <a:endParaRPr/>
          </a:p>
        </p:txBody>
      </p:sp>
      <p:sp>
        <p:nvSpPr>
          <p:cNvPr id="1766" name="Google Shape;1766;p55"/>
          <p:cNvSpPr/>
          <p:nvPr/>
        </p:nvSpPr>
        <p:spPr>
          <a:xfrm>
            <a:off x="612188" y="3153455"/>
            <a:ext cx="6255437" cy="175287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File: Pictures/family_dog.jpg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Size: 49        	Blocks: 8          IO Block: 4096   regular file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Device: fd00h/64768d	Inode: 52946177    Links: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Access: (0640/-rw-r-----)  Uid: ( 1000/   aaron)   Gid: ( 1005/  family)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Context: unconfined_u:object_r:user_home_t:s0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Access: 2021-10-27 16:33:18.949749912 -0500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Modify: 2021-10-27 14:41:19.207278881 -0500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Change: 2021-10-27 16:33:18.851749919 -0500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Birth: 2021-10-26 13:37:17.980969655 -0500</a:t>
            </a:r>
            <a:endParaRPr/>
          </a:p>
        </p:txBody>
      </p:sp>
      <p:sp>
        <p:nvSpPr>
          <p:cNvPr id="1767" name="Google Shape;1767;p55"/>
          <p:cNvSpPr/>
          <p:nvPr/>
        </p:nvSpPr>
        <p:spPr>
          <a:xfrm>
            <a:off x="4068208" y="3568823"/>
            <a:ext cx="837990" cy="186213"/>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68" name="Google Shape;1768;p55"/>
          <p:cNvSpPr/>
          <p:nvPr/>
        </p:nvSpPr>
        <p:spPr>
          <a:xfrm>
            <a:off x="9037801" y="1868385"/>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Image with solid fill" id="1769" name="Google Shape;1769;p55"/>
          <p:cNvPicPr preferRelativeResize="0"/>
          <p:nvPr/>
        </p:nvPicPr>
        <p:blipFill rotWithShape="1">
          <a:blip r:embed="rId3">
            <a:alphaModFix/>
          </a:blip>
          <a:srcRect b="0" l="0" r="0" t="0"/>
          <a:stretch/>
        </p:blipFill>
        <p:spPr>
          <a:xfrm>
            <a:off x="9140670" y="1949167"/>
            <a:ext cx="699952" cy="699952"/>
          </a:xfrm>
          <a:prstGeom prst="rect">
            <a:avLst/>
          </a:prstGeom>
          <a:noFill/>
          <a:ln>
            <a:noFill/>
          </a:ln>
        </p:spPr>
      </p:pic>
      <p:sp>
        <p:nvSpPr>
          <p:cNvPr id="1770" name="Google Shape;1770;p55"/>
          <p:cNvSpPr txBox="1"/>
          <p:nvPr/>
        </p:nvSpPr>
        <p:spPr>
          <a:xfrm>
            <a:off x="8488383" y="2750488"/>
            <a:ext cx="192046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family_dog.jpg</a:t>
            </a:r>
            <a:endParaRPr/>
          </a:p>
        </p:txBody>
      </p:sp>
      <p:sp>
        <p:nvSpPr>
          <p:cNvPr id="1771" name="Google Shape;1771;p55"/>
          <p:cNvSpPr/>
          <p:nvPr/>
        </p:nvSpPr>
        <p:spPr>
          <a:xfrm>
            <a:off x="7816170" y="4720670"/>
            <a:ext cx="3264890" cy="1713817"/>
          </a:xfrm>
          <a:prstGeom prst="roundRect">
            <a:avLst>
              <a:gd fmla="val 8243"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grpSp>
        <p:nvGrpSpPr>
          <p:cNvPr id="1772" name="Google Shape;1772;p55"/>
          <p:cNvGrpSpPr/>
          <p:nvPr/>
        </p:nvGrpSpPr>
        <p:grpSpPr>
          <a:xfrm>
            <a:off x="7949124" y="4809865"/>
            <a:ext cx="2967722" cy="1481493"/>
            <a:chOff x="7949124" y="4809865"/>
            <a:chExt cx="2967722" cy="1481493"/>
          </a:xfrm>
        </p:grpSpPr>
        <p:sp>
          <p:nvSpPr>
            <p:cNvPr id="1773" name="Google Shape;1773;p55"/>
            <p:cNvSpPr/>
            <p:nvPr/>
          </p:nvSpPr>
          <p:spPr>
            <a:xfrm>
              <a:off x="7949124"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74" name="Google Shape;1774;p55"/>
            <p:cNvSpPr/>
            <p:nvPr/>
          </p:nvSpPr>
          <p:spPr>
            <a:xfrm>
              <a:off x="8128825"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75" name="Google Shape;1775;p55"/>
            <p:cNvSpPr/>
            <p:nvPr/>
          </p:nvSpPr>
          <p:spPr>
            <a:xfrm>
              <a:off x="830852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76" name="Google Shape;1776;p55"/>
            <p:cNvSpPr/>
            <p:nvPr/>
          </p:nvSpPr>
          <p:spPr>
            <a:xfrm>
              <a:off x="848822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77" name="Google Shape;1777;p55"/>
            <p:cNvSpPr/>
            <p:nvPr/>
          </p:nvSpPr>
          <p:spPr>
            <a:xfrm>
              <a:off x="866792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78" name="Google Shape;1778;p55"/>
            <p:cNvSpPr/>
            <p:nvPr/>
          </p:nvSpPr>
          <p:spPr>
            <a:xfrm>
              <a:off x="8843917"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79" name="Google Shape;1779;p55"/>
            <p:cNvSpPr/>
            <p:nvPr/>
          </p:nvSpPr>
          <p:spPr>
            <a:xfrm>
              <a:off x="9022195"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0" name="Google Shape;1780;p55"/>
            <p:cNvSpPr/>
            <p:nvPr/>
          </p:nvSpPr>
          <p:spPr>
            <a:xfrm>
              <a:off x="9200473"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1" name="Google Shape;1781;p55"/>
            <p:cNvSpPr/>
            <p:nvPr/>
          </p:nvSpPr>
          <p:spPr>
            <a:xfrm>
              <a:off x="9378751"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2" name="Google Shape;1782;p55"/>
            <p:cNvSpPr/>
            <p:nvPr/>
          </p:nvSpPr>
          <p:spPr>
            <a:xfrm>
              <a:off x="9557029"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3" name="Google Shape;1783;p55"/>
            <p:cNvSpPr/>
            <p:nvPr/>
          </p:nvSpPr>
          <p:spPr>
            <a:xfrm>
              <a:off x="9735309"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4" name="Google Shape;1784;p55"/>
            <p:cNvSpPr/>
            <p:nvPr/>
          </p:nvSpPr>
          <p:spPr>
            <a:xfrm>
              <a:off x="9908958"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5" name="Google Shape;1785;p55"/>
            <p:cNvSpPr/>
            <p:nvPr/>
          </p:nvSpPr>
          <p:spPr>
            <a:xfrm>
              <a:off x="1008723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6" name="Google Shape;1786;p55"/>
            <p:cNvSpPr/>
            <p:nvPr/>
          </p:nvSpPr>
          <p:spPr>
            <a:xfrm>
              <a:off x="10265514"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7" name="Google Shape;1787;p55"/>
            <p:cNvSpPr/>
            <p:nvPr/>
          </p:nvSpPr>
          <p:spPr>
            <a:xfrm>
              <a:off x="10443792"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8" name="Google Shape;1788;p55"/>
            <p:cNvSpPr/>
            <p:nvPr/>
          </p:nvSpPr>
          <p:spPr>
            <a:xfrm>
              <a:off x="10622070"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9" name="Google Shape;1789;p55"/>
            <p:cNvSpPr/>
            <p:nvPr/>
          </p:nvSpPr>
          <p:spPr>
            <a:xfrm>
              <a:off x="10800350"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0" name="Google Shape;1790;p55"/>
            <p:cNvSpPr/>
            <p:nvPr/>
          </p:nvSpPr>
          <p:spPr>
            <a:xfrm>
              <a:off x="7949124"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1" name="Google Shape;1791;p55"/>
            <p:cNvSpPr/>
            <p:nvPr/>
          </p:nvSpPr>
          <p:spPr>
            <a:xfrm>
              <a:off x="8128825"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2" name="Google Shape;1792;p55"/>
            <p:cNvSpPr/>
            <p:nvPr/>
          </p:nvSpPr>
          <p:spPr>
            <a:xfrm>
              <a:off x="830852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3" name="Google Shape;1793;p55"/>
            <p:cNvSpPr/>
            <p:nvPr/>
          </p:nvSpPr>
          <p:spPr>
            <a:xfrm>
              <a:off x="848822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4" name="Google Shape;1794;p55"/>
            <p:cNvSpPr/>
            <p:nvPr/>
          </p:nvSpPr>
          <p:spPr>
            <a:xfrm>
              <a:off x="866792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5" name="Google Shape;1795;p55"/>
            <p:cNvSpPr/>
            <p:nvPr/>
          </p:nvSpPr>
          <p:spPr>
            <a:xfrm>
              <a:off x="8843917"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6" name="Google Shape;1796;p55"/>
            <p:cNvSpPr/>
            <p:nvPr/>
          </p:nvSpPr>
          <p:spPr>
            <a:xfrm>
              <a:off x="9022195"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7" name="Google Shape;1797;p55"/>
            <p:cNvSpPr/>
            <p:nvPr/>
          </p:nvSpPr>
          <p:spPr>
            <a:xfrm>
              <a:off x="9200473"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8" name="Google Shape;1798;p55"/>
            <p:cNvSpPr/>
            <p:nvPr/>
          </p:nvSpPr>
          <p:spPr>
            <a:xfrm>
              <a:off x="9378751"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9" name="Google Shape;1799;p55"/>
            <p:cNvSpPr/>
            <p:nvPr/>
          </p:nvSpPr>
          <p:spPr>
            <a:xfrm>
              <a:off x="9557029"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0" name="Google Shape;1800;p55"/>
            <p:cNvSpPr/>
            <p:nvPr/>
          </p:nvSpPr>
          <p:spPr>
            <a:xfrm>
              <a:off x="9735309"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1" name="Google Shape;1801;p55"/>
            <p:cNvSpPr/>
            <p:nvPr/>
          </p:nvSpPr>
          <p:spPr>
            <a:xfrm>
              <a:off x="9908958"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2" name="Google Shape;1802;p55"/>
            <p:cNvSpPr/>
            <p:nvPr/>
          </p:nvSpPr>
          <p:spPr>
            <a:xfrm>
              <a:off x="1008723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3" name="Google Shape;1803;p55"/>
            <p:cNvSpPr/>
            <p:nvPr/>
          </p:nvSpPr>
          <p:spPr>
            <a:xfrm>
              <a:off x="10265514"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4" name="Google Shape;1804;p55"/>
            <p:cNvSpPr/>
            <p:nvPr/>
          </p:nvSpPr>
          <p:spPr>
            <a:xfrm>
              <a:off x="10443792"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5" name="Google Shape;1805;p55"/>
            <p:cNvSpPr/>
            <p:nvPr/>
          </p:nvSpPr>
          <p:spPr>
            <a:xfrm>
              <a:off x="10622070"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6" name="Google Shape;1806;p55"/>
            <p:cNvSpPr/>
            <p:nvPr/>
          </p:nvSpPr>
          <p:spPr>
            <a:xfrm>
              <a:off x="10800350"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7" name="Google Shape;1807;p55"/>
            <p:cNvSpPr/>
            <p:nvPr/>
          </p:nvSpPr>
          <p:spPr>
            <a:xfrm>
              <a:off x="7949124"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8" name="Google Shape;1808;p55"/>
            <p:cNvSpPr/>
            <p:nvPr/>
          </p:nvSpPr>
          <p:spPr>
            <a:xfrm>
              <a:off x="8128825"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9" name="Google Shape;1809;p55"/>
            <p:cNvSpPr/>
            <p:nvPr/>
          </p:nvSpPr>
          <p:spPr>
            <a:xfrm>
              <a:off x="830852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0" name="Google Shape;1810;p55"/>
            <p:cNvSpPr/>
            <p:nvPr/>
          </p:nvSpPr>
          <p:spPr>
            <a:xfrm>
              <a:off x="848822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1" name="Google Shape;1811;p55"/>
            <p:cNvSpPr/>
            <p:nvPr/>
          </p:nvSpPr>
          <p:spPr>
            <a:xfrm>
              <a:off x="866792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2" name="Google Shape;1812;p55"/>
            <p:cNvSpPr/>
            <p:nvPr/>
          </p:nvSpPr>
          <p:spPr>
            <a:xfrm>
              <a:off x="8843917"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3" name="Google Shape;1813;p55"/>
            <p:cNvSpPr/>
            <p:nvPr/>
          </p:nvSpPr>
          <p:spPr>
            <a:xfrm>
              <a:off x="9022195"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4" name="Google Shape;1814;p55"/>
            <p:cNvSpPr/>
            <p:nvPr/>
          </p:nvSpPr>
          <p:spPr>
            <a:xfrm>
              <a:off x="9200473"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5" name="Google Shape;1815;p55"/>
            <p:cNvSpPr/>
            <p:nvPr/>
          </p:nvSpPr>
          <p:spPr>
            <a:xfrm>
              <a:off x="9378751"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6" name="Google Shape;1816;p55"/>
            <p:cNvSpPr/>
            <p:nvPr/>
          </p:nvSpPr>
          <p:spPr>
            <a:xfrm>
              <a:off x="9557029"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7" name="Google Shape;1817;p55"/>
            <p:cNvSpPr/>
            <p:nvPr/>
          </p:nvSpPr>
          <p:spPr>
            <a:xfrm>
              <a:off x="9735309"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8" name="Google Shape;1818;p55"/>
            <p:cNvSpPr/>
            <p:nvPr/>
          </p:nvSpPr>
          <p:spPr>
            <a:xfrm>
              <a:off x="9908958"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9" name="Google Shape;1819;p55"/>
            <p:cNvSpPr/>
            <p:nvPr/>
          </p:nvSpPr>
          <p:spPr>
            <a:xfrm>
              <a:off x="1008723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0" name="Google Shape;1820;p55"/>
            <p:cNvSpPr/>
            <p:nvPr/>
          </p:nvSpPr>
          <p:spPr>
            <a:xfrm>
              <a:off x="10265514"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1" name="Google Shape;1821;p55"/>
            <p:cNvSpPr/>
            <p:nvPr/>
          </p:nvSpPr>
          <p:spPr>
            <a:xfrm>
              <a:off x="10443792"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2" name="Google Shape;1822;p55"/>
            <p:cNvSpPr/>
            <p:nvPr/>
          </p:nvSpPr>
          <p:spPr>
            <a:xfrm>
              <a:off x="10622070"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3" name="Google Shape;1823;p55"/>
            <p:cNvSpPr/>
            <p:nvPr/>
          </p:nvSpPr>
          <p:spPr>
            <a:xfrm>
              <a:off x="10800350"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4" name="Google Shape;1824;p55"/>
            <p:cNvSpPr/>
            <p:nvPr/>
          </p:nvSpPr>
          <p:spPr>
            <a:xfrm>
              <a:off x="7949124"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5" name="Google Shape;1825;p55"/>
            <p:cNvSpPr/>
            <p:nvPr/>
          </p:nvSpPr>
          <p:spPr>
            <a:xfrm>
              <a:off x="8128825"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6" name="Google Shape;1826;p55"/>
            <p:cNvSpPr/>
            <p:nvPr/>
          </p:nvSpPr>
          <p:spPr>
            <a:xfrm>
              <a:off x="830852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7" name="Google Shape;1827;p55"/>
            <p:cNvSpPr/>
            <p:nvPr/>
          </p:nvSpPr>
          <p:spPr>
            <a:xfrm>
              <a:off x="848822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8" name="Google Shape;1828;p55"/>
            <p:cNvSpPr/>
            <p:nvPr/>
          </p:nvSpPr>
          <p:spPr>
            <a:xfrm>
              <a:off x="866792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29" name="Google Shape;1829;p55"/>
            <p:cNvSpPr/>
            <p:nvPr/>
          </p:nvSpPr>
          <p:spPr>
            <a:xfrm>
              <a:off x="8843917"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0" name="Google Shape;1830;p55"/>
            <p:cNvSpPr/>
            <p:nvPr/>
          </p:nvSpPr>
          <p:spPr>
            <a:xfrm>
              <a:off x="9022195"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1" name="Google Shape;1831;p55"/>
            <p:cNvSpPr/>
            <p:nvPr/>
          </p:nvSpPr>
          <p:spPr>
            <a:xfrm>
              <a:off x="9200473"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2" name="Google Shape;1832;p55"/>
            <p:cNvSpPr/>
            <p:nvPr/>
          </p:nvSpPr>
          <p:spPr>
            <a:xfrm>
              <a:off x="9378751"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3" name="Google Shape;1833;p55"/>
            <p:cNvSpPr/>
            <p:nvPr/>
          </p:nvSpPr>
          <p:spPr>
            <a:xfrm>
              <a:off x="9557029"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4" name="Google Shape;1834;p55"/>
            <p:cNvSpPr/>
            <p:nvPr/>
          </p:nvSpPr>
          <p:spPr>
            <a:xfrm>
              <a:off x="9735309"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5" name="Google Shape;1835;p55"/>
            <p:cNvSpPr/>
            <p:nvPr/>
          </p:nvSpPr>
          <p:spPr>
            <a:xfrm>
              <a:off x="9908958"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6" name="Google Shape;1836;p55"/>
            <p:cNvSpPr/>
            <p:nvPr/>
          </p:nvSpPr>
          <p:spPr>
            <a:xfrm>
              <a:off x="1008723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7" name="Google Shape;1837;p55"/>
            <p:cNvSpPr/>
            <p:nvPr/>
          </p:nvSpPr>
          <p:spPr>
            <a:xfrm>
              <a:off x="10265514"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8" name="Google Shape;1838;p55"/>
            <p:cNvSpPr/>
            <p:nvPr/>
          </p:nvSpPr>
          <p:spPr>
            <a:xfrm>
              <a:off x="10443792"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39" name="Google Shape;1839;p55"/>
            <p:cNvSpPr/>
            <p:nvPr/>
          </p:nvSpPr>
          <p:spPr>
            <a:xfrm>
              <a:off x="10622070"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0" name="Google Shape;1840;p55"/>
            <p:cNvSpPr/>
            <p:nvPr/>
          </p:nvSpPr>
          <p:spPr>
            <a:xfrm>
              <a:off x="10800350"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1" name="Google Shape;1841;p55"/>
            <p:cNvSpPr/>
            <p:nvPr/>
          </p:nvSpPr>
          <p:spPr>
            <a:xfrm>
              <a:off x="7949124"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2" name="Google Shape;1842;p55"/>
            <p:cNvSpPr/>
            <p:nvPr/>
          </p:nvSpPr>
          <p:spPr>
            <a:xfrm>
              <a:off x="8128825"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3" name="Google Shape;1843;p55"/>
            <p:cNvSpPr/>
            <p:nvPr/>
          </p:nvSpPr>
          <p:spPr>
            <a:xfrm>
              <a:off x="830852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4" name="Google Shape;1844;p55"/>
            <p:cNvSpPr/>
            <p:nvPr/>
          </p:nvSpPr>
          <p:spPr>
            <a:xfrm>
              <a:off x="848822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5" name="Google Shape;1845;p55"/>
            <p:cNvSpPr/>
            <p:nvPr/>
          </p:nvSpPr>
          <p:spPr>
            <a:xfrm>
              <a:off x="866792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6" name="Google Shape;1846;p55"/>
            <p:cNvSpPr/>
            <p:nvPr/>
          </p:nvSpPr>
          <p:spPr>
            <a:xfrm>
              <a:off x="8843917"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7" name="Google Shape;1847;p55"/>
            <p:cNvSpPr/>
            <p:nvPr/>
          </p:nvSpPr>
          <p:spPr>
            <a:xfrm>
              <a:off x="9022195"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8" name="Google Shape;1848;p55"/>
            <p:cNvSpPr/>
            <p:nvPr/>
          </p:nvSpPr>
          <p:spPr>
            <a:xfrm>
              <a:off x="9200473"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9" name="Google Shape;1849;p55"/>
            <p:cNvSpPr/>
            <p:nvPr/>
          </p:nvSpPr>
          <p:spPr>
            <a:xfrm>
              <a:off x="9378751"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0" name="Google Shape;1850;p55"/>
            <p:cNvSpPr/>
            <p:nvPr/>
          </p:nvSpPr>
          <p:spPr>
            <a:xfrm>
              <a:off x="9557029"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1" name="Google Shape;1851;p55"/>
            <p:cNvSpPr/>
            <p:nvPr/>
          </p:nvSpPr>
          <p:spPr>
            <a:xfrm>
              <a:off x="9735309"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2" name="Google Shape;1852;p55"/>
            <p:cNvSpPr/>
            <p:nvPr/>
          </p:nvSpPr>
          <p:spPr>
            <a:xfrm>
              <a:off x="9908958"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3" name="Google Shape;1853;p55"/>
            <p:cNvSpPr/>
            <p:nvPr/>
          </p:nvSpPr>
          <p:spPr>
            <a:xfrm>
              <a:off x="1008723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4" name="Google Shape;1854;p55"/>
            <p:cNvSpPr/>
            <p:nvPr/>
          </p:nvSpPr>
          <p:spPr>
            <a:xfrm>
              <a:off x="10265514"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5" name="Google Shape;1855;p55"/>
            <p:cNvSpPr/>
            <p:nvPr/>
          </p:nvSpPr>
          <p:spPr>
            <a:xfrm>
              <a:off x="10443792"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6" name="Google Shape;1856;p55"/>
            <p:cNvSpPr/>
            <p:nvPr/>
          </p:nvSpPr>
          <p:spPr>
            <a:xfrm>
              <a:off x="10622070"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7" name="Google Shape;1857;p55"/>
            <p:cNvSpPr/>
            <p:nvPr/>
          </p:nvSpPr>
          <p:spPr>
            <a:xfrm>
              <a:off x="10800350"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8" name="Google Shape;1858;p55"/>
            <p:cNvSpPr/>
            <p:nvPr/>
          </p:nvSpPr>
          <p:spPr>
            <a:xfrm>
              <a:off x="7949124"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9" name="Google Shape;1859;p55"/>
            <p:cNvSpPr/>
            <p:nvPr/>
          </p:nvSpPr>
          <p:spPr>
            <a:xfrm>
              <a:off x="8128825"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0" name="Google Shape;1860;p55"/>
            <p:cNvSpPr/>
            <p:nvPr/>
          </p:nvSpPr>
          <p:spPr>
            <a:xfrm>
              <a:off x="830852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1" name="Google Shape;1861;p55"/>
            <p:cNvSpPr/>
            <p:nvPr/>
          </p:nvSpPr>
          <p:spPr>
            <a:xfrm>
              <a:off x="848822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2" name="Google Shape;1862;p55"/>
            <p:cNvSpPr/>
            <p:nvPr/>
          </p:nvSpPr>
          <p:spPr>
            <a:xfrm>
              <a:off x="866792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3" name="Google Shape;1863;p55"/>
            <p:cNvSpPr/>
            <p:nvPr/>
          </p:nvSpPr>
          <p:spPr>
            <a:xfrm>
              <a:off x="8843917"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4" name="Google Shape;1864;p55"/>
            <p:cNvSpPr/>
            <p:nvPr/>
          </p:nvSpPr>
          <p:spPr>
            <a:xfrm>
              <a:off x="9022195"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5" name="Google Shape;1865;p55"/>
            <p:cNvSpPr/>
            <p:nvPr/>
          </p:nvSpPr>
          <p:spPr>
            <a:xfrm>
              <a:off x="9200473"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6" name="Google Shape;1866;p55"/>
            <p:cNvSpPr/>
            <p:nvPr/>
          </p:nvSpPr>
          <p:spPr>
            <a:xfrm>
              <a:off x="9378751"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7" name="Google Shape;1867;p55"/>
            <p:cNvSpPr/>
            <p:nvPr/>
          </p:nvSpPr>
          <p:spPr>
            <a:xfrm>
              <a:off x="9557029"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8" name="Google Shape;1868;p55"/>
            <p:cNvSpPr/>
            <p:nvPr/>
          </p:nvSpPr>
          <p:spPr>
            <a:xfrm>
              <a:off x="9735309"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9" name="Google Shape;1869;p55"/>
            <p:cNvSpPr/>
            <p:nvPr/>
          </p:nvSpPr>
          <p:spPr>
            <a:xfrm>
              <a:off x="9908958"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0" name="Google Shape;1870;p55"/>
            <p:cNvSpPr/>
            <p:nvPr/>
          </p:nvSpPr>
          <p:spPr>
            <a:xfrm>
              <a:off x="1008723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1" name="Google Shape;1871;p55"/>
            <p:cNvSpPr/>
            <p:nvPr/>
          </p:nvSpPr>
          <p:spPr>
            <a:xfrm>
              <a:off x="10265514"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2" name="Google Shape;1872;p55"/>
            <p:cNvSpPr/>
            <p:nvPr/>
          </p:nvSpPr>
          <p:spPr>
            <a:xfrm>
              <a:off x="10443792"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3" name="Google Shape;1873;p55"/>
            <p:cNvSpPr/>
            <p:nvPr/>
          </p:nvSpPr>
          <p:spPr>
            <a:xfrm>
              <a:off x="10622070"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4" name="Google Shape;1874;p55"/>
            <p:cNvSpPr/>
            <p:nvPr/>
          </p:nvSpPr>
          <p:spPr>
            <a:xfrm>
              <a:off x="10800350"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5" name="Google Shape;1875;p55"/>
            <p:cNvSpPr/>
            <p:nvPr/>
          </p:nvSpPr>
          <p:spPr>
            <a:xfrm>
              <a:off x="7949124"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6" name="Google Shape;1876;p55"/>
            <p:cNvSpPr/>
            <p:nvPr/>
          </p:nvSpPr>
          <p:spPr>
            <a:xfrm>
              <a:off x="8128825"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7" name="Google Shape;1877;p55"/>
            <p:cNvSpPr/>
            <p:nvPr/>
          </p:nvSpPr>
          <p:spPr>
            <a:xfrm>
              <a:off x="830852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8" name="Google Shape;1878;p55"/>
            <p:cNvSpPr/>
            <p:nvPr/>
          </p:nvSpPr>
          <p:spPr>
            <a:xfrm>
              <a:off x="848822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9" name="Google Shape;1879;p55"/>
            <p:cNvSpPr/>
            <p:nvPr/>
          </p:nvSpPr>
          <p:spPr>
            <a:xfrm>
              <a:off x="866792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0" name="Google Shape;1880;p55"/>
            <p:cNvSpPr/>
            <p:nvPr/>
          </p:nvSpPr>
          <p:spPr>
            <a:xfrm>
              <a:off x="8843917"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1" name="Google Shape;1881;p55"/>
            <p:cNvSpPr/>
            <p:nvPr/>
          </p:nvSpPr>
          <p:spPr>
            <a:xfrm>
              <a:off x="9022195"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2" name="Google Shape;1882;p55"/>
            <p:cNvSpPr/>
            <p:nvPr/>
          </p:nvSpPr>
          <p:spPr>
            <a:xfrm>
              <a:off x="9200473"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3" name="Google Shape;1883;p55"/>
            <p:cNvSpPr/>
            <p:nvPr/>
          </p:nvSpPr>
          <p:spPr>
            <a:xfrm>
              <a:off x="9378751"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4" name="Google Shape;1884;p55"/>
            <p:cNvSpPr/>
            <p:nvPr/>
          </p:nvSpPr>
          <p:spPr>
            <a:xfrm>
              <a:off x="9557029"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5" name="Google Shape;1885;p55"/>
            <p:cNvSpPr/>
            <p:nvPr/>
          </p:nvSpPr>
          <p:spPr>
            <a:xfrm>
              <a:off x="9735309"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6" name="Google Shape;1886;p55"/>
            <p:cNvSpPr/>
            <p:nvPr/>
          </p:nvSpPr>
          <p:spPr>
            <a:xfrm>
              <a:off x="9908958"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7" name="Google Shape;1887;p55"/>
            <p:cNvSpPr/>
            <p:nvPr/>
          </p:nvSpPr>
          <p:spPr>
            <a:xfrm>
              <a:off x="1008723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8" name="Google Shape;1888;p55"/>
            <p:cNvSpPr/>
            <p:nvPr/>
          </p:nvSpPr>
          <p:spPr>
            <a:xfrm>
              <a:off x="10265514"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89" name="Google Shape;1889;p55"/>
            <p:cNvSpPr/>
            <p:nvPr/>
          </p:nvSpPr>
          <p:spPr>
            <a:xfrm>
              <a:off x="10443792"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0" name="Google Shape;1890;p55"/>
            <p:cNvSpPr/>
            <p:nvPr/>
          </p:nvSpPr>
          <p:spPr>
            <a:xfrm>
              <a:off x="10622070"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1" name="Google Shape;1891;p55"/>
            <p:cNvSpPr/>
            <p:nvPr/>
          </p:nvSpPr>
          <p:spPr>
            <a:xfrm>
              <a:off x="10800350"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2" name="Google Shape;1892;p55"/>
            <p:cNvSpPr/>
            <p:nvPr/>
          </p:nvSpPr>
          <p:spPr>
            <a:xfrm>
              <a:off x="7949124"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3" name="Google Shape;1893;p55"/>
            <p:cNvSpPr/>
            <p:nvPr/>
          </p:nvSpPr>
          <p:spPr>
            <a:xfrm>
              <a:off x="8128825"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4" name="Google Shape;1894;p55"/>
            <p:cNvSpPr/>
            <p:nvPr/>
          </p:nvSpPr>
          <p:spPr>
            <a:xfrm>
              <a:off x="830852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5" name="Google Shape;1895;p55"/>
            <p:cNvSpPr/>
            <p:nvPr/>
          </p:nvSpPr>
          <p:spPr>
            <a:xfrm>
              <a:off x="848822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6" name="Google Shape;1896;p55"/>
            <p:cNvSpPr/>
            <p:nvPr/>
          </p:nvSpPr>
          <p:spPr>
            <a:xfrm>
              <a:off x="866792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7" name="Google Shape;1897;p55"/>
            <p:cNvSpPr/>
            <p:nvPr/>
          </p:nvSpPr>
          <p:spPr>
            <a:xfrm>
              <a:off x="8843917"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8" name="Google Shape;1898;p55"/>
            <p:cNvSpPr/>
            <p:nvPr/>
          </p:nvSpPr>
          <p:spPr>
            <a:xfrm>
              <a:off x="9022195"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99" name="Google Shape;1899;p55"/>
            <p:cNvSpPr/>
            <p:nvPr/>
          </p:nvSpPr>
          <p:spPr>
            <a:xfrm>
              <a:off x="9200473"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0" name="Google Shape;1900;p55"/>
            <p:cNvSpPr/>
            <p:nvPr/>
          </p:nvSpPr>
          <p:spPr>
            <a:xfrm>
              <a:off x="9378751"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1" name="Google Shape;1901;p55"/>
            <p:cNvSpPr/>
            <p:nvPr/>
          </p:nvSpPr>
          <p:spPr>
            <a:xfrm>
              <a:off x="9557029"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2" name="Google Shape;1902;p55"/>
            <p:cNvSpPr/>
            <p:nvPr/>
          </p:nvSpPr>
          <p:spPr>
            <a:xfrm>
              <a:off x="9735309"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3" name="Google Shape;1903;p55"/>
            <p:cNvSpPr/>
            <p:nvPr/>
          </p:nvSpPr>
          <p:spPr>
            <a:xfrm>
              <a:off x="9908958"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4" name="Google Shape;1904;p55"/>
            <p:cNvSpPr/>
            <p:nvPr/>
          </p:nvSpPr>
          <p:spPr>
            <a:xfrm>
              <a:off x="1008723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5" name="Google Shape;1905;p55"/>
            <p:cNvSpPr/>
            <p:nvPr/>
          </p:nvSpPr>
          <p:spPr>
            <a:xfrm>
              <a:off x="10265514"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6" name="Google Shape;1906;p55"/>
            <p:cNvSpPr/>
            <p:nvPr/>
          </p:nvSpPr>
          <p:spPr>
            <a:xfrm>
              <a:off x="10443792"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7" name="Google Shape;1907;p55"/>
            <p:cNvSpPr/>
            <p:nvPr/>
          </p:nvSpPr>
          <p:spPr>
            <a:xfrm>
              <a:off x="10622070"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8" name="Google Shape;1908;p55"/>
            <p:cNvSpPr/>
            <p:nvPr/>
          </p:nvSpPr>
          <p:spPr>
            <a:xfrm>
              <a:off x="10800350"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09" name="Google Shape;1909;p55"/>
            <p:cNvSpPr/>
            <p:nvPr/>
          </p:nvSpPr>
          <p:spPr>
            <a:xfrm>
              <a:off x="7949124"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0" name="Google Shape;1910;p55"/>
            <p:cNvSpPr/>
            <p:nvPr/>
          </p:nvSpPr>
          <p:spPr>
            <a:xfrm>
              <a:off x="8128825"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1" name="Google Shape;1911;p55"/>
            <p:cNvSpPr/>
            <p:nvPr/>
          </p:nvSpPr>
          <p:spPr>
            <a:xfrm>
              <a:off x="830852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2" name="Google Shape;1912;p55"/>
            <p:cNvSpPr/>
            <p:nvPr/>
          </p:nvSpPr>
          <p:spPr>
            <a:xfrm>
              <a:off x="848822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3" name="Google Shape;1913;p55"/>
            <p:cNvSpPr/>
            <p:nvPr/>
          </p:nvSpPr>
          <p:spPr>
            <a:xfrm>
              <a:off x="866792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4" name="Google Shape;1914;p55"/>
            <p:cNvSpPr/>
            <p:nvPr/>
          </p:nvSpPr>
          <p:spPr>
            <a:xfrm>
              <a:off x="8843917"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5" name="Google Shape;1915;p55"/>
            <p:cNvSpPr/>
            <p:nvPr/>
          </p:nvSpPr>
          <p:spPr>
            <a:xfrm>
              <a:off x="9022195"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6" name="Google Shape;1916;p55"/>
            <p:cNvSpPr/>
            <p:nvPr/>
          </p:nvSpPr>
          <p:spPr>
            <a:xfrm>
              <a:off x="9200473"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7" name="Google Shape;1917;p55"/>
            <p:cNvSpPr/>
            <p:nvPr/>
          </p:nvSpPr>
          <p:spPr>
            <a:xfrm>
              <a:off x="9378751"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8" name="Google Shape;1918;p55"/>
            <p:cNvSpPr/>
            <p:nvPr/>
          </p:nvSpPr>
          <p:spPr>
            <a:xfrm>
              <a:off x="9557029"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19" name="Google Shape;1919;p55"/>
            <p:cNvSpPr/>
            <p:nvPr/>
          </p:nvSpPr>
          <p:spPr>
            <a:xfrm>
              <a:off x="9735309"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20" name="Google Shape;1920;p55"/>
            <p:cNvSpPr/>
            <p:nvPr/>
          </p:nvSpPr>
          <p:spPr>
            <a:xfrm>
              <a:off x="9908958"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21" name="Google Shape;1921;p55"/>
            <p:cNvSpPr/>
            <p:nvPr/>
          </p:nvSpPr>
          <p:spPr>
            <a:xfrm>
              <a:off x="1008723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22" name="Google Shape;1922;p55"/>
            <p:cNvSpPr/>
            <p:nvPr/>
          </p:nvSpPr>
          <p:spPr>
            <a:xfrm>
              <a:off x="10265514"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23" name="Google Shape;1923;p55"/>
            <p:cNvSpPr/>
            <p:nvPr/>
          </p:nvSpPr>
          <p:spPr>
            <a:xfrm>
              <a:off x="10443792"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24" name="Google Shape;1924;p55"/>
            <p:cNvSpPr/>
            <p:nvPr/>
          </p:nvSpPr>
          <p:spPr>
            <a:xfrm>
              <a:off x="10622070"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25" name="Google Shape;1925;p55"/>
            <p:cNvSpPr/>
            <p:nvPr/>
          </p:nvSpPr>
          <p:spPr>
            <a:xfrm>
              <a:off x="10800350"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926" name="Google Shape;1926;p55"/>
          <p:cNvSpPr/>
          <p:nvPr/>
        </p:nvSpPr>
        <p:spPr>
          <a:xfrm>
            <a:off x="9549001" y="4809865"/>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27" name="Google Shape;1927;p55"/>
          <p:cNvSpPr/>
          <p:nvPr/>
        </p:nvSpPr>
        <p:spPr>
          <a:xfrm>
            <a:off x="8657609" y="5319151"/>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28" name="Google Shape;1928;p55"/>
          <p:cNvSpPr/>
          <p:nvPr/>
        </p:nvSpPr>
        <p:spPr>
          <a:xfrm>
            <a:off x="9192443" y="5319151"/>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29" name="Google Shape;1929;p55"/>
          <p:cNvSpPr/>
          <p:nvPr/>
        </p:nvSpPr>
        <p:spPr>
          <a:xfrm>
            <a:off x="9900928" y="5319151"/>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30" name="Google Shape;1930;p55"/>
          <p:cNvSpPr/>
          <p:nvPr/>
        </p:nvSpPr>
        <p:spPr>
          <a:xfrm>
            <a:off x="8481618" y="5835338"/>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31" name="Google Shape;1931;p55"/>
          <p:cNvSpPr/>
          <p:nvPr/>
        </p:nvSpPr>
        <p:spPr>
          <a:xfrm>
            <a:off x="9722650" y="5835338"/>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32" name="Google Shape;1932;p55"/>
          <p:cNvSpPr/>
          <p:nvPr/>
        </p:nvSpPr>
        <p:spPr>
          <a:xfrm>
            <a:off x="9014165" y="6174862"/>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33" name="Google Shape;1933;p55"/>
          <p:cNvSpPr/>
          <p:nvPr/>
        </p:nvSpPr>
        <p:spPr>
          <a:xfrm>
            <a:off x="7820943" y="3897620"/>
            <a:ext cx="3264890" cy="558877"/>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accent4"/>
                </a:solidFill>
                <a:latin typeface="Ubuntu"/>
                <a:ea typeface="Ubuntu"/>
                <a:cs typeface="Ubuntu"/>
                <a:sym typeface="Ubuntu"/>
              </a:rPr>
              <a:t>Inode</a:t>
            </a:r>
            <a:endParaRPr sz="1200">
              <a:solidFill>
                <a:schemeClr val="accent4"/>
              </a:solidFill>
              <a:latin typeface="Ubuntu"/>
              <a:ea typeface="Ubuntu"/>
              <a:cs typeface="Ubuntu"/>
              <a:sym typeface="Ubuntu"/>
            </a:endParaRPr>
          </a:p>
        </p:txBody>
      </p:sp>
      <p:cxnSp>
        <p:nvCxnSpPr>
          <p:cNvPr id="1934" name="Google Shape;1934;p55"/>
          <p:cNvCxnSpPr/>
          <p:nvPr/>
        </p:nvCxnSpPr>
        <p:spPr>
          <a:xfrm>
            <a:off x="8716731" y="4455132"/>
            <a:ext cx="0" cy="845209"/>
          </a:xfrm>
          <a:prstGeom prst="straightConnector1">
            <a:avLst/>
          </a:prstGeom>
          <a:noFill/>
          <a:ln cap="flat" cmpd="sng" w="9525">
            <a:solidFill>
              <a:schemeClr val="accent4"/>
            </a:solidFill>
            <a:prstDash val="solid"/>
            <a:miter lim="800000"/>
            <a:headEnd len="sm" w="sm" type="none"/>
            <a:tailEnd len="med" w="med" type="triangle"/>
          </a:ln>
        </p:spPr>
      </p:cxnSp>
      <p:cxnSp>
        <p:nvCxnSpPr>
          <p:cNvPr id="1935" name="Google Shape;1935;p55"/>
          <p:cNvCxnSpPr>
            <a:endCxn id="1930" idx="0"/>
          </p:cNvCxnSpPr>
          <p:nvPr/>
        </p:nvCxnSpPr>
        <p:spPr>
          <a:xfrm flipH="1">
            <a:off x="8539866" y="4456538"/>
            <a:ext cx="12600" cy="13788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936" name="Google Shape;1936;p55"/>
          <p:cNvCxnSpPr>
            <a:endCxn id="1932" idx="0"/>
          </p:cNvCxnSpPr>
          <p:nvPr/>
        </p:nvCxnSpPr>
        <p:spPr>
          <a:xfrm>
            <a:off x="9070913" y="4455262"/>
            <a:ext cx="1500" cy="17196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937" name="Google Shape;1937;p55"/>
          <p:cNvCxnSpPr>
            <a:endCxn id="1928" idx="0"/>
          </p:cNvCxnSpPr>
          <p:nvPr/>
        </p:nvCxnSpPr>
        <p:spPr>
          <a:xfrm>
            <a:off x="9250091" y="4455151"/>
            <a:ext cx="600" cy="8640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938" name="Google Shape;1938;p55"/>
          <p:cNvCxnSpPr>
            <a:endCxn id="1926" idx="0"/>
          </p:cNvCxnSpPr>
          <p:nvPr/>
        </p:nvCxnSpPr>
        <p:spPr>
          <a:xfrm flipH="1">
            <a:off x="9607249" y="4455265"/>
            <a:ext cx="1200" cy="3546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939" name="Google Shape;1939;p55"/>
          <p:cNvCxnSpPr>
            <a:endCxn id="1931" idx="0"/>
          </p:cNvCxnSpPr>
          <p:nvPr/>
        </p:nvCxnSpPr>
        <p:spPr>
          <a:xfrm flipH="1">
            <a:off x="9780898" y="4455038"/>
            <a:ext cx="14100" cy="13803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940" name="Google Shape;1940;p55"/>
          <p:cNvCxnSpPr>
            <a:endCxn id="1929" idx="0"/>
          </p:cNvCxnSpPr>
          <p:nvPr/>
        </p:nvCxnSpPr>
        <p:spPr>
          <a:xfrm flipH="1">
            <a:off x="9959176" y="4455151"/>
            <a:ext cx="6600" cy="864000"/>
          </a:xfrm>
          <a:prstGeom prst="straightConnector1">
            <a:avLst/>
          </a:prstGeom>
          <a:noFill/>
          <a:ln cap="flat" cmpd="sng" w="9525">
            <a:solidFill>
              <a:schemeClr val="accent4"/>
            </a:solidFill>
            <a:prstDash val="solid"/>
            <a:miter lim="800000"/>
            <a:headEnd len="sm" w="sm" type="none"/>
            <a:tailEnd len="med" w="med" type="triangle"/>
          </a:ln>
        </p:spPr>
      </p:cxnSp>
      <p:sp>
        <p:nvSpPr>
          <p:cNvPr id="1941" name="Google Shape;1941;p55"/>
          <p:cNvSpPr/>
          <p:nvPr/>
        </p:nvSpPr>
        <p:spPr>
          <a:xfrm>
            <a:off x="8379623" y="4240412"/>
            <a:ext cx="1023088" cy="181018"/>
          </a:xfrm>
          <a:prstGeom prst="roundRect">
            <a:avLst>
              <a:gd fmla="val 16667" name="adj"/>
            </a:avLst>
          </a:prstGeom>
          <a:solidFill>
            <a:srgbClr val="046C8B"/>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accent4"/>
                </a:solidFill>
                <a:latin typeface="Ubuntu"/>
                <a:ea typeface="Ubuntu"/>
                <a:cs typeface="Ubuntu"/>
                <a:sym typeface="Ubuntu"/>
              </a:rPr>
              <a:t>Permissions</a:t>
            </a:r>
            <a:endParaRPr/>
          </a:p>
        </p:txBody>
      </p:sp>
      <p:sp>
        <p:nvSpPr>
          <p:cNvPr id="1942" name="Google Shape;1942;p55"/>
          <p:cNvSpPr/>
          <p:nvPr/>
        </p:nvSpPr>
        <p:spPr>
          <a:xfrm>
            <a:off x="9456449" y="4240412"/>
            <a:ext cx="1165621" cy="181018"/>
          </a:xfrm>
          <a:prstGeom prst="roundRect">
            <a:avLst>
              <a:gd fmla="val 16667" name="adj"/>
            </a:avLst>
          </a:prstGeom>
          <a:solidFill>
            <a:srgbClr val="046C8B"/>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accent4"/>
                </a:solidFill>
                <a:latin typeface="Ubuntu"/>
                <a:ea typeface="Ubuntu"/>
                <a:cs typeface="Ubuntu"/>
                <a:sym typeface="Ubuntu"/>
              </a:rPr>
              <a:t>Access Time</a:t>
            </a:r>
            <a:endParaRPr/>
          </a:p>
        </p:txBody>
      </p:sp>
      <p:sp>
        <p:nvSpPr>
          <p:cNvPr id="1943" name="Google Shape;1943;p55"/>
          <p:cNvSpPr txBox="1"/>
          <p:nvPr/>
        </p:nvSpPr>
        <p:spPr>
          <a:xfrm>
            <a:off x="7772893" y="3889887"/>
            <a:ext cx="82522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F7F7F"/>
                </a:solidFill>
                <a:latin typeface="Consolas"/>
                <a:ea typeface="Consolas"/>
                <a:cs typeface="Consolas"/>
                <a:sym typeface="Consolas"/>
              </a:rPr>
              <a:t>52946177</a:t>
            </a:r>
            <a:endParaRPr sz="1000">
              <a:solidFill>
                <a:srgbClr val="7F7F7F"/>
              </a:solidFill>
              <a:latin typeface="Ubuntu"/>
              <a:ea typeface="Ubuntu"/>
              <a:cs typeface="Ubuntu"/>
              <a:sym typeface="Ubuntu"/>
            </a:endParaRPr>
          </a:p>
        </p:txBody>
      </p:sp>
      <p:cxnSp>
        <p:nvCxnSpPr>
          <p:cNvPr id="1944" name="Google Shape;1944;p55"/>
          <p:cNvCxnSpPr/>
          <p:nvPr/>
        </p:nvCxnSpPr>
        <p:spPr>
          <a:xfrm>
            <a:off x="9486608" y="3148978"/>
            <a:ext cx="4038" cy="688475"/>
          </a:xfrm>
          <a:prstGeom prst="straightConnector1">
            <a:avLst/>
          </a:prstGeom>
          <a:noFill/>
          <a:ln cap="flat" cmpd="sng" w="9525">
            <a:solidFill>
              <a:schemeClr val="accent4"/>
            </a:solidFill>
            <a:prstDash val="solid"/>
            <a:miter lim="800000"/>
            <a:headEnd len="sm" w="sm" type="none"/>
            <a:tailEnd len="med" w="med" type="triangle"/>
          </a:ln>
        </p:spPr>
      </p:cxnSp>
      <p:sp>
        <p:nvSpPr>
          <p:cNvPr id="1945" name="Google Shape;1945;p55"/>
          <p:cNvSpPr/>
          <p:nvPr/>
        </p:nvSpPr>
        <p:spPr>
          <a:xfrm>
            <a:off x="9308940" y="3099844"/>
            <a:ext cx="364586" cy="76332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46" name="Google Shape;1946;p55"/>
          <p:cNvSpPr/>
          <p:nvPr/>
        </p:nvSpPr>
        <p:spPr>
          <a:xfrm>
            <a:off x="10781904" y="3922581"/>
            <a:ext cx="254477" cy="254477"/>
          </a:xfrm>
          <a:prstGeom prst="ellipse">
            <a:avLst/>
          </a:prstGeom>
          <a:solidFill>
            <a:schemeClr val="accent1"/>
          </a:solidFill>
          <a:ln cap="flat" cmpd="sng" w="12700">
            <a:solidFill>
              <a:srgbClr val="FFFF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1</a:t>
            </a:r>
            <a:endParaRPr/>
          </a:p>
        </p:txBody>
      </p:sp>
      <p:sp>
        <p:nvSpPr>
          <p:cNvPr id="1947" name="Google Shape;1947;p55"/>
          <p:cNvSpPr/>
          <p:nvPr/>
        </p:nvSpPr>
        <p:spPr>
          <a:xfrm>
            <a:off x="9772858" y="3335077"/>
            <a:ext cx="901147" cy="285731"/>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Ubuntu"/>
                <a:ea typeface="Ubuntu"/>
                <a:cs typeface="Ubuntu"/>
                <a:sym typeface="Ubuntu"/>
              </a:rPr>
              <a:t>Hard Link</a:t>
            </a:r>
            <a:endParaRPr/>
          </a:p>
        </p:txBody>
      </p:sp>
      <p:cxnSp>
        <p:nvCxnSpPr>
          <p:cNvPr id="1948" name="Google Shape;1948;p55"/>
          <p:cNvCxnSpPr/>
          <p:nvPr/>
        </p:nvCxnSpPr>
        <p:spPr>
          <a:xfrm>
            <a:off x="4906197" y="3642643"/>
            <a:ext cx="5875707" cy="404811"/>
          </a:xfrm>
          <a:prstGeom prst="straightConnector1">
            <a:avLst/>
          </a:prstGeom>
          <a:noFill/>
          <a:ln cap="flat" cmpd="sng" w="12700">
            <a:solidFill>
              <a:srgbClr val="FFFF00"/>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5"/>
                                        </p:tgtEl>
                                        <p:attrNameLst>
                                          <p:attrName>style.visibility</p:attrName>
                                        </p:attrNameLst>
                                      </p:cBhvr>
                                      <p:to>
                                        <p:strVal val="visible"/>
                                      </p:to>
                                    </p:set>
                                    <p:animEffect filter="fade" transition="in">
                                      <p:cBhvr>
                                        <p:cTn dur="500"/>
                                        <p:tgtEl>
                                          <p:spTgt spid="19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47"/>
                                        </p:tgtEl>
                                        <p:attrNameLst>
                                          <p:attrName>style.visibility</p:attrName>
                                        </p:attrNameLst>
                                      </p:cBhvr>
                                      <p:to>
                                        <p:strVal val="visible"/>
                                      </p:to>
                                    </p:set>
                                    <p:animEffect filter="fade" transition="in">
                                      <p:cBhvr>
                                        <p:cTn dur="500"/>
                                        <p:tgtEl>
                                          <p:spTgt spid="1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gtEl>
                                        <p:attrNameLst>
                                          <p:attrName>style.visibility</p:attrName>
                                        </p:attrNameLst>
                                      </p:cBhvr>
                                      <p:to>
                                        <p:strVal val="visible"/>
                                      </p:to>
                                    </p:set>
                                    <p:animEffect filter="fade" transition="in">
                                      <p:cBhvr>
                                        <p:cTn dur="500"/>
                                        <p:tgtEl>
                                          <p:spTgt spid="19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46"/>
                                        </p:tgtEl>
                                        <p:attrNameLst>
                                          <p:attrName>style.visibility</p:attrName>
                                        </p:attrNameLst>
                                      </p:cBhvr>
                                      <p:to>
                                        <p:strVal val="visible"/>
                                      </p:to>
                                    </p:set>
                                    <p:animEffect filter="fade" transition="in">
                                      <p:cBhvr>
                                        <p:cTn dur="500"/>
                                        <p:tgtEl>
                                          <p:spTgt spid="1946"/>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948"/>
                                        </p:tgtEl>
                                      </p:cBhvr>
                                    </p:animEffect>
                                    <p:set>
                                      <p:cBhvr>
                                        <p:cTn dur="1" fill="hold">
                                          <p:stCondLst>
                                            <p:cond delay="500"/>
                                          </p:stCondLst>
                                        </p:cTn>
                                        <p:tgtEl>
                                          <p:spTgt spid="19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56"/>
          <p:cNvSpPr txBox="1"/>
          <p:nvPr>
            <p:ph type="title"/>
          </p:nvPr>
        </p:nvSpPr>
        <p:spPr>
          <a:xfrm>
            <a:off x="4437246" y="432580"/>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Hard Links</a:t>
            </a:r>
            <a:endParaRPr/>
          </a:p>
        </p:txBody>
      </p:sp>
      <p:sp>
        <p:nvSpPr>
          <p:cNvPr id="1955" name="Google Shape;1955;p56"/>
          <p:cNvSpPr/>
          <p:nvPr/>
        </p:nvSpPr>
        <p:spPr>
          <a:xfrm>
            <a:off x="8151159" y="2542672"/>
            <a:ext cx="666799" cy="49359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Image with solid fill" id="1956" name="Google Shape;1956;p56"/>
          <p:cNvPicPr preferRelativeResize="0"/>
          <p:nvPr/>
        </p:nvPicPr>
        <p:blipFill rotWithShape="1">
          <a:blip r:embed="rId3">
            <a:alphaModFix/>
          </a:blip>
          <a:srcRect b="0" l="0" r="0" t="0"/>
          <a:stretch/>
        </p:blipFill>
        <p:spPr>
          <a:xfrm>
            <a:off x="8301188" y="2607518"/>
            <a:ext cx="366738" cy="366736"/>
          </a:xfrm>
          <a:prstGeom prst="rect">
            <a:avLst/>
          </a:prstGeom>
          <a:noFill/>
          <a:ln>
            <a:noFill/>
          </a:ln>
        </p:spPr>
      </p:pic>
      <p:sp>
        <p:nvSpPr>
          <p:cNvPr id="1957" name="Google Shape;1957;p56"/>
          <p:cNvSpPr txBox="1"/>
          <p:nvPr/>
        </p:nvSpPr>
        <p:spPr>
          <a:xfrm>
            <a:off x="7516534" y="3036261"/>
            <a:ext cx="192046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family_dog.jpg</a:t>
            </a:r>
            <a:endParaRPr/>
          </a:p>
        </p:txBody>
      </p:sp>
      <p:sp>
        <p:nvSpPr>
          <p:cNvPr id="1958" name="Google Shape;1958;p56"/>
          <p:cNvSpPr/>
          <p:nvPr/>
        </p:nvSpPr>
        <p:spPr>
          <a:xfrm>
            <a:off x="7816170" y="4720670"/>
            <a:ext cx="3264890" cy="1713817"/>
          </a:xfrm>
          <a:prstGeom prst="roundRect">
            <a:avLst>
              <a:gd fmla="val 8243"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grpSp>
        <p:nvGrpSpPr>
          <p:cNvPr id="1959" name="Google Shape;1959;p56"/>
          <p:cNvGrpSpPr/>
          <p:nvPr/>
        </p:nvGrpSpPr>
        <p:grpSpPr>
          <a:xfrm>
            <a:off x="7949124" y="4809865"/>
            <a:ext cx="2967722" cy="1481493"/>
            <a:chOff x="7949124" y="4809865"/>
            <a:chExt cx="2967722" cy="1481493"/>
          </a:xfrm>
        </p:grpSpPr>
        <p:sp>
          <p:nvSpPr>
            <p:cNvPr id="1960" name="Google Shape;1960;p56"/>
            <p:cNvSpPr/>
            <p:nvPr/>
          </p:nvSpPr>
          <p:spPr>
            <a:xfrm>
              <a:off x="7949124"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61" name="Google Shape;1961;p56"/>
            <p:cNvSpPr/>
            <p:nvPr/>
          </p:nvSpPr>
          <p:spPr>
            <a:xfrm>
              <a:off x="8128825"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62" name="Google Shape;1962;p56"/>
            <p:cNvSpPr/>
            <p:nvPr/>
          </p:nvSpPr>
          <p:spPr>
            <a:xfrm>
              <a:off x="830852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63" name="Google Shape;1963;p56"/>
            <p:cNvSpPr/>
            <p:nvPr/>
          </p:nvSpPr>
          <p:spPr>
            <a:xfrm>
              <a:off x="848822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64" name="Google Shape;1964;p56"/>
            <p:cNvSpPr/>
            <p:nvPr/>
          </p:nvSpPr>
          <p:spPr>
            <a:xfrm>
              <a:off x="866792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65" name="Google Shape;1965;p56"/>
            <p:cNvSpPr/>
            <p:nvPr/>
          </p:nvSpPr>
          <p:spPr>
            <a:xfrm>
              <a:off x="8843917"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66" name="Google Shape;1966;p56"/>
            <p:cNvSpPr/>
            <p:nvPr/>
          </p:nvSpPr>
          <p:spPr>
            <a:xfrm>
              <a:off x="9022195"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67" name="Google Shape;1967;p56"/>
            <p:cNvSpPr/>
            <p:nvPr/>
          </p:nvSpPr>
          <p:spPr>
            <a:xfrm>
              <a:off x="9200473"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68" name="Google Shape;1968;p56"/>
            <p:cNvSpPr/>
            <p:nvPr/>
          </p:nvSpPr>
          <p:spPr>
            <a:xfrm>
              <a:off x="9378751"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69" name="Google Shape;1969;p56"/>
            <p:cNvSpPr/>
            <p:nvPr/>
          </p:nvSpPr>
          <p:spPr>
            <a:xfrm>
              <a:off x="9557029"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0" name="Google Shape;1970;p56"/>
            <p:cNvSpPr/>
            <p:nvPr/>
          </p:nvSpPr>
          <p:spPr>
            <a:xfrm>
              <a:off x="9735309"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1" name="Google Shape;1971;p56"/>
            <p:cNvSpPr/>
            <p:nvPr/>
          </p:nvSpPr>
          <p:spPr>
            <a:xfrm>
              <a:off x="9908958"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2" name="Google Shape;1972;p56"/>
            <p:cNvSpPr/>
            <p:nvPr/>
          </p:nvSpPr>
          <p:spPr>
            <a:xfrm>
              <a:off x="10087236"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3" name="Google Shape;1973;p56"/>
            <p:cNvSpPr/>
            <p:nvPr/>
          </p:nvSpPr>
          <p:spPr>
            <a:xfrm>
              <a:off x="10265514"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4" name="Google Shape;1974;p56"/>
            <p:cNvSpPr/>
            <p:nvPr/>
          </p:nvSpPr>
          <p:spPr>
            <a:xfrm>
              <a:off x="10443792"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5" name="Google Shape;1975;p56"/>
            <p:cNvSpPr/>
            <p:nvPr/>
          </p:nvSpPr>
          <p:spPr>
            <a:xfrm>
              <a:off x="10622070"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6" name="Google Shape;1976;p56"/>
            <p:cNvSpPr/>
            <p:nvPr/>
          </p:nvSpPr>
          <p:spPr>
            <a:xfrm>
              <a:off x="10800350" y="480986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7" name="Google Shape;1977;p56"/>
            <p:cNvSpPr/>
            <p:nvPr/>
          </p:nvSpPr>
          <p:spPr>
            <a:xfrm>
              <a:off x="7949124"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8" name="Google Shape;1978;p56"/>
            <p:cNvSpPr/>
            <p:nvPr/>
          </p:nvSpPr>
          <p:spPr>
            <a:xfrm>
              <a:off x="8128825"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79" name="Google Shape;1979;p56"/>
            <p:cNvSpPr/>
            <p:nvPr/>
          </p:nvSpPr>
          <p:spPr>
            <a:xfrm>
              <a:off x="830852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0" name="Google Shape;1980;p56"/>
            <p:cNvSpPr/>
            <p:nvPr/>
          </p:nvSpPr>
          <p:spPr>
            <a:xfrm>
              <a:off x="848822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1" name="Google Shape;1981;p56"/>
            <p:cNvSpPr/>
            <p:nvPr/>
          </p:nvSpPr>
          <p:spPr>
            <a:xfrm>
              <a:off x="866792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2" name="Google Shape;1982;p56"/>
            <p:cNvSpPr/>
            <p:nvPr/>
          </p:nvSpPr>
          <p:spPr>
            <a:xfrm>
              <a:off x="8843917"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3" name="Google Shape;1983;p56"/>
            <p:cNvSpPr/>
            <p:nvPr/>
          </p:nvSpPr>
          <p:spPr>
            <a:xfrm>
              <a:off x="9022195"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4" name="Google Shape;1984;p56"/>
            <p:cNvSpPr/>
            <p:nvPr/>
          </p:nvSpPr>
          <p:spPr>
            <a:xfrm>
              <a:off x="9200473"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5" name="Google Shape;1985;p56"/>
            <p:cNvSpPr/>
            <p:nvPr/>
          </p:nvSpPr>
          <p:spPr>
            <a:xfrm>
              <a:off x="9378751"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6" name="Google Shape;1986;p56"/>
            <p:cNvSpPr/>
            <p:nvPr/>
          </p:nvSpPr>
          <p:spPr>
            <a:xfrm>
              <a:off x="9557029"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7" name="Google Shape;1987;p56"/>
            <p:cNvSpPr/>
            <p:nvPr/>
          </p:nvSpPr>
          <p:spPr>
            <a:xfrm>
              <a:off x="9735309"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8" name="Google Shape;1988;p56"/>
            <p:cNvSpPr/>
            <p:nvPr/>
          </p:nvSpPr>
          <p:spPr>
            <a:xfrm>
              <a:off x="9908958"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89" name="Google Shape;1989;p56"/>
            <p:cNvSpPr/>
            <p:nvPr/>
          </p:nvSpPr>
          <p:spPr>
            <a:xfrm>
              <a:off x="10087236"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0" name="Google Shape;1990;p56"/>
            <p:cNvSpPr/>
            <p:nvPr/>
          </p:nvSpPr>
          <p:spPr>
            <a:xfrm>
              <a:off x="10265514"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1" name="Google Shape;1991;p56"/>
            <p:cNvSpPr/>
            <p:nvPr/>
          </p:nvSpPr>
          <p:spPr>
            <a:xfrm>
              <a:off x="10443792"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2" name="Google Shape;1992;p56"/>
            <p:cNvSpPr/>
            <p:nvPr/>
          </p:nvSpPr>
          <p:spPr>
            <a:xfrm>
              <a:off x="10622070"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3" name="Google Shape;1993;p56"/>
            <p:cNvSpPr/>
            <p:nvPr/>
          </p:nvSpPr>
          <p:spPr>
            <a:xfrm>
              <a:off x="10800350" y="4979627"/>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4" name="Google Shape;1994;p56"/>
            <p:cNvSpPr/>
            <p:nvPr/>
          </p:nvSpPr>
          <p:spPr>
            <a:xfrm>
              <a:off x="7949124"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5" name="Google Shape;1995;p56"/>
            <p:cNvSpPr/>
            <p:nvPr/>
          </p:nvSpPr>
          <p:spPr>
            <a:xfrm>
              <a:off x="8128825"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6" name="Google Shape;1996;p56"/>
            <p:cNvSpPr/>
            <p:nvPr/>
          </p:nvSpPr>
          <p:spPr>
            <a:xfrm>
              <a:off x="830852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7" name="Google Shape;1997;p56"/>
            <p:cNvSpPr/>
            <p:nvPr/>
          </p:nvSpPr>
          <p:spPr>
            <a:xfrm>
              <a:off x="848822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8" name="Google Shape;1998;p56"/>
            <p:cNvSpPr/>
            <p:nvPr/>
          </p:nvSpPr>
          <p:spPr>
            <a:xfrm>
              <a:off x="866792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99" name="Google Shape;1999;p56"/>
            <p:cNvSpPr/>
            <p:nvPr/>
          </p:nvSpPr>
          <p:spPr>
            <a:xfrm>
              <a:off x="8843917"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0" name="Google Shape;2000;p56"/>
            <p:cNvSpPr/>
            <p:nvPr/>
          </p:nvSpPr>
          <p:spPr>
            <a:xfrm>
              <a:off x="9022195"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1" name="Google Shape;2001;p56"/>
            <p:cNvSpPr/>
            <p:nvPr/>
          </p:nvSpPr>
          <p:spPr>
            <a:xfrm>
              <a:off x="9200473"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2" name="Google Shape;2002;p56"/>
            <p:cNvSpPr/>
            <p:nvPr/>
          </p:nvSpPr>
          <p:spPr>
            <a:xfrm>
              <a:off x="9378751"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3" name="Google Shape;2003;p56"/>
            <p:cNvSpPr/>
            <p:nvPr/>
          </p:nvSpPr>
          <p:spPr>
            <a:xfrm>
              <a:off x="9557029"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4" name="Google Shape;2004;p56"/>
            <p:cNvSpPr/>
            <p:nvPr/>
          </p:nvSpPr>
          <p:spPr>
            <a:xfrm>
              <a:off x="9735309"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5" name="Google Shape;2005;p56"/>
            <p:cNvSpPr/>
            <p:nvPr/>
          </p:nvSpPr>
          <p:spPr>
            <a:xfrm>
              <a:off x="9908958"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6" name="Google Shape;2006;p56"/>
            <p:cNvSpPr/>
            <p:nvPr/>
          </p:nvSpPr>
          <p:spPr>
            <a:xfrm>
              <a:off x="10087236"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7" name="Google Shape;2007;p56"/>
            <p:cNvSpPr/>
            <p:nvPr/>
          </p:nvSpPr>
          <p:spPr>
            <a:xfrm>
              <a:off x="10265514"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8" name="Google Shape;2008;p56"/>
            <p:cNvSpPr/>
            <p:nvPr/>
          </p:nvSpPr>
          <p:spPr>
            <a:xfrm>
              <a:off x="10443792"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09" name="Google Shape;2009;p56"/>
            <p:cNvSpPr/>
            <p:nvPr/>
          </p:nvSpPr>
          <p:spPr>
            <a:xfrm>
              <a:off x="10622070"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0" name="Google Shape;2010;p56"/>
            <p:cNvSpPr/>
            <p:nvPr/>
          </p:nvSpPr>
          <p:spPr>
            <a:xfrm>
              <a:off x="10800350" y="5149389"/>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1" name="Google Shape;2011;p56"/>
            <p:cNvSpPr/>
            <p:nvPr/>
          </p:nvSpPr>
          <p:spPr>
            <a:xfrm>
              <a:off x="7949124"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2" name="Google Shape;2012;p56"/>
            <p:cNvSpPr/>
            <p:nvPr/>
          </p:nvSpPr>
          <p:spPr>
            <a:xfrm>
              <a:off x="8128825"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3" name="Google Shape;2013;p56"/>
            <p:cNvSpPr/>
            <p:nvPr/>
          </p:nvSpPr>
          <p:spPr>
            <a:xfrm>
              <a:off x="830852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4" name="Google Shape;2014;p56"/>
            <p:cNvSpPr/>
            <p:nvPr/>
          </p:nvSpPr>
          <p:spPr>
            <a:xfrm>
              <a:off x="848822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5" name="Google Shape;2015;p56"/>
            <p:cNvSpPr/>
            <p:nvPr/>
          </p:nvSpPr>
          <p:spPr>
            <a:xfrm>
              <a:off x="866792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6" name="Google Shape;2016;p56"/>
            <p:cNvSpPr/>
            <p:nvPr/>
          </p:nvSpPr>
          <p:spPr>
            <a:xfrm>
              <a:off x="8843917"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7" name="Google Shape;2017;p56"/>
            <p:cNvSpPr/>
            <p:nvPr/>
          </p:nvSpPr>
          <p:spPr>
            <a:xfrm>
              <a:off x="9022195"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8" name="Google Shape;2018;p56"/>
            <p:cNvSpPr/>
            <p:nvPr/>
          </p:nvSpPr>
          <p:spPr>
            <a:xfrm>
              <a:off x="9200473"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9" name="Google Shape;2019;p56"/>
            <p:cNvSpPr/>
            <p:nvPr/>
          </p:nvSpPr>
          <p:spPr>
            <a:xfrm>
              <a:off x="9378751"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0" name="Google Shape;2020;p56"/>
            <p:cNvSpPr/>
            <p:nvPr/>
          </p:nvSpPr>
          <p:spPr>
            <a:xfrm>
              <a:off x="9557029"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1" name="Google Shape;2021;p56"/>
            <p:cNvSpPr/>
            <p:nvPr/>
          </p:nvSpPr>
          <p:spPr>
            <a:xfrm>
              <a:off x="9735309"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2" name="Google Shape;2022;p56"/>
            <p:cNvSpPr/>
            <p:nvPr/>
          </p:nvSpPr>
          <p:spPr>
            <a:xfrm>
              <a:off x="9908958"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3" name="Google Shape;2023;p56"/>
            <p:cNvSpPr/>
            <p:nvPr/>
          </p:nvSpPr>
          <p:spPr>
            <a:xfrm>
              <a:off x="10087236"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4" name="Google Shape;2024;p56"/>
            <p:cNvSpPr/>
            <p:nvPr/>
          </p:nvSpPr>
          <p:spPr>
            <a:xfrm>
              <a:off x="10265514"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5" name="Google Shape;2025;p56"/>
            <p:cNvSpPr/>
            <p:nvPr/>
          </p:nvSpPr>
          <p:spPr>
            <a:xfrm>
              <a:off x="10443792"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6" name="Google Shape;2026;p56"/>
            <p:cNvSpPr/>
            <p:nvPr/>
          </p:nvSpPr>
          <p:spPr>
            <a:xfrm>
              <a:off x="10622070"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7" name="Google Shape;2027;p56"/>
            <p:cNvSpPr/>
            <p:nvPr/>
          </p:nvSpPr>
          <p:spPr>
            <a:xfrm>
              <a:off x="10800350" y="5319151"/>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8" name="Google Shape;2028;p56"/>
            <p:cNvSpPr/>
            <p:nvPr/>
          </p:nvSpPr>
          <p:spPr>
            <a:xfrm>
              <a:off x="7949124"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9" name="Google Shape;2029;p56"/>
            <p:cNvSpPr/>
            <p:nvPr/>
          </p:nvSpPr>
          <p:spPr>
            <a:xfrm>
              <a:off x="8128825"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0" name="Google Shape;2030;p56"/>
            <p:cNvSpPr/>
            <p:nvPr/>
          </p:nvSpPr>
          <p:spPr>
            <a:xfrm>
              <a:off x="830852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1" name="Google Shape;2031;p56"/>
            <p:cNvSpPr/>
            <p:nvPr/>
          </p:nvSpPr>
          <p:spPr>
            <a:xfrm>
              <a:off x="848822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2" name="Google Shape;2032;p56"/>
            <p:cNvSpPr/>
            <p:nvPr/>
          </p:nvSpPr>
          <p:spPr>
            <a:xfrm>
              <a:off x="866792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3" name="Google Shape;2033;p56"/>
            <p:cNvSpPr/>
            <p:nvPr/>
          </p:nvSpPr>
          <p:spPr>
            <a:xfrm>
              <a:off x="8843917"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4" name="Google Shape;2034;p56"/>
            <p:cNvSpPr/>
            <p:nvPr/>
          </p:nvSpPr>
          <p:spPr>
            <a:xfrm>
              <a:off x="9022195"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5" name="Google Shape;2035;p56"/>
            <p:cNvSpPr/>
            <p:nvPr/>
          </p:nvSpPr>
          <p:spPr>
            <a:xfrm>
              <a:off x="9200473"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6" name="Google Shape;2036;p56"/>
            <p:cNvSpPr/>
            <p:nvPr/>
          </p:nvSpPr>
          <p:spPr>
            <a:xfrm>
              <a:off x="9378751"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7" name="Google Shape;2037;p56"/>
            <p:cNvSpPr/>
            <p:nvPr/>
          </p:nvSpPr>
          <p:spPr>
            <a:xfrm>
              <a:off x="9557029"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8" name="Google Shape;2038;p56"/>
            <p:cNvSpPr/>
            <p:nvPr/>
          </p:nvSpPr>
          <p:spPr>
            <a:xfrm>
              <a:off x="9735309"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39" name="Google Shape;2039;p56"/>
            <p:cNvSpPr/>
            <p:nvPr/>
          </p:nvSpPr>
          <p:spPr>
            <a:xfrm>
              <a:off x="9908958"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0" name="Google Shape;2040;p56"/>
            <p:cNvSpPr/>
            <p:nvPr/>
          </p:nvSpPr>
          <p:spPr>
            <a:xfrm>
              <a:off x="10087236"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1" name="Google Shape;2041;p56"/>
            <p:cNvSpPr/>
            <p:nvPr/>
          </p:nvSpPr>
          <p:spPr>
            <a:xfrm>
              <a:off x="10265514"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2" name="Google Shape;2042;p56"/>
            <p:cNvSpPr/>
            <p:nvPr/>
          </p:nvSpPr>
          <p:spPr>
            <a:xfrm>
              <a:off x="10443792"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3" name="Google Shape;2043;p56"/>
            <p:cNvSpPr/>
            <p:nvPr/>
          </p:nvSpPr>
          <p:spPr>
            <a:xfrm>
              <a:off x="10622070"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4" name="Google Shape;2044;p56"/>
            <p:cNvSpPr/>
            <p:nvPr/>
          </p:nvSpPr>
          <p:spPr>
            <a:xfrm>
              <a:off x="10800350" y="5488913"/>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5" name="Google Shape;2045;p56"/>
            <p:cNvSpPr/>
            <p:nvPr/>
          </p:nvSpPr>
          <p:spPr>
            <a:xfrm>
              <a:off x="7949124"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6" name="Google Shape;2046;p56"/>
            <p:cNvSpPr/>
            <p:nvPr/>
          </p:nvSpPr>
          <p:spPr>
            <a:xfrm>
              <a:off x="8128825"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7" name="Google Shape;2047;p56"/>
            <p:cNvSpPr/>
            <p:nvPr/>
          </p:nvSpPr>
          <p:spPr>
            <a:xfrm>
              <a:off x="830852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8" name="Google Shape;2048;p56"/>
            <p:cNvSpPr/>
            <p:nvPr/>
          </p:nvSpPr>
          <p:spPr>
            <a:xfrm>
              <a:off x="848822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49" name="Google Shape;2049;p56"/>
            <p:cNvSpPr/>
            <p:nvPr/>
          </p:nvSpPr>
          <p:spPr>
            <a:xfrm>
              <a:off x="866792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0" name="Google Shape;2050;p56"/>
            <p:cNvSpPr/>
            <p:nvPr/>
          </p:nvSpPr>
          <p:spPr>
            <a:xfrm>
              <a:off x="8843917"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1" name="Google Shape;2051;p56"/>
            <p:cNvSpPr/>
            <p:nvPr/>
          </p:nvSpPr>
          <p:spPr>
            <a:xfrm>
              <a:off x="9022195"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2" name="Google Shape;2052;p56"/>
            <p:cNvSpPr/>
            <p:nvPr/>
          </p:nvSpPr>
          <p:spPr>
            <a:xfrm>
              <a:off x="9200473"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3" name="Google Shape;2053;p56"/>
            <p:cNvSpPr/>
            <p:nvPr/>
          </p:nvSpPr>
          <p:spPr>
            <a:xfrm>
              <a:off x="9378751"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4" name="Google Shape;2054;p56"/>
            <p:cNvSpPr/>
            <p:nvPr/>
          </p:nvSpPr>
          <p:spPr>
            <a:xfrm>
              <a:off x="9557029"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5" name="Google Shape;2055;p56"/>
            <p:cNvSpPr/>
            <p:nvPr/>
          </p:nvSpPr>
          <p:spPr>
            <a:xfrm>
              <a:off x="9735309"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6" name="Google Shape;2056;p56"/>
            <p:cNvSpPr/>
            <p:nvPr/>
          </p:nvSpPr>
          <p:spPr>
            <a:xfrm>
              <a:off x="9908958"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7" name="Google Shape;2057;p56"/>
            <p:cNvSpPr/>
            <p:nvPr/>
          </p:nvSpPr>
          <p:spPr>
            <a:xfrm>
              <a:off x="10087236"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8" name="Google Shape;2058;p56"/>
            <p:cNvSpPr/>
            <p:nvPr/>
          </p:nvSpPr>
          <p:spPr>
            <a:xfrm>
              <a:off x="10265514"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59" name="Google Shape;2059;p56"/>
            <p:cNvSpPr/>
            <p:nvPr/>
          </p:nvSpPr>
          <p:spPr>
            <a:xfrm>
              <a:off x="10443792"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0" name="Google Shape;2060;p56"/>
            <p:cNvSpPr/>
            <p:nvPr/>
          </p:nvSpPr>
          <p:spPr>
            <a:xfrm>
              <a:off x="10622070"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1" name="Google Shape;2061;p56"/>
            <p:cNvSpPr/>
            <p:nvPr/>
          </p:nvSpPr>
          <p:spPr>
            <a:xfrm>
              <a:off x="10800350" y="5658675"/>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2" name="Google Shape;2062;p56"/>
            <p:cNvSpPr/>
            <p:nvPr/>
          </p:nvSpPr>
          <p:spPr>
            <a:xfrm>
              <a:off x="7949124"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3" name="Google Shape;2063;p56"/>
            <p:cNvSpPr/>
            <p:nvPr/>
          </p:nvSpPr>
          <p:spPr>
            <a:xfrm>
              <a:off x="8128825"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4" name="Google Shape;2064;p56"/>
            <p:cNvSpPr/>
            <p:nvPr/>
          </p:nvSpPr>
          <p:spPr>
            <a:xfrm>
              <a:off x="830852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5" name="Google Shape;2065;p56"/>
            <p:cNvSpPr/>
            <p:nvPr/>
          </p:nvSpPr>
          <p:spPr>
            <a:xfrm>
              <a:off x="848822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6" name="Google Shape;2066;p56"/>
            <p:cNvSpPr/>
            <p:nvPr/>
          </p:nvSpPr>
          <p:spPr>
            <a:xfrm>
              <a:off x="866792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7" name="Google Shape;2067;p56"/>
            <p:cNvSpPr/>
            <p:nvPr/>
          </p:nvSpPr>
          <p:spPr>
            <a:xfrm>
              <a:off x="8843917"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8" name="Google Shape;2068;p56"/>
            <p:cNvSpPr/>
            <p:nvPr/>
          </p:nvSpPr>
          <p:spPr>
            <a:xfrm>
              <a:off x="9022195"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69" name="Google Shape;2069;p56"/>
            <p:cNvSpPr/>
            <p:nvPr/>
          </p:nvSpPr>
          <p:spPr>
            <a:xfrm>
              <a:off x="9200473"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0" name="Google Shape;2070;p56"/>
            <p:cNvSpPr/>
            <p:nvPr/>
          </p:nvSpPr>
          <p:spPr>
            <a:xfrm>
              <a:off x="9378751"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1" name="Google Shape;2071;p56"/>
            <p:cNvSpPr/>
            <p:nvPr/>
          </p:nvSpPr>
          <p:spPr>
            <a:xfrm>
              <a:off x="9557029"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2" name="Google Shape;2072;p56"/>
            <p:cNvSpPr/>
            <p:nvPr/>
          </p:nvSpPr>
          <p:spPr>
            <a:xfrm>
              <a:off x="9735309"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3" name="Google Shape;2073;p56"/>
            <p:cNvSpPr/>
            <p:nvPr/>
          </p:nvSpPr>
          <p:spPr>
            <a:xfrm>
              <a:off x="9908958"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4" name="Google Shape;2074;p56"/>
            <p:cNvSpPr/>
            <p:nvPr/>
          </p:nvSpPr>
          <p:spPr>
            <a:xfrm>
              <a:off x="10087236"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5" name="Google Shape;2075;p56"/>
            <p:cNvSpPr/>
            <p:nvPr/>
          </p:nvSpPr>
          <p:spPr>
            <a:xfrm>
              <a:off x="10265514"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6" name="Google Shape;2076;p56"/>
            <p:cNvSpPr/>
            <p:nvPr/>
          </p:nvSpPr>
          <p:spPr>
            <a:xfrm>
              <a:off x="10443792"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7" name="Google Shape;2077;p56"/>
            <p:cNvSpPr/>
            <p:nvPr/>
          </p:nvSpPr>
          <p:spPr>
            <a:xfrm>
              <a:off x="10622070"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8" name="Google Shape;2078;p56"/>
            <p:cNvSpPr/>
            <p:nvPr/>
          </p:nvSpPr>
          <p:spPr>
            <a:xfrm>
              <a:off x="10800350" y="5835338"/>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79" name="Google Shape;2079;p56"/>
            <p:cNvSpPr/>
            <p:nvPr/>
          </p:nvSpPr>
          <p:spPr>
            <a:xfrm>
              <a:off x="7949124"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0" name="Google Shape;2080;p56"/>
            <p:cNvSpPr/>
            <p:nvPr/>
          </p:nvSpPr>
          <p:spPr>
            <a:xfrm>
              <a:off x="8128825"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1" name="Google Shape;2081;p56"/>
            <p:cNvSpPr/>
            <p:nvPr/>
          </p:nvSpPr>
          <p:spPr>
            <a:xfrm>
              <a:off x="830852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2" name="Google Shape;2082;p56"/>
            <p:cNvSpPr/>
            <p:nvPr/>
          </p:nvSpPr>
          <p:spPr>
            <a:xfrm>
              <a:off x="848822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3" name="Google Shape;2083;p56"/>
            <p:cNvSpPr/>
            <p:nvPr/>
          </p:nvSpPr>
          <p:spPr>
            <a:xfrm>
              <a:off x="866792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4" name="Google Shape;2084;p56"/>
            <p:cNvSpPr/>
            <p:nvPr/>
          </p:nvSpPr>
          <p:spPr>
            <a:xfrm>
              <a:off x="8843917"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5" name="Google Shape;2085;p56"/>
            <p:cNvSpPr/>
            <p:nvPr/>
          </p:nvSpPr>
          <p:spPr>
            <a:xfrm>
              <a:off x="9022195"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6" name="Google Shape;2086;p56"/>
            <p:cNvSpPr/>
            <p:nvPr/>
          </p:nvSpPr>
          <p:spPr>
            <a:xfrm>
              <a:off x="9200473"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7" name="Google Shape;2087;p56"/>
            <p:cNvSpPr/>
            <p:nvPr/>
          </p:nvSpPr>
          <p:spPr>
            <a:xfrm>
              <a:off x="9378751"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8" name="Google Shape;2088;p56"/>
            <p:cNvSpPr/>
            <p:nvPr/>
          </p:nvSpPr>
          <p:spPr>
            <a:xfrm>
              <a:off x="9557029"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89" name="Google Shape;2089;p56"/>
            <p:cNvSpPr/>
            <p:nvPr/>
          </p:nvSpPr>
          <p:spPr>
            <a:xfrm>
              <a:off x="9735309"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0" name="Google Shape;2090;p56"/>
            <p:cNvSpPr/>
            <p:nvPr/>
          </p:nvSpPr>
          <p:spPr>
            <a:xfrm>
              <a:off x="9908958"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1" name="Google Shape;2091;p56"/>
            <p:cNvSpPr/>
            <p:nvPr/>
          </p:nvSpPr>
          <p:spPr>
            <a:xfrm>
              <a:off x="10087236"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2" name="Google Shape;2092;p56"/>
            <p:cNvSpPr/>
            <p:nvPr/>
          </p:nvSpPr>
          <p:spPr>
            <a:xfrm>
              <a:off x="10265514"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3" name="Google Shape;2093;p56"/>
            <p:cNvSpPr/>
            <p:nvPr/>
          </p:nvSpPr>
          <p:spPr>
            <a:xfrm>
              <a:off x="10443792"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4" name="Google Shape;2094;p56"/>
            <p:cNvSpPr/>
            <p:nvPr/>
          </p:nvSpPr>
          <p:spPr>
            <a:xfrm>
              <a:off x="10622070"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5" name="Google Shape;2095;p56"/>
            <p:cNvSpPr/>
            <p:nvPr/>
          </p:nvSpPr>
          <p:spPr>
            <a:xfrm>
              <a:off x="10800350" y="6005100"/>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6" name="Google Shape;2096;p56"/>
            <p:cNvSpPr/>
            <p:nvPr/>
          </p:nvSpPr>
          <p:spPr>
            <a:xfrm>
              <a:off x="7949124"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7" name="Google Shape;2097;p56"/>
            <p:cNvSpPr/>
            <p:nvPr/>
          </p:nvSpPr>
          <p:spPr>
            <a:xfrm>
              <a:off x="8128825"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8" name="Google Shape;2098;p56"/>
            <p:cNvSpPr/>
            <p:nvPr/>
          </p:nvSpPr>
          <p:spPr>
            <a:xfrm>
              <a:off x="830852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9" name="Google Shape;2099;p56"/>
            <p:cNvSpPr/>
            <p:nvPr/>
          </p:nvSpPr>
          <p:spPr>
            <a:xfrm>
              <a:off x="848822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0" name="Google Shape;2100;p56"/>
            <p:cNvSpPr/>
            <p:nvPr/>
          </p:nvSpPr>
          <p:spPr>
            <a:xfrm>
              <a:off x="866792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1" name="Google Shape;2101;p56"/>
            <p:cNvSpPr/>
            <p:nvPr/>
          </p:nvSpPr>
          <p:spPr>
            <a:xfrm>
              <a:off x="8843917"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2" name="Google Shape;2102;p56"/>
            <p:cNvSpPr/>
            <p:nvPr/>
          </p:nvSpPr>
          <p:spPr>
            <a:xfrm>
              <a:off x="9022195"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3" name="Google Shape;2103;p56"/>
            <p:cNvSpPr/>
            <p:nvPr/>
          </p:nvSpPr>
          <p:spPr>
            <a:xfrm>
              <a:off x="9200473"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4" name="Google Shape;2104;p56"/>
            <p:cNvSpPr/>
            <p:nvPr/>
          </p:nvSpPr>
          <p:spPr>
            <a:xfrm>
              <a:off x="9378751"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5" name="Google Shape;2105;p56"/>
            <p:cNvSpPr/>
            <p:nvPr/>
          </p:nvSpPr>
          <p:spPr>
            <a:xfrm>
              <a:off x="9557029"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6" name="Google Shape;2106;p56"/>
            <p:cNvSpPr/>
            <p:nvPr/>
          </p:nvSpPr>
          <p:spPr>
            <a:xfrm>
              <a:off x="9735309"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7" name="Google Shape;2107;p56"/>
            <p:cNvSpPr/>
            <p:nvPr/>
          </p:nvSpPr>
          <p:spPr>
            <a:xfrm>
              <a:off x="9908958"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8" name="Google Shape;2108;p56"/>
            <p:cNvSpPr/>
            <p:nvPr/>
          </p:nvSpPr>
          <p:spPr>
            <a:xfrm>
              <a:off x="10087236"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9" name="Google Shape;2109;p56"/>
            <p:cNvSpPr/>
            <p:nvPr/>
          </p:nvSpPr>
          <p:spPr>
            <a:xfrm>
              <a:off x="10265514"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0" name="Google Shape;2110;p56"/>
            <p:cNvSpPr/>
            <p:nvPr/>
          </p:nvSpPr>
          <p:spPr>
            <a:xfrm>
              <a:off x="10443792"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1" name="Google Shape;2111;p56"/>
            <p:cNvSpPr/>
            <p:nvPr/>
          </p:nvSpPr>
          <p:spPr>
            <a:xfrm>
              <a:off x="10622070"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2" name="Google Shape;2112;p56"/>
            <p:cNvSpPr/>
            <p:nvPr/>
          </p:nvSpPr>
          <p:spPr>
            <a:xfrm>
              <a:off x="10800350" y="6174862"/>
              <a:ext cx="116496" cy="116496"/>
            </a:xfrm>
            <a:prstGeom prst="rect">
              <a:avLst/>
            </a:prstGeom>
            <a:solidFill>
              <a:schemeClr val="accent2"/>
            </a:solidFill>
            <a:ln cap="flat" cmpd="sng" w="12700">
              <a:solidFill>
                <a:srgbClr val="1016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2113" name="Google Shape;2113;p56"/>
          <p:cNvSpPr/>
          <p:nvPr/>
        </p:nvSpPr>
        <p:spPr>
          <a:xfrm>
            <a:off x="9549001" y="4809865"/>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4" name="Google Shape;2114;p56"/>
          <p:cNvSpPr/>
          <p:nvPr/>
        </p:nvSpPr>
        <p:spPr>
          <a:xfrm>
            <a:off x="8657609" y="5319151"/>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5" name="Google Shape;2115;p56"/>
          <p:cNvSpPr/>
          <p:nvPr/>
        </p:nvSpPr>
        <p:spPr>
          <a:xfrm>
            <a:off x="9192443" y="5319151"/>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6" name="Google Shape;2116;p56"/>
          <p:cNvSpPr/>
          <p:nvPr/>
        </p:nvSpPr>
        <p:spPr>
          <a:xfrm>
            <a:off x="9900928" y="5319151"/>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7" name="Google Shape;2117;p56"/>
          <p:cNvSpPr/>
          <p:nvPr/>
        </p:nvSpPr>
        <p:spPr>
          <a:xfrm>
            <a:off x="8481618" y="5835338"/>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8" name="Google Shape;2118;p56"/>
          <p:cNvSpPr/>
          <p:nvPr/>
        </p:nvSpPr>
        <p:spPr>
          <a:xfrm>
            <a:off x="9722650" y="5835338"/>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9" name="Google Shape;2119;p56"/>
          <p:cNvSpPr/>
          <p:nvPr/>
        </p:nvSpPr>
        <p:spPr>
          <a:xfrm>
            <a:off x="9014165" y="6174862"/>
            <a:ext cx="116496" cy="116496"/>
          </a:xfrm>
          <a:prstGeom prst="rect">
            <a:avLst/>
          </a:prstGeom>
          <a:solidFill>
            <a:schemeClr val="accent4"/>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20" name="Google Shape;2120;p56"/>
          <p:cNvSpPr/>
          <p:nvPr/>
        </p:nvSpPr>
        <p:spPr>
          <a:xfrm>
            <a:off x="7820943" y="3897620"/>
            <a:ext cx="3264890" cy="558877"/>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accent4"/>
                </a:solidFill>
                <a:latin typeface="Ubuntu"/>
                <a:ea typeface="Ubuntu"/>
                <a:cs typeface="Ubuntu"/>
                <a:sym typeface="Ubuntu"/>
              </a:rPr>
              <a:t>Inode</a:t>
            </a:r>
            <a:endParaRPr sz="1200">
              <a:solidFill>
                <a:schemeClr val="accent4"/>
              </a:solidFill>
              <a:latin typeface="Ubuntu"/>
              <a:ea typeface="Ubuntu"/>
              <a:cs typeface="Ubuntu"/>
              <a:sym typeface="Ubuntu"/>
            </a:endParaRPr>
          </a:p>
        </p:txBody>
      </p:sp>
      <p:cxnSp>
        <p:nvCxnSpPr>
          <p:cNvPr id="2121" name="Google Shape;2121;p56"/>
          <p:cNvCxnSpPr/>
          <p:nvPr/>
        </p:nvCxnSpPr>
        <p:spPr>
          <a:xfrm>
            <a:off x="8716731" y="4455132"/>
            <a:ext cx="0" cy="845209"/>
          </a:xfrm>
          <a:prstGeom prst="straightConnector1">
            <a:avLst/>
          </a:prstGeom>
          <a:noFill/>
          <a:ln cap="flat" cmpd="sng" w="9525">
            <a:solidFill>
              <a:schemeClr val="accent4"/>
            </a:solidFill>
            <a:prstDash val="solid"/>
            <a:miter lim="800000"/>
            <a:headEnd len="sm" w="sm" type="none"/>
            <a:tailEnd len="med" w="med" type="triangle"/>
          </a:ln>
        </p:spPr>
      </p:cxnSp>
      <p:cxnSp>
        <p:nvCxnSpPr>
          <p:cNvPr id="2122" name="Google Shape;2122;p56"/>
          <p:cNvCxnSpPr>
            <a:endCxn id="2117" idx="0"/>
          </p:cNvCxnSpPr>
          <p:nvPr/>
        </p:nvCxnSpPr>
        <p:spPr>
          <a:xfrm flipH="1">
            <a:off x="8539866" y="4456538"/>
            <a:ext cx="12600" cy="1378800"/>
          </a:xfrm>
          <a:prstGeom prst="straightConnector1">
            <a:avLst/>
          </a:prstGeom>
          <a:noFill/>
          <a:ln cap="flat" cmpd="sng" w="9525">
            <a:solidFill>
              <a:schemeClr val="accent4"/>
            </a:solidFill>
            <a:prstDash val="solid"/>
            <a:miter lim="800000"/>
            <a:headEnd len="sm" w="sm" type="none"/>
            <a:tailEnd len="med" w="med" type="triangle"/>
          </a:ln>
        </p:spPr>
      </p:cxnSp>
      <p:cxnSp>
        <p:nvCxnSpPr>
          <p:cNvPr id="2123" name="Google Shape;2123;p56"/>
          <p:cNvCxnSpPr>
            <a:endCxn id="2119" idx="0"/>
          </p:cNvCxnSpPr>
          <p:nvPr/>
        </p:nvCxnSpPr>
        <p:spPr>
          <a:xfrm>
            <a:off x="9070913" y="4455262"/>
            <a:ext cx="1500" cy="1719600"/>
          </a:xfrm>
          <a:prstGeom prst="straightConnector1">
            <a:avLst/>
          </a:prstGeom>
          <a:noFill/>
          <a:ln cap="flat" cmpd="sng" w="9525">
            <a:solidFill>
              <a:schemeClr val="accent4"/>
            </a:solidFill>
            <a:prstDash val="solid"/>
            <a:miter lim="800000"/>
            <a:headEnd len="sm" w="sm" type="none"/>
            <a:tailEnd len="med" w="med" type="triangle"/>
          </a:ln>
        </p:spPr>
      </p:cxnSp>
      <p:cxnSp>
        <p:nvCxnSpPr>
          <p:cNvPr id="2124" name="Google Shape;2124;p56"/>
          <p:cNvCxnSpPr>
            <a:endCxn id="2115" idx="0"/>
          </p:cNvCxnSpPr>
          <p:nvPr/>
        </p:nvCxnSpPr>
        <p:spPr>
          <a:xfrm>
            <a:off x="9250091" y="4455151"/>
            <a:ext cx="600" cy="864000"/>
          </a:xfrm>
          <a:prstGeom prst="straightConnector1">
            <a:avLst/>
          </a:prstGeom>
          <a:noFill/>
          <a:ln cap="flat" cmpd="sng" w="9525">
            <a:solidFill>
              <a:schemeClr val="accent4"/>
            </a:solidFill>
            <a:prstDash val="solid"/>
            <a:miter lim="800000"/>
            <a:headEnd len="sm" w="sm" type="none"/>
            <a:tailEnd len="med" w="med" type="triangle"/>
          </a:ln>
        </p:spPr>
      </p:cxnSp>
      <p:cxnSp>
        <p:nvCxnSpPr>
          <p:cNvPr id="2125" name="Google Shape;2125;p56"/>
          <p:cNvCxnSpPr>
            <a:endCxn id="2113" idx="0"/>
          </p:cNvCxnSpPr>
          <p:nvPr/>
        </p:nvCxnSpPr>
        <p:spPr>
          <a:xfrm flipH="1">
            <a:off x="9607249" y="4455265"/>
            <a:ext cx="1200" cy="354600"/>
          </a:xfrm>
          <a:prstGeom prst="straightConnector1">
            <a:avLst/>
          </a:prstGeom>
          <a:noFill/>
          <a:ln cap="flat" cmpd="sng" w="9525">
            <a:solidFill>
              <a:schemeClr val="accent4"/>
            </a:solidFill>
            <a:prstDash val="solid"/>
            <a:miter lim="800000"/>
            <a:headEnd len="sm" w="sm" type="none"/>
            <a:tailEnd len="med" w="med" type="triangle"/>
          </a:ln>
        </p:spPr>
      </p:cxnSp>
      <p:cxnSp>
        <p:nvCxnSpPr>
          <p:cNvPr id="2126" name="Google Shape;2126;p56"/>
          <p:cNvCxnSpPr>
            <a:endCxn id="2118" idx="0"/>
          </p:cNvCxnSpPr>
          <p:nvPr/>
        </p:nvCxnSpPr>
        <p:spPr>
          <a:xfrm flipH="1">
            <a:off x="9780898" y="4455038"/>
            <a:ext cx="14100" cy="1380300"/>
          </a:xfrm>
          <a:prstGeom prst="straightConnector1">
            <a:avLst/>
          </a:prstGeom>
          <a:noFill/>
          <a:ln cap="flat" cmpd="sng" w="9525">
            <a:solidFill>
              <a:schemeClr val="accent4"/>
            </a:solidFill>
            <a:prstDash val="solid"/>
            <a:miter lim="800000"/>
            <a:headEnd len="sm" w="sm" type="none"/>
            <a:tailEnd len="med" w="med" type="triangle"/>
          </a:ln>
        </p:spPr>
      </p:cxnSp>
      <p:cxnSp>
        <p:nvCxnSpPr>
          <p:cNvPr id="2127" name="Google Shape;2127;p56"/>
          <p:cNvCxnSpPr>
            <a:endCxn id="2116" idx="0"/>
          </p:cNvCxnSpPr>
          <p:nvPr/>
        </p:nvCxnSpPr>
        <p:spPr>
          <a:xfrm flipH="1">
            <a:off x="9959176" y="4455151"/>
            <a:ext cx="6600" cy="864000"/>
          </a:xfrm>
          <a:prstGeom prst="straightConnector1">
            <a:avLst/>
          </a:prstGeom>
          <a:noFill/>
          <a:ln cap="flat" cmpd="sng" w="9525">
            <a:solidFill>
              <a:schemeClr val="accent4"/>
            </a:solidFill>
            <a:prstDash val="solid"/>
            <a:miter lim="800000"/>
            <a:headEnd len="sm" w="sm" type="none"/>
            <a:tailEnd len="med" w="med" type="triangle"/>
          </a:ln>
        </p:spPr>
      </p:cxnSp>
      <p:sp>
        <p:nvSpPr>
          <p:cNvPr id="2128" name="Google Shape;2128;p56"/>
          <p:cNvSpPr/>
          <p:nvPr/>
        </p:nvSpPr>
        <p:spPr>
          <a:xfrm>
            <a:off x="8379623" y="4240412"/>
            <a:ext cx="1023088" cy="181018"/>
          </a:xfrm>
          <a:prstGeom prst="roundRect">
            <a:avLst>
              <a:gd fmla="val 16667" name="adj"/>
            </a:avLst>
          </a:prstGeom>
          <a:solidFill>
            <a:srgbClr val="046C8B"/>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accent4"/>
                </a:solidFill>
                <a:latin typeface="Ubuntu"/>
                <a:ea typeface="Ubuntu"/>
                <a:cs typeface="Ubuntu"/>
                <a:sym typeface="Ubuntu"/>
              </a:rPr>
              <a:t>Permissions</a:t>
            </a:r>
            <a:endParaRPr/>
          </a:p>
        </p:txBody>
      </p:sp>
      <p:sp>
        <p:nvSpPr>
          <p:cNvPr id="2129" name="Google Shape;2129;p56"/>
          <p:cNvSpPr/>
          <p:nvPr/>
        </p:nvSpPr>
        <p:spPr>
          <a:xfrm>
            <a:off x="9456449" y="4240412"/>
            <a:ext cx="1165621" cy="181018"/>
          </a:xfrm>
          <a:prstGeom prst="roundRect">
            <a:avLst>
              <a:gd fmla="val 16667" name="adj"/>
            </a:avLst>
          </a:prstGeom>
          <a:solidFill>
            <a:srgbClr val="046C8B"/>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accent4"/>
                </a:solidFill>
                <a:latin typeface="Ubuntu"/>
                <a:ea typeface="Ubuntu"/>
                <a:cs typeface="Ubuntu"/>
                <a:sym typeface="Ubuntu"/>
              </a:rPr>
              <a:t>Access Time</a:t>
            </a:r>
            <a:endParaRPr/>
          </a:p>
        </p:txBody>
      </p:sp>
      <p:sp>
        <p:nvSpPr>
          <p:cNvPr id="2130" name="Google Shape;2130;p56"/>
          <p:cNvSpPr txBox="1"/>
          <p:nvPr/>
        </p:nvSpPr>
        <p:spPr>
          <a:xfrm>
            <a:off x="7772893" y="3889887"/>
            <a:ext cx="82522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F7F7F"/>
                </a:solidFill>
                <a:latin typeface="Consolas"/>
                <a:ea typeface="Consolas"/>
                <a:cs typeface="Consolas"/>
                <a:sym typeface="Consolas"/>
              </a:rPr>
              <a:t>52946177</a:t>
            </a:r>
            <a:endParaRPr sz="1000">
              <a:solidFill>
                <a:srgbClr val="7F7F7F"/>
              </a:solidFill>
              <a:latin typeface="Ubuntu"/>
              <a:ea typeface="Ubuntu"/>
              <a:cs typeface="Ubuntu"/>
              <a:sym typeface="Ubuntu"/>
            </a:endParaRPr>
          </a:p>
        </p:txBody>
      </p:sp>
      <p:cxnSp>
        <p:nvCxnSpPr>
          <p:cNvPr id="2131" name="Google Shape;2131;p56"/>
          <p:cNvCxnSpPr/>
          <p:nvPr/>
        </p:nvCxnSpPr>
        <p:spPr>
          <a:xfrm>
            <a:off x="8657609" y="3320716"/>
            <a:ext cx="841676" cy="546421"/>
          </a:xfrm>
          <a:prstGeom prst="straightConnector1">
            <a:avLst/>
          </a:prstGeom>
          <a:noFill/>
          <a:ln cap="flat" cmpd="sng" w="9525">
            <a:solidFill>
              <a:schemeClr val="accent4"/>
            </a:solidFill>
            <a:prstDash val="solid"/>
            <a:miter lim="800000"/>
            <a:headEnd len="sm" w="sm" type="none"/>
            <a:tailEnd len="med" w="med" type="triangle"/>
          </a:ln>
        </p:spPr>
      </p:cxnSp>
      <p:cxnSp>
        <p:nvCxnSpPr>
          <p:cNvPr id="2132" name="Google Shape;2132;p56"/>
          <p:cNvCxnSpPr>
            <a:stCxn id="2133" idx="2"/>
            <a:endCxn id="2134" idx="0"/>
          </p:cNvCxnSpPr>
          <p:nvPr/>
        </p:nvCxnSpPr>
        <p:spPr>
          <a:xfrm rot="5400000">
            <a:off x="8722329" y="1272409"/>
            <a:ext cx="570000" cy="1045500"/>
          </a:xfrm>
          <a:prstGeom prst="bentConnector3">
            <a:avLst>
              <a:gd fmla="val 50003" name="adj1"/>
            </a:avLst>
          </a:prstGeom>
          <a:noFill/>
          <a:ln cap="flat" cmpd="sng" w="12700">
            <a:solidFill>
              <a:schemeClr val="accent4"/>
            </a:solidFill>
            <a:prstDash val="dashDot"/>
            <a:miter lim="800000"/>
            <a:headEnd len="sm" w="sm" type="none"/>
            <a:tailEnd len="med" w="med" type="triangle"/>
          </a:ln>
        </p:spPr>
      </p:cxnSp>
      <p:sp>
        <p:nvSpPr>
          <p:cNvPr id="2133" name="Google Shape;2133;p56"/>
          <p:cNvSpPr/>
          <p:nvPr/>
        </p:nvSpPr>
        <p:spPr>
          <a:xfrm>
            <a:off x="9226798" y="1140260"/>
            <a:ext cx="606561" cy="369899"/>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home</a:t>
            </a:r>
            <a:endParaRPr/>
          </a:p>
        </p:txBody>
      </p:sp>
      <p:sp>
        <p:nvSpPr>
          <p:cNvPr id="2134" name="Google Shape;2134;p56"/>
          <p:cNvSpPr/>
          <p:nvPr/>
        </p:nvSpPr>
        <p:spPr>
          <a:xfrm>
            <a:off x="7898095" y="2080189"/>
            <a:ext cx="1172924" cy="306323"/>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aaron/Pictures</a:t>
            </a:r>
            <a:endParaRPr/>
          </a:p>
        </p:txBody>
      </p:sp>
      <p:cxnSp>
        <p:nvCxnSpPr>
          <p:cNvPr id="2135" name="Google Shape;2135;p56"/>
          <p:cNvCxnSpPr>
            <a:stCxn id="2134" idx="2"/>
            <a:endCxn id="1955" idx="0"/>
          </p:cNvCxnSpPr>
          <p:nvPr/>
        </p:nvCxnSpPr>
        <p:spPr>
          <a:xfrm flipH="1" rot="-5400000">
            <a:off x="8406707" y="2464362"/>
            <a:ext cx="156300" cy="600"/>
          </a:xfrm>
          <a:prstGeom prst="bentConnector3">
            <a:avLst>
              <a:gd fmla="val 49955" name="adj1"/>
            </a:avLst>
          </a:prstGeom>
          <a:noFill/>
          <a:ln cap="flat" cmpd="sng" w="12700">
            <a:solidFill>
              <a:schemeClr val="accent4"/>
            </a:solidFill>
            <a:prstDash val="dashDot"/>
            <a:miter lim="800000"/>
            <a:headEnd len="sm" w="sm" type="none"/>
            <a:tailEnd len="med" w="med" type="triangle"/>
          </a:ln>
        </p:spPr>
      </p:cxnSp>
      <p:cxnSp>
        <p:nvCxnSpPr>
          <p:cNvPr id="2136" name="Google Shape;2136;p56"/>
          <p:cNvCxnSpPr>
            <a:stCxn id="2133" idx="2"/>
            <a:endCxn id="2137" idx="0"/>
          </p:cNvCxnSpPr>
          <p:nvPr/>
        </p:nvCxnSpPr>
        <p:spPr>
          <a:xfrm flipH="1" rot="-5400000">
            <a:off x="9762579" y="1277659"/>
            <a:ext cx="565200" cy="1030200"/>
          </a:xfrm>
          <a:prstGeom prst="bentConnector3">
            <a:avLst>
              <a:gd fmla="val 50001" name="adj1"/>
            </a:avLst>
          </a:prstGeom>
          <a:noFill/>
          <a:ln cap="flat" cmpd="sng" w="12700">
            <a:solidFill>
              <a:schemeClr val="accent4"/>
            </a:solidFill>
            <a:prstDash val="dashDot"/>
            <a:miter lim="800000"/>
            <a:headEnd len="sm" w="sm" type="none"/>
            <a:tailEnd len="med" w="med" type="triangle"/>
          </a:ln>
        </p:spPr>
      </p:cxnSp>
      <p:sp>
        <p:nvSpPr>
          <p:cNvPr id="2137" name="Google Shape;2137;p56"/>
          <p:cNvSpPr/>
          <p:nvPr/>
        </p:nvSpPr>
        <p:spPr>
          <a:xfrm>
            <a:off x="9973826" y="2075373"/>
            <a:ext cx="1172924" cy="306323"/>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Ubuntu"/>
                <a:ea typeface="Ubuntu"/>
                <a:cs typeface="Ubuntu"/>
                <a:sym typeface="Ubuntu"/>
              </a:rPr>
              <a:t>jane/Pictures</a:t>
            </a:r>
            <a:endParaRPr/>
          </a:p>
        </p:txBody>
      </p:sp>
      <p:sp>
        <p:nvSpPr>
          <p:cNvPr id="2138" name="Google Shape;2138;p56"/>
          <p:cNvSpPr/>
          <p:nvPr/>
        </p:nvSpPr>
        <p:spPr>
          <a:xfrm>
            <a:off x="9182812" y="2610573"/>
            <a:ext cx="732378" cy="416615"/>
          </a:xfrm>
          <a:prstGeom prst="rightArrow">
            <a:avLst>
              <a:gd fmla="val 50000" name="adj1"/>
              <a:gd fmla="val 50000" name="adj2"/>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copy</a:t>
            </a:r>
            <a:endParaRPr/>
          </a:p>
        </p:txBody>
      </p:sp>
      <p:sp>
        <p:nvSpPr>
          <p:cNvPr id="2139" name="Google Shape;2139;p56"/>
          <p:cNvSpPr/>
          <p:nvPr/>
        </p:nvSpPr>
        <p:spPr>
          <a:xfrm>
            <a:off x="10224784" y="2526019"/>
            <a:ext cx="666799" cy="49359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Image with solid fill" id="2140" name="Google Shape;2140;p56"/>
          <p:cNvPicPr preferRelativeResize="0"/>
          <p:nvPr/>
        </p:nvPicPr>
        <p:blipFill rotWithShape="1">
          <a:blip r:embed="rId3">
            <a:alphaModFix/>
          </a:blip>
          <a:srcRect b="0" l="0" r="0" t="0"/>
          <a:stretch/>
        </p:blipFill>
        <p:spPr>
          <a:xfrm>
            <a:off x="10374813" y="2590865"/>
            <a:ext cx="366738" cy="366736"/>
          </a:xfrm>
          <a:prstGeom prst="rect">
            <a:avLst/>
          </a:prstGeom>
          <a:noFill/>
          <a:ln>
            <a:noFill/>
          </a:ln>
        </p:spPr>
      </p:pic>
      <p:sp>
        <p:nvSpPr>
          <p:cNvPr id="2141" name="Google Shape;2141;p56"/>
          <p:cNvSpPr txBox="1"/>
          <p:nvPr/>
        </p:nvSpPr>
        <p:spPr>
          <a:xfrm>
            <a:off x="9590159" y="3019608"/>
            <a:ext cx="192046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family_dog.jpg</a:t>
            </a:r>
            <a:endParaRPr/>
          </a:p>
        </p:txBody>
      </p:sp>
      <p:cxnSp>
        <p:nvCxnSpPr>
          <p:cNvPr id="2142" name="Google Shape;2142;p56"/>
          <p:cNvCxnSpPr/>
          <p:nvPr/>
        </p:nvCxnSpPr>
        <p:spPr>
          <a:xfrm flipH="1">
            <a:off x="9607249" y="3330747"/>
            <a:ext cx="953040" cy="535033"/>
          </a:xfrm>
          <a:prstGeom prst="straightConnector1">
            <a:avLst/>
          </a:prstGeom>
          <a:noFill/>
          <a:ln cap="flat" cmpd="sng" w="12700">
            <a:solidFill>
              <a:schemeClr val="accent4"/>
            </a:solidFill>
            <a:prstDash val="solid"/>
            <a:miter lim="800000"/>
            <a:headEnd len="sm" w="sm" type="none"/>
            <a:tailEnd len="med" w="med" type="triangle"/>
          </a:ln>
        </p:spPr>
      </p:cxnSp>
      <p:sp>
        <p:nvSpPr>
          <p:cNvPr id="2143" name="Google Shape;2143;p56"/>
          <p:cNvSpPr/>
          <p:nvPr/>
        </p:nvSpPr>
        <p:spPr>
          <a:xfrm>
            <a:off x="391021" y="1762388"/>
            <a:ext cx="5350002"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cp –r /home/</a:t>
            </a:r>
            <a:r>
              <a:rPr lang="en-US" sz="1200">
                <a:solidFill>
                  <a:schemeClr val="accent4"/>
                </a:solidFill>
                <a:latin typeface="Consolas"/>
                <a:ea typeface="Consolas"/>
                <a:cs typeface="Consolas"/>
                <a:sym typeface="Consolas"/>
              </a:rPr>
              <a:t>aaron</a:t>
            </a:r>
            <a:r>
              <a:rPr lang="en-US" sz="1200">
                <a:solidFill>
                  <a:schemeClr val="lt1"/>
                </a:solidFill>
                <a:latin typeface="Consolas"/>
                <a:ea typeface="Consolas"/>
                <a:cs typeface="Consolas"/>
                <a:sym typeface="Consolas"/>
              </a:rPr>
              <a:t>/Pictures/ /home/</a:t>
            </a:r>
            <a:r>
              <a:rPr lang="en-US" sz="1200">
                <a:solidFill>
                  <a:srgbClr val="F57B89"/>
                </a:solidFill>
                <a:latin typeface="Consolas"/>
                <a:ea typeface="Consolas"/>
                <a:cs typeface="Consolas"/>
                <a:sym typeface="Consolas"/>
              </a:rPr>
              <a:t>jane</a:t>
            </a:r>
            <a:r>
              <a:rPr lang="en-US" sz="1200">
                <a:solidFill>
                  <a:schemeClr val="lt1"/>
                </a:solidFill>
                <a:latin typeface="Consolas"/>
                <a:ea typeface="Consolas"/>
                <a:cs typeface="Consolas"/>
                <a:sym typeface="Consolas"/>
              </a:rPr>
              <a:t>/Pictures/</a:t>
            </a:r>
            <a:endParaRPr/>
          </a:p>
        </p:txBody>
      </p:sp>
      <p:sp>
        <p:nvSpPr>
          <p:cNvPr id="2144" name="Google Shape;2144;p56"/>
          <p:cNvSpPr/>
          <p:nvPr/>
        </p:nvSpPr>
        <p:spPr>
          <a:xfrm>
            <a:off x="391021" y="2498642"/>
            <a:ext cx="6498102"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ln /home/</a:t>
            </a:r>
            <a:r>
              <a:rPr lang="en-US" sz="1200">
                <a:solidFill>
                  <a:schemeClr val="accent4"/>
                </a:solidFill>
                <a:latin typeface="Consolas"/>
                <a:ea typeface="Consolas"/>
                <a:cs typeface="Consolas"/>
                <a:sym typeface="Consolas"/>
              </a:rPr>
              <a:t>aaron</a:t>
            </a:r>
            <a:r>
              <a:rPr lang="en-US" sz="1200">
                <a:solidFill>
                  <a:schemeClr val="lt1"/>
                </a:solidFill>
                <a:latin typeface="Consolas"/>
                <a:ea typeface="Consolas"/>
                <a:cs typeface="Consolas"/>
                <a:sym typeface="Consolas"/>
              </a:rPr>
              <a:t>/Pictures/family_dog.jpg /home/</a:t>
            </a:r>
            <a:r>
              <a:rPr lang="en-US" sz="1200">
                <a:solidFill>
                  <a:srgbClr val="F57B89"/>
                </a:solidFill>
                <a:latin typeface="Consolas"/>
                <a:ea typeface="Consolas"/>
                <a:cs typeface="Consolas"/>
                <a:sym typeface="Consolas"/>
              </a:rPr>
              <a:t>jane</a:t>
            </a:r>
            <a:r>
              <a:rPr lang="en-US" sz="1200">
                <a:solidFill>
                  <a:schemeClr val="lt1"/>
                </a:solidFill>
                <a:latin typeface="Consolas"/>
                <a:ea typeface="Consolas"/>
                <a:cs typeface="Consolas"/>
                <a:sym typeface="Consolas"/>
              </a:rPr>
              <a:t>/Pictures/family_dog.jpg</a:t>
            </a:r>
            <a:endParaRPr/>
          </a:p>
        </p:txBody>
      </p:sp>
      <p:sp>
        <p:nvSpPr>
          <p:cNvPr id="2145" name="Google Shape;2145;p56"/>
          <p:cNvSpPr/>
          <p:nvPr/>
        </p:nvSpPr>
        <p:spPr>
          <a:xfrm>
            <a:off x="391021" y="2142881"/>
            <a:ext cx="4444616"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BABABA"/>
                </a:solidFill>
                <a:latin typeface="Consolas"/>
                <a:ea typeface="Consolas"/>
                <a:cs typeface="Consolas"/>
                <a:sym typeface="Consolas"/>
              </a:rPr>
              <a:t>#</a:t>
            </a:r>
            <a:r>
              <a:rPr lang="en-US" sz="1200">
                <a:solidFill>
                  <a:schemeClr val="lt1"/>
                </a:solidFill>
                <a:latin typeface="Consolas"/>
                <a:ea typeface="Consolas"/>
                <a:cs typeface="Consolas"/>
                <a:sym typeface="Consolas"/>
              </a:rPr>
              <a:t> ln   </a:t>
            </a:r>
            <a:r>
              <a:rPr lang="en-US" sz="1200">
                <a:solidFill>
                  <a:srgbClr val="BABABA"/>
                </a:solidFill>
                <a:latin typeface="Consolas"/>
                <a:ea typeface="Consolas"/>
                <a:cs typeface="Consolas"/>
                <a:sym typeface="Consolas"/>
              </a:rPr>
              <a:t>path_to_target_file </a:t>
            </a:r>
            <a:r>
              <a:rPr lang="en-US" sz="1200">
                <a:solidFill>
                  <a:srgbClr val="BFBFBF"/>
                </a:solidFill>
                <a:latin typeface="Consolas"/>
                <a:ea typeface="Consolas"/>
                <a:cs typeface="Consolas"/>
                <a:sym typeface="Consolas"/>
              </a:rPr>
              <a:t>path_to_link_file</a:t>
            </a:r>
            <a:endParaRPr sz="1200">
              <a:solidFill>
                <a:srgbClr val="BFBFBF"/>
              </a:solidFill>
              <a:latin typeface="Consolas"/>
              <a:ea typeface="Consolas"/>
              <a:cs typeface="Consolas"/>
              <a:sym typeface="Consolas"/>
            </a:endParaRPr>
          </a:p>
        </p:txBody>
      </p:sp>
      <p:sp>
        <p:nvSpPr>
          <p:cNvPr id="2146" name="Google Shape;2146;p56"/>
          <p:cNvSpPr/>
          <p:nvPr/>
        </p:nvSpPr>
        <p:spPr>
          <a:xfrm>
            <a:off x="391021" y="5306372"/>
            <a:ext cx="6498102"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rm /home/</a:t>
            </a:r>
            <a:r>
              <a:rPr lang="en-US" sz="1200">
                <a:solidFill>
                  <a:schemeClr val="accent4"/>
                </a:solidFill>
                <a:latin typeface="Consolas"/>
                <a:ea typeface="Consolas"/>
                <a:cs typeface="Consolas"/>
                <a:sym typeface="Consolas"/>
              </a:rPr>
              <a:t>aaron</a:t>
            </a:r>
            <a:r>
              <a:rPr lang="en-US" sz="1200">
                <a:solidFill>
                  <a:schemeClr val="lt1"/>
                </a:solidFill>
                <a:latin typeface="Consolas"/>
                <a:ea typeface="Consolas"/>
                <a:cs typeface="Consolas"/>
                <a:sym typeface="Consolas"/>
              </a:rPr>
              <a:t>/Pictures/family_dog.jpg</a:t>
            </a:r>
            <a:endParaRPr/>
          </a:p>
        </p:txBody>
      </p:sp>
      <p:sp>
        <p:nvSpPr>
          <p:cNvPr id="2147" name="Google Shape;2147;p56"/>
          <p:cNvSpPr/>
          <p:nvPr/>
        </p:nvSpPr>
        <p:spPr>
          <a:xfrm>
            <a:off x="391021" y="5819530"/>
            <a:ext cx="6498102"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rm /home/</a:t>
            </a:r>
            <a:r>
              <a:rPr lang="en-US" sz="1200">
                <a:solidFill>
                  <a:srgbClr val="F57B89"/>
                </a:solidFill>
                <a:latin typeface="Consolas"/>
                <a:ea typeface="Consolas"/>
                <a:cs typeface="Consolas"/>
                <a:sym typeface="Consolas"/>
              </a:rPr>
              <a:t>jane</a:t>
            </a:r>
            <a:r>
              <a:rPr lang="en-US" sz="1200">
                <a:solidFill>
                  <a:schemeClr val="lt1"/>
                </a:solidFill>
                <a:latin typeface="Consolas"/>
                <a:ea typeface="Consolas"/>
                <a:cs typeface="Consolas"/>
                <a:sym typeface="Consolas"/>
              </a:rPr>
              <a:t>/Pictures/family_dog.jpg</a:t>
            </a:r>
            <a:endParaRPr/>
          </a:p>
        </p:txBody>
      </p:sp>
      <p:sp>
        <p:nvSpPr>
          <p:cNvPr id="2148" name="Google Shape;2148;p56"/>
          <p:cNvSpPr/>
          <p:nvPr/>
        </p:nvSpPr>
        <p:spPr>
          <a:xfrm>
            <a:off x="10781904" y="3922581"/>
            <a:ext cx="254477" cy="254477"/>
          </a:xfrm>
          <a:prstGeom prst="ellipse">
            <a:avLst/>
          </a:prstGeom>
          <a:solidFill>
            <a:schemeClr val="accent1"/>
          </a:solidFill>
          <a:ln cap="flat" cmpd="sng" w="12700">
            <a:solidFill>
              <a:srgbClr val="FFFF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1</a:t>
            </a:r>
            <a:endParaRPr/>
          </a:p>
        </p:txBody>
      </p:sp>
      <p:sp>
        <p:nvSpPr>
          <p:cNvPr id="2149" name="Google Shape;2149;p56"/>
          <p:cNvSpPr/>
          <p:nvPr/>
        </p:nvSpPr>
        <p:spPr>
          <a:xfrm>
            <a:off x="10781904" y="3920215"/>
            <a:ext cx="254477" cy="254477"/>
          </a:xfrm>
          <a:prstGeom prst="ellipse">
            <a:avLst/>
          </a:prstGeom>
          <a:solidFill>
            <a:schemeClr val="accent1"/>
          </a:solidFill>
          <a:ln cap="flat" cmpd="sng" w="12700">
            <a:solidFill>
              <a:srgbClr val="FFFF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2</a:t>
            </a:r>
            <a:endParaRPr/>
          </a:p>
        </p:txBody>
      </p:sp>
      <p:sp>
        <p:nvSpPr>
          <p:cNvPr id="2150" name="Google Shape;2150;p56"/>
          <p:cNvSpPr/>
          <p:nvPr/>
        </p:nvSpPr>
        <p:spPr>
          <a:xfrm>
            <a:off x="391021" y="2884370"/>
            <a:ext cx="5971486" cy="306323"/>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400">
                <a:solidFill>
                  <a:srgbClr val="50FA7B"/>
                </a:solidFill>
                <a:latin typeface="Consolas"/>
                <a:ea typeface="Consolas"/>
                <a:cs typeface="Consolas"/>
                <a:sym typeface="Consolas"/>
              </a:rPr>
              <a:t>$</a:t>
            </a:r>
            <a:r>
              <a:rPr lang="en-US" sz="1400">
                <a:solidFill>
                  <a:schemeClr val="lt1"/>
                </a:solidFill>
                <a:latin typeface="Consolas"/>
                <a:ea typeface="Consolas"/>
                <a:cs typeface="Consolas"/>
                <a:sym typeface="Consolas"/>
              </a:rPr>
              <a:t> </a:t>
            </a:r>
            <a:r>
              <a:rPr lang="en-US" sz="1400">
                <a:solidFill>
                  <a:schemeClr val="accent4"/>
                </a:solidFill>
                <a:latin typeface="Consolas"/>
                <a:ea typeface="Consolas"/>
                <a:cs typeface="Consolas"/>
                <a:sym typeface="Consolas"/>
              </a:rPr>
              <a:t>stat</a:t>
            </a:r>
            <a:r>
              <a:rPr lang="en-US" sz="1400">
                <a:solidFill>
                  <a:schemeClr val="lt1"/>
                </a:solidFill>
                <a:latin typeface="Consolas"/>
                <a:ea typeface="Consolas"/>
                <a:cs typeface="Consolas"/>
                <a:sym typeface="Consolas"/>
              </a:rPr>
              <a:t> Pictures/family_dog.jpg</a:t>
            </a:r>
            <a:endParaRPr/>
          </a:p>
        </p:txBody>
      </p:sp>
      <p:sp>
        <p:nvSpPr>
          <p:cNvPr id="2151" name="Google Shape;2151;p56"/>
          <p:cNvSpPr/>
          <p:nvPr/>
        </p:nvSpPr>
        <p:spPr>
          <a:xfrm>
            <a:off x="583520" y="3173489"/>
            <a:ext cx="6255437" cy="1752872"/>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File: Pictures/family_dog.jpg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Size: 49        	Blocks: 8          IO Block: 4096   regular file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Device: fd00h/64768d	Inode: 52946177    Links: 2</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Access: (0640/-rw-r-----)  Uid: ( 1000/   aaron)   Gid: ( 1005/  family)</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Context: unconfined_u:object_r:user_home_t:s0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Access: 2021-10-27 16:33:18.949749912 -0500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Modify: 2021-10-27 14:41:19.207278881 -0500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Change: 2021-10-27 16:33:18.851749919 -0500</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Birth: 2021-10-26 13:37:17.980969655 -0500</a:t>
            </a:r>
            <a:endParaRPr/>
          </a:p>
        </p:txBody>
      </p:sp>
      <p:sp>
        <p:nvSpPr>
          <p:cNvPr id="2152" name="Google Shape;2152;p56"/>
          <p:cNvSpPr/>
          <p:nvPr/>
        </p:nvSpPr>
        <p:spPr>
          <a:xfrm>
            <a:off x="4060709" y="3588857"/>
            <a:ext cx="843364" cy="161113"/>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cxnSp>
        <p:nvCxnSpPr>
          <p:cNvPr id="2153" name="Google Shape;2153;p56"/>
          <p:cNvCxnSpPr>
            <a:endCxn id="2149" idx="2"/>
          </p:cNvCxnSpPr>
          <p:nvPr/>
        </p:nvCxnSpPr>
        <p:spPr>
          <a:xfrm>
            <a:off x="4906104" y="3642754"/>
            <a:ext cx="5875800" cy="404700"/>
          </a:xfrm>
          <a:prstGeom prst="straightConnector1">
            <a:avLst/>
          </a:prstGeom>
          <a:noFill/>
          <a:ln cap="flat" cmpd="sng" w="12700">
            <a:solidFill>
              <a:srgbClr val="FFFF00"/>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33"/>
                                        </p:tgtEl>
                                        <p:attrNameLst>
                                          <p:attrName>style.visibility</p:attrName>
                                        </p:attrNameLst>
                                      </p:cBhvr>
                                      <p:to>
                                        <p:strVal val="visible"/>
                                      </p:to>
                                    </p:set>
                                    <p:animEffect filter="fade" transition="in">
                                      <p:cBhvr>
                                        <p:cTn dur="500"/>
                                        <p:tgtEl>
                                          <p:spTgt spid="21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32"/>
                                        </p:tgtEl>
                                        <p:attrNameLst>
                                          <p:attrName>style.visibility</p:attrName>
                                        </p:attrNameLst>
                                      </p:cBhvr>
                                      <p:to>
                                        <p:strVal val="visible"/>
                                      </p:to>
                                    </p:set>
                                    <p:animEffect filter="fade" transition="in">
                                      <p:cBhvr>
                                        <p:cTn dur="500"/>
                                        <p:tgtEl>
                                          <p:spTgt spid="21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500"/>
                                        <p:tgtEl>
                                          <p:spTgt spid="213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500"/>
                                        <p:tgtEl>
                                          <p:spTgt spid="213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500"/>
                                        <p:tgtEl>
                                          <p:spTgt spid="213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500"/>
                                        <p:tgtEl>
                                          <p:spTgt spid="2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500"/>
                                        <p:tgtEl>
                                          <p:spTgt spid="2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38"/>
                                        </p:tgtEl>
                                      </p:cBhvr>
                                    </p:animEffect>
                                    <p:set>
                                      <p:cBhvr>
                                        <p:cTn dur="1" fill="hold">
                                          <p:stCondLst>
                                            <p:cond delay="500"/>
                                          </p:stCondLst>
                                        </p:cTn>
                                        <p:tgtEl>
                                          <p:spTgt spid="213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500"/>
                                        <p:tgtEl>
                                          <p:spTgt spid="21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500"/>
                                        <p:tgtEl>
                                          <p:spTgt spid="214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500"/>
                                        <p:tgtEl>
                                          <p:spTgt spid="214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500"/>
                                        <p:tgtEl>
                                          <p:spTgt spid="2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5"/>
                                        </p:tgtEl>
                                        <p:attrNameLst>
                                          <p:attrName>style.visibility</p:attrName>
                                        </p:attrNameLst>
                                      </p:cBhvr>
                                      <p:to>
                                        <p:strVal val="visible"/>
                                      </p:to>
                                    </p:set>
                                    <p:animEffect filter="fade" transition="in">
                                      <p:cBhvr>
                                        <p:cTn dur="500"/>
                                        <p:tgtEl>
                                          <p:spTgt spid="2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151"/>
                                        </p:tgtEl>
                                        <p:attrNameLst>
                                          <p:attrName>style.visibility</p:attrName>
                                        </p:attrNameLst>
                                      </p:cBhvr>
                                      <p:to>
                                        <p:strVal val="visible"/>
                                      </p:to>
                                    </p:set>
                                    <p:animEffect filter="fade" transition="in">
                                      <p:cBhvr>
                                        <p:cTn dur="500"/>
                                        <p:tgtEl>
                                          <p:spTgt spid="2151"/>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152"/>
                                        </p:tgtEl>
                                        <p:attrNameLst>
                                          <p:attrName>style.visibility</p:attrName>
                                        </p:attrNameLst>
                                      </p:cBhvr>
                                      <p:to>
                                        <p:strVal val="visible"/>
                                      </p:to>
                                    </p:set>
                                    <p:animEffect filter="fade" transition="in">
                                      <p:cBhvr>
                                        <p:cTn dur="500"/>
                                        <p:tgtEl>
                                          <p:spTgt spid="2152"/>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2153"/>
                                        </p:tgtEl>
                                        <p:attrNameLst>
                                          <p:attrName>style.visibility</p:attrName>
                                        </p:attrNameLst>
                                      </p:cBhvr>
                                      <p:to>
                                        <p:strVal val="visible"/>
                                      </p:to>
                                    </p:set>
                                    <p:animEffect filter="fade" transition="in">
                                      <p:cBhvr>
                                        <p:cTn dur="500"/>
                                        <p:tgtEl>
                                          <p:spTgt spid="2153"/>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2149"/>
                                        </p:tgtEl>
                                        <p:attrNameLst>
                                          <p:attrName>style.visibility</p:attrName>
                                        </p:attrNameLst>
                                      </p:cBhvr>
                                      <p:to>
                                        <p:strVal val="visible"/>
                                      </p:to>
                                    </p:set>
                                    <p:animEffect filter="fade" transition="in">
                                      <p:cBhvr>
                                        <p:cTn dur="500"/>
                                        <p:tgtEl>
                                          <p:spTgt spid="2149"/>
                                        </p:tgtEl>
                                      </p:cBhvr>
                                    </p:animEffect>
                                  </p:childTnLst>
                                </p:cTn>
                              </p:par>
                            </p:childTnLst>
                          </p:cTn>
                        </p:par>
                        <p:par>
                          <p:cTn fill="hold">
                            <p:stCondLst>
                              <p:cond delay="2001"/>
                            </p:stCondLst>
                            <p:childTnLst>
                              <p:par>
                                <p:cTn fill="hold" nodeType="afterEffect" presetClass="exit" presetID="10" presetSubtype="0">
                                  <p:stCondLst>
                                    <p:cond delay="0"/>
                                  </p:stCondLst>
                                  <p:childTnLst>
                                    <p:animEffect filter="fade" transition="out">
                                      <p:cBhvr>
                                        <p:cTn dur="500"/>
                                        <p:tgtEl>
                                          <p:spTgt spid="2153"/>
                                        </p:tgtEl>
                                      </p:cBhvr>
                                    </p:animEffect>
                                    <p:set>
                                      <p:cBhvr>
                                        <p:cTn dur="1" fill="hold">
                                          <p:stCondLst>
                                            <p:cond delay="500"/>
                                          </p:stCondLst>
                                        </p:cTn>
                                        <p:tgtEl>
                                          <p:spTgt spid="21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6"/>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2135"/>
                                        </p:tgtEl>
                                      </p:cBhvr>
                                    </p:animEffect>
                                    <p:set>
                                      <p:cBhvr>
                                        <p:cTn dur="1" fill="hold">
                                          <p:stCondLst>
                                            <p:cond delay="500"/>
                                          </p:stCondLst>
                                        </p:cTn>
                                        <p:tgtEl>
                                          <p:spTgt spid="21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55"/>
                                        </p:tgtEl>
                                      </p:cBhvr>
                                    </p:animEffect>
                                    <p:set>
                                      <p:cBhvr>
                                        <p:cTn dur="1" fill="hold">
                                          <p:stCondLst>
                                            <p:cond delay="500"/>
                                          </p:stCondLst>
                                        </p:cTn>
                                        <p:tgtEl>
                                          <p:spTgt spid="19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57"/>
                                        </p:tgtEl>
                                      </p:cBhvr>
                                    </p:animEffect>
                                    <p:set>
                                      <p:cBhvr>
                                        <p:cTn dur="1" fill="hold">
                                          <p:stCondLst>
                                            <p:cond delay="500"/>
                                          </p:stCondLst>
                                        </p:cTn>
                                        <p:tgtEl>
                                          <p:spTgt spid="19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56"/>
                                        </p:tgtEl>
                                      </p:cBhvr>
                                    </p:animEffect>
                                    <p:set>
                                      <p:cBhvr>
                                        <p:cTn dur="1" fill="hold">
                                          <p:stCondLst>
                                            <p:cond delay="500"/>
                                          </p:stCondLst>
                                        </p:cTn>
                                        <p:tgtEl>
                                          <p:spTgt spid="19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31"/>
                                        </p:tgtEl>
                                      </p:cBhvr>
                                    </p:animEffect>
                                    <p:set>
                                      <p:cBhvr>
                                        <p:cTn dur="1" fill="hold">
                                          <p:stCondLst>
                                            <p:cond delay="500"/>
                                          </p:stCondLst>
                                        </p:cTn>
                                        <p:tgtEl>
                                          <p:spTgt spid="2131"/>
                                        </p:tgtEl>
                                        <p:attrNameLst>
                                          <p:attrName>style.visibility</p:attrName>
                                        </p:attrNameLst>
                                      </p:cBhvr>
                                      <p:to>
                                        <p:strVal val="hidden"/>
                                      </p:to>
                                    </p:set>
                                  </p:childTnLst>
                                </p:cTn>
                              </p:par>
                            </p:childTnLst>
                          </p:cTn>
                        </p:par>
                        <p:par>
                          <p:cTn fill="hold">
                            <p:stCondLst>
                              <p:cond delay="501"/>
                            </p:stCondLst>
                            <p:childTnLst>
                              <p:par>
                                <p:cTn fill="hold" nodeType="afterEffect" presetClass="exit" presetID="10" presetSubtype="0">
                                  <p:stCondLst>
                                    <p:cond delay="0"/>
                                  </p:stCondLst>
                                  <p:childTnLst>
                                    <p:animEffect filter="fade" transition="out">
                                      <p:cBhvr>
                                        <p:cTn dur="500"/>
                                        <p:tgtEl>
                                          <p:spTgt spid="2149"/>
                                        </p:tgtEl>
                                      </p:cBhvr>
                                    </p:animEffect>
                                    <p:set>
                                      <p:cBhvr>
                                        <p:cTn dur="1" fill="hold">
                                          <p:stCondLst>
                                            <p:cond delay="500"/>
                                          </p:stCondLst>
                                        </p:cTn>
                                        <p:tgtEl>
                                          <p:spTgt spid="21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7"/>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2139"/>
                                        </p:tgtEl>
                                      </p:cBhvr>
                                    </p:animEffect>
                                    <p:set>
                                      <p:cBhvr>
                                        <p:cTn dur="1" fill="hold">
                                          <p:stCondLst>
                                            <p:cond delay="500"/>
                                          </p:stCondLst>
                                        </p:cTn>
                                        <p:tgtEl>
                                          <p:spTgt spid="21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40"/>
                                        </p:tgtEl>
                                      </p:cBhvr>
                                    </p:animEffect>
                                    <p:set>
                                      <p:cBhvr>
                                        <p:cTn dur="1" fill="hold">
                                          <p:stCondLst>
                                            <p:cond delay="500"/>
                                          </p:stCondLst>
                                        </p:cTn>
                                        <p:tgtEl>
                                          <p:spTgt spid="21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41"/>
                                        </p:tgtEl>
                                      </p:cBhvr>
                                    </p:animEffect>
                                    <p:set>
                                      <p:cBhvr>
                                        <p:cTn dur="1" fill="hold">
                                          <p:stCondLst>
                                            <p:cond delay="500"/>
                                          </p:stCondLst>
                                        </p:cTn>
                                        <p:tgtEl>
                                          <p:spTgt spid="21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42"/>
                                        </p:tgtEl>
                                      </p:cBhvr>
                                    </p:animEffect>
                                    <p:set>
                                      <p:cBhvr>
                                        <p:cTn dur="1" fill="hold">
                                          <p:stCondLst>
                                            <p:cond delay="500"/>
                                          </p:stCondLst>
                                        </p:cTn>
                                        <p:tgtEl>
                                          <p:spTgt spid="2142"/>
                                        </p:tgtEl>
                                        <p:attrNameLst>
                                          <p:attrName>style.visibility</p:attrName>
                                        </p:attrNameLst>
                                      </p:cBhvr>
                                      <p:to>
                                        <p:strVal val="hidden"/>
                                      </p:to>
                                    </p:set>
                                  </p:childTnLst>
                                </p:cTn>
                              </p:par>
                            </p:childTnLst>
                          </p:cTn>
                        </p:par>
                        <p:par>
                          <p:cTn fill="hold">
                            <p:stCondLst>
                              <p:cond delay="501"/>
                            </p:stCondLst>
                            <p:childTnLst>
                              <p:par>
                                <p:cTn fill="hold" nodeType="afterEffect" presetClass="exit" presetID="10" presetSubtype="0">
                                  <p:stCondLst>
                                    <p:cond delay="0"/>
                                  </p:stCondLst>
                                  <p:childTnLst>
                                    <p:animEffect filter="fade" transition="out">
                                      <p:cBhvr>
                                        <p:cTn dur="500"/>
                                        <p:tgtEl>
                                          <p:spTgt spid="2148"/>
                                        </p:tgtEl>
                                      </p:cBhvr>
                                    </p:animEffect>
                                    <p:set>
                                      <p:cBhvr>
                                        <p:cTn dur="1" fill="hold">
                                          <p:stCondLst>
                                            <p:cond delay="500"/>
                                          </p:stCondLst>
                                        </p:cTn>
                                        <p:tgtEl>
                                          <p:spTgt spid="21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20"/>
                                        </p:tgtEl>
                                      </p:cBhvr>
                                    </p:animEffect>
                                    <p:set>
                                      <p:cBhvr>
                                        <p:cTn dur="1" fill="hold">
                                          <p:stCondLst>
                                            <p:cond delay="500"/>
                                          </p:stCondLst>
                                        </p:cTn>
                                        <p:tgtEl>
                                          <p:spTgt spid="21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8"/>
                                        </p:tgtEl>
                                      </p:cBhvr>
                                    </p:animEffect>
                                    <p:set>
                                      <p:cBhvr>
                                        <p:cTn dur="1" fill="hold">
                                          <p:stCondLst>
                                            <p:cond delay="500"/>
                                          </p:stCondLst>
                                        </p:cTn>
                                        <p:tgtEl>
                                          <p:spTgt spid="21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9"/>
                                        </p:tgtEl>
                                      </p:cBhvr>
                                    </p:animEffect>
                                    <p:set>
                                      <p:cBhvr>
                                        <p:cTn dur="1" fill="hold">
                                          <p:stCondLst>
                                            <p:cond delay="500"/>
                                          </p:stCondLst>
                                        </p:cTn>
                                        <p:tgtEl>
                                          <p:spTgt spid="21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30"/>
                                        </p:tgtEl>
                                      </p:cBhvr>
                                    </p:animEffect>
                                    <p:set>
                                      <p:cBhvr>
                                        <p:cTn dur="1" fill="hold">
                                          <p:stCondLst>
                                            <p:cond delay="500"/>
                                          </p:stCondLst>
                                        </p:cTn>
                                        <p:tgtEl>
                                          <p:spTgt spid="21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2"/>
                                        </p:tgtEl>
                                      </p:cBhvr>
                                    </p:animEffect>
                                    <p:set>
                                      <p:cBhvr>
                                        <p:cTn dur="1" fill="hold">
                                          <p:stCondLst>
                                            <p:cond delay="500"/>
                                          </p:stCondLst>
                                        </p:cTn>
                                        <p:tgtEl>
                                          <p:spTgt spid="21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1"/>
                                        </p:tgtEl>
                                      </p:cBhvr>
                                    </p:animEffect>
                                    <p:set>
                                      <p:cBhvr>
                                        <p:cTn dur="1" fill="hold">
                                          <p:stCondLst>
                                            <p:cond delay="500"/>
                                          </p:stCondLst>
                                        </p:cTn>
                                        <p:tgtEl>
                                          <p:spTgt spid="21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3"/>
                                        </p:tgtEl>
                                      </p:cBhvr>
                                    </p:animEffect>
                                    <p:set>
                                      <p:cBhvr>
                                        <p:cTn dur="1" fill="hold">
                                          <p:stCondLst>
                                            <p:cond delay="500"/>
                                          </p:stCondLst>
                                        </p:cTn>
                                        <p:tgtEl>
                                          <p:spTgt spid="21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4"/>
                                        </p:tgtEl>
                                      </p:cBhvr>
                                    </p:animEffect>
                                    <p:set>
                                      <p:cBhvr>
                                        <p:cTn dur="1" fill="hold">
                                          <p:stCondLst>
                                            <p:cond delay="500"/>
                                          </p:stCondLst>
                                        </p:cTn>
                                        <p:tgtEl>
                                          <p:spTgt spid="21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5"/>
                                        </p:tgtEl>
                                      </p:cBhvr>
                                    </p:animEffect>
                                    <p:set>
                                      <p:cBhvr>
                                        <p:cTn dur="1" fill="hold">
                                          <p:stCondLst>
                                            <p:cond delay="500"/>
                                          </p:stCondLst>
                                        </p:cTn>
                                        <p:tgtEl>
                                          <p:spTgt spid="21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6"/>
                                        </p:tgtEl>
                                      </p:cBhvr>
                                    </p:animEffect>
                                    <p:set>
                                      <p:cBhvr>
                                        <p:cTn dur="1" fill="hold">
                                          <p:stCondLst>
                                            <p:cond delay="500"/>
                                          </p:stCondLst>
                                        </p:cTn>
                                        <p:tgtEl>
                                          <p:spTgt spid="21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7"/>
                                        </p:tgtEl>
                                      </p:cBhvr>
                                    </p:animEffect>
                                    <p:set>
                                      <p:cBhvr>
                                        <p:cTn dur="1" fill="hold">
                                          <p:stCondLst>
                                            <p:cond delay="500"/>
                                          </p:stCondLst>
                                        </p:cTn>
                                        <p:tgtEl>
                                          <p:spTgt spid="2127"/>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250"/>
                                        <p:tgtEl>
                                          <p:spTgt spid="2113"/>
                                        </p:tgtEl>
                                      </p:cBhvr>
                                    </p:animEffect>
                                    <p:set>
                                      <p:cBhvr>
                                        <p:cTn dur="1" fill="hold">
                                          <p:stCondLst>
                                            <p:cond delay="250"/>
                                          </p:stCondLst>
                                        </p:cTn>
                                        <p:tgtEl>
                                          <p:spTgt spid="2113"/>
                                        </p:tgtEl>
                                        <p:attrNameLst>
                                          <p:attrName>style.visibility</p:attrName>
                                        </p:attrNameLst>
                                      </p:cBhvr>
                                      <p:to>
                                        <p:strVal val="hidden"/>
                                      </p:to>
                                    </p:set>
                                  </p:childTnLst>
                                </p:cTn>
                              </p:par>
                            </p:childTnLst>
                          </p:cTn>
                        </p:par>
                        <p:par>
                          <p:cTn fill="hold">
                            <p:stCondLst>
                              <p:cond delay="750"/>
                            </p:stCondLst>
                            <p:childTnLst>
                              <p:par>
                                <p:cTn fill="hold" nodeType="afterEffect" presetClass="exit" presetID="10" presetSubtype="0">
                                  <p:stCondLst>
                                    <p:cond delay="0"/>
                                  </p:stCondLst>
                                  <p:childTnLst>
                                    <p:animEffect filter="fade" transition="out">
                                      <p:cBhvr>
                                        <p:cTn dur="250"/>
                                        <p:tgtEl>
                                          <p:spTgt spid="2115"/>
                                        </p:tgtEl>
                                      </p:cBhvr>
                                    </p:animEffect>
                                    <p:set>
                                      <p:cBhvr>
                                        <p:cTn dur="1" fill="hold">
                                          <p:stCondLst>
                                            <p:cond delay="250"/>
                                          </p:stCondLst>
                                        </p:cTn>
                                        <p:tgtEl>
                                          <p:spTgt spid="2115"/>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250"/>
                                        <p:tgtEl>
                                          <p:spTgt spid="2114"/>
                                        </p:tgtEl>
                                      </p:cBhvr>
                                    </p:animEffect>
                                    <p:set>
                                      <p:cBhvr>
                                        <p:cTn dur="1" fill="hold">
                                          <p:stCondLst>
                                            <p:cond delay="250"/>
                                          </p:stCondLst>
                                        </p:cTn>
                                        <p:tgtEl>
                                          <p:spTgt spid="2114"/>
                                        </p:tgtEl>
                                        <p:attrNameLst>
                                          <p:attrName>style.visibility</p:attrName>
                                        </p:attrNameLst>
                                      </p:cBhvr>
                                      <p:to>
                                        <p:strVal val="hidden"/>
                                      </p:to>
                                    </p:set>
                                  </p:childTnLst>
                                </p:cTn>
                              </p:par>
                            </p:childTnLst>
                          </p:cTn>
                        </p:par>
                        <p:par>
                          <p:cTn fill="hold">
                            <p:stCondLst>
                              <p:cond delay="1250"/>
                            </p:stCondLst>
                            <p:childTnLst>
                              <p:par>
                                <p:cTn fill="hold" nodeType="afterEffect" presetClass="exit" presetID="10" presetSubtype="0">
                                  <p:stCondLst>
                                    <p:cond delay="0"/>
                                  </p:stCondLst>
                                  <p:childTnLst>
                                    <p:animEffect filter="fade" transition="out">
                                      <p:cBhvr>
                                        <p:cTn dur="250"/>
                                        <p:tgtEl>
                                          <p:spTgt spid="2117"/>
                                        </p:tgtEl>
                                      </p:cBhvr>
                                    </p:animEffect>
                                    <p:set>
                                      <p:cBhvr>
                                        <p:cTn dur="1" fill="hold">
                                          <p:stCondLst>
                                            <p:cond delay="250"/>
                                          </p:stCondLst>
                                        </p:cTn>
                                        <p:tgtEl>
                                          <p:spTgt spid="2117"/>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250"/>
                                        <p:tgtEl>
                                          <p:spTgt spid="2119"/>
                                        </p:tgtEl>
                                      </p:cBhvr>
                                    </p:animEffect>
                                    <p:set>
                                      <p:cBhvr>
                                        <p:cTn dur="1" fill="hold">
                                          <p:stCondLst>
                                            <p:cond delay="250"/>
                                          </p:stCondLst>
                                        </p:cTn>
                                        <p:tgtEl>
                                          <p:spTgt spid="2119"/>
                                        </p:tgtEl>
                                        <p:attrNameLst>
                                          <p:attrName>style.visibility</p:attrName>
                                        </p:attrNameLst>
                                      </p:cBhvr>
                                      <p:to>
                                        <p:strVal val="hidden"/>
                                      </p:to>
                                    </p:set>
                                  </p:childTnLst>
                                </p:cTn>
                              </p:par>
                            </p:childTnLst>
                          </p:cTn>
                        </p:par>
                        <p:par>
                          <p:cTn fill="hold">
                            <p:stCondLst>
                              <p:cond delay="1750"/>
                            </p:stCondLst>
                            <p:childTnLst>
                              <p:par>
                                <p:cTn fill="hold" nodeType="afterEffect" presetClass="exit" presetID="10" presetSubtype="0">
                                  <p:stCondLst>
                                    <p:cond delay="0"/>
                                  </p:stCondLst>
                                  <p:childTnLst>
                                    <p:animEffect filter="fade" transition="out">
                                      <p:cBhvr>
                                        <p:cTn dur="250"/>
                                        <p:tgtEl>
                                          <p:spTgt spid="2118"/>
                                        </p:tgtEl>
                                      </p:cBhvr>
                                    </p:animEffect>
                                    <p:set>
                                      <p:cBhvr>
                                        <p:cTn dur="1" fill="hold">
                                          <p:stCondLst>
                                            <p:cond delay="250"/>
                                          </p:stCondLst>
                                        </p:cTn>
                                        <p:tgtEl>
                                          <p:spTgt spid="2118"/>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250"/>
                                        <p:tgtEl>
                                          <p:spTgt spid="2116"/>
                                        </p:tgtEl>
                                      </p:cBhvr>
                                    </p:animEffect>
                                    <p:set>
                                      <p:cBhvr>
                                        <p:cTn dur="1" fill="hold">
                                          <p:stCondLst>
                                            <p:cond delay="250"/>
                                          </p:stCondLst>
                                        </p:cTn>
                                        <p:tgtEl>
                                          <p:spTgt spid="21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5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Limitations and Considerations</a:t>
            </a:r>
            <a:endParaRPr/>
          </a:p>
        </p:txBody>
      </p:sp>
      <p:sp>
        <p:nvSpPr>
          <p:cNvPr id="2160" name="Google Shape;2160;p57"/>
          <p:cNvSpPr txBox="1"/>
          <p:nvPr/>
        </p:nvSpPr>
        <p:spPr>
          <a:xfrm>
            <a:off x="7426872" y="1574419"/>
            <a:ext cx="456827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Only hardlink to files, not folders</a:t>
            </a:r>
            <a:endParaRPr/>
          </a:p>
        </p:txBody>
      </p:sp>
      <p:sp>
        <p:nvSpPr>
          <p:cNvPr id="2161" name="Google Shape;2161;p57"/>
          <p:cNvSpPr txBox="1"/>
          <p:nvPr/>
        </p:nvSpPr>
        <p:spPr>
          <a:xfrm>
            <a:off x="7024071" y="4533353"/>
            <a:ext cx="53738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Only hardlink to files on the same filesystem</a:t>
            </a:r>
            <a:endParaRPr/>
          </a:p>
        </p:txBody>
      </p:sp>
      <p:sp>
        <p:nvSpPr>
          <p:cNvPr id="2162" name="Google Shape;2162;p57"/>
          <p:cNvSpPr/>
          <p:nvPr/>
        </p:nvSpPr>
        <p:spPr>
          <a:xfrm>
            <a:off x="391286" y="1732546"/>
            <a:ext cx="5734574" cy="3371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50FA7B"/>
                </a:solidFill>
                <a:latin typeface="Consolas"/>
                <a:ea typeface="Consolas"/>
                <a:cs typeface="Consolas"/>
                <a:sym typeface="Consolas"/>
              </a:rPr>
              <a:t>$</a:t>
            </a:r>
            <a:r>
              <a:rPr lang="en-US" sz="1600">
                <a:solidFill>
                  <a:schemeClr val="lt1"/>
                </a:solidFill>
                <a:latin typeface="Consolas"/>
                <a:ea typeface="Consolas"/>
                <a:cs typeface="Consolas"/>
                <a:sym typeface="Consolas"/>
              </a:rPr>
              <a:t> useradd –a –G family aaron</a:t>
            </a:r>
            <a:endParaRPr sz="1600">
              <a:solidFill>
                <a:schemeClr val="lt1"/>
              </a:solidFill>
              <a:latin typeface="Consolas"/>
              <a:ea typeface="Consolas"/>
              <a:cs typeface="Consolas"/>
              <a:sym typeface="Consolas"/>
            </a:endParaRPr>
          </a:p>
        </p:txBody>
      </p:sp>
      <p:sp>
        <p:nvSpPr>
          <p:cNvPr id="2163" name="Google Shape;2163;p57"/>
          <p:cNvSpPr/>
          <p:nvPr/>
        </p:nvSpPr>
        <p:spPr>
          <a:xfrm>
            <a:off x="391286" y="2252590"/>
            <a:ext cx="5734574" cy="3371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50FA7B"/>
                </a:solidFill>
                <a:latin typeface="Consolas"/>
                <a:ea typeface="Consolas"/>
                <a:cs typeface="Consolas"/>
                <a:sym typeface="Consolas"/>
              </a:rPr>
              <a:t>$</a:t>
            </a:r>
            <a:r>
              <a:rPr lang="en-US" sz="1600">
                <a:solidFill>
                  <a:schemeClr val="lt1"/>
                </a:solidFill>
                <a:latin typeface="Consolas"/>
                <a:ea typeface="Consolas"/>
                <a:cs typeface="Consolas"/>
                <a:sym typeface="Consolas"/>
              </a:rPr>
              <a:t> useradd –a –G family jane</a:t>
            </a:r>
            <a:endParaRPr/>
          </a:p>
        </p:txBody>
      </p:sp>
      <p:sp>
        <p:nvSpPr>
          <p:cNvPr id="2164" name="Google Shape;2164;p57"/>
          <p:cNvSpPr/>
          <p:nvPr/>
        </p:nvSpPr>
        <p:spPr>
          <a:xfrm>
            <a:off x="391286" y="2772634"/>
            <a:ext cx="5734574" cy="3371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50FA7B"/>
                </a:solidFill>
                <a:latin typeface="Consolas"/>
                <a:ea typeface="Consolas"/>
                <a:cs typeface="Consolas"/>
                <a:sym typeface="Consolas"/>
              </a:rPr>
              <a:t>$</a:t>
            </a:r>
            <a:r>
              <a:rPr lang="en-US" sz="1600">
                <a:solidFill>
                  <a:schemeClr val="lt1"/>
                </a:solidFill>
                <a:latin typeface="Consolas"/>
                <a:ea typeface="Consolas"/>
                <a:cs typeface="Consolas"/>
                <a:sym typeface="Consolas"/>
              </a:rPr>
              <a:t> chmod 660 /home/aaron/Pictures/family_dog.jpg</a:t>
            </a:r>
            <a:endParaRPr/>
          </a:p>
        </p:txBody>
      </p:sp>
      <p:sp>
        <p:nvSpPr>
          <p:cNvPr id="2165" name="Google Shape;2165;p57"/>
          <p:cNvSpPr/>
          <p:nvPr/>
        </p:nvSpPr>
        <p:spPr>
          <a:xfrm>
            <a:off x="8469911" y="2085035"/>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Document with solid fill" id="2166" name="Google Shape;2166;p57"/>
          <p:cNvPicPr preferRelativeResize="0"/>
          <p:nvPr/>
        </p:nvPicPr>
        <p:blipFill rotWithShape="1">
          <a:blip r:embed="rId3">
            <a:alphaModFix/>
          </a:blip>
          <a:srcRect b="0" l="0" r="0" t="0"/>
          <a:stretch/>
        </p:blipFill>
        <p:spPr>
          <a:xfrm>
            <a:off x="8572780" y="2165817"/>
            <a:ext cx="699952" cy="699952"/>
          </a:xfrm>
          <a:prstGeom prst="rect">
            <a:avLst/>
          </a:prstGeom>
          <a:noFill/>
          <a:ln>
            <a:noFill/>
          </a:ln>
        </p:spPr>
      </p:pic>
      <p:sp>
        <p:nvSpPr>
          <p:cNvPr id="2167" name="Google Shape;2167;p57"/>
          <p:cNvSpPr/>
          <p:nvPr/>
        </p:nvSpPr>
        <p:spPr>
          <a:xfrm>
            <a:off x="10094976" y="2085035"/>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2168" name="Google Shape;2168;p57"/>
          <p:cNvPicPr preferRelativeResize="0"/>
          <p:nvPr/>
        </p:nvPicPr>
        <p:blipFill rotWithShape="1">
          <a:blip r:embed="rId3">
            <a:alphaModFix/>
          </a:blip>
          <a:srcRect b="0" l="0" r="0" t="0"/>
          <a:stretch/>
        </p:blipFill>
        <p:spPr>
          <a:xfrm>
            <a:off x="10197845" y="2165817"/>
            <a:ext cx="699952" cy="699952"/>
          </a:xfrm>
          <a:prstGeom prst="rect">
            <a:avLst/>
          </a:prstGeom>
          <a:noFill/>
          <a:ln>
            <a:noFill/>
          </a:ln>
        </p:spPr>
      </p:pic>
      <p:cxnSp>
        <p:nvCxnSpPr>
          <p:cNvPr id="2169" name="Google Shape;2169;p57"/>
          <p:cNvCxnSpPr>
            <a:stCxn id="2165" idx="3"/>
            <a:endCxn id="2167" idx="1"/>
          </p:cNvCxnSpPr>
          <p:nvPr/>
        </p:nvCxnSpPr>
        <p:spPr>
          <a:xfrm>
            <a:off x="9375602" y="2511755"/>
            <a:ext cx="719400" cy="0"/>
          </a:xfrm>
          <a:prstGeom prst="straightConnector1">
            <a:avLst/>
          </a:prstGeom>
          <a:noFill/>
          <a:ln cap="flat" cmpd="sng" w="12700">
            <a:solidFill>
              <a:schemeClr val="accent4"/>
            </a:solidFill>
            <a:prstDash val="solid"/>
            <a:miter lim="800000"/>
            <a:headEnd len="sm" w="sm" type="none"/>
            <a:tailEnd len="med" w="med" type="triangle"/>
          </a:ln>
        </p:spPr>
      </p:cxnSp>
      <p:sp>
        <p:nvSpPr>
          <p:cNvPr id="2170" name="Google Shape;2170;p57"/>
          <p:cNvSpPr/>
          <p:nvPr/>
        </p:nvSpPr>
        <p:spPr>
          <a:xfrm>
            <a:off x="8476723" y="3253194"/>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Open folder with solid fill" id="2171" name="Google Shape;2171;p57"/>
          <p:cNvPicPr preferRelativeResize="0"/>
          <p:nvPr/>
        </p:nvPicPr>
        <p:blipFill rotWithShape="1">
          <a:blip r:embed="rId4">
            <a:alphaModFix/>
          </a:blip>
          <a:srcRect b="0" l="0" r="0" t="0"/>
          <a:stretch/>
        </p:blipFill>
        <p:spPr>
          <a:xfrm>
            <a:off x="8579592" y="3333976"/>
            <a:ext cx="699952" cy="699952"/>
          </a:xfrm>
          <a:prstGeom prst="rect">
            <a:avLst/>
          </a:prstGeom>
          <a:noFill/>
          <a:ln>
            <a:noFill/>
          </a:ln>
        </p:spPr>
      </p:pic>
      <p:sp>
        <p:nvSpPr>
          <p:cNvPr id="2172" name="Google Shape;2172;p57"/>
          <p:cNvSpPr/>
          <p:nvPr/>
        </p:nvSpPr>
        <p:spPr>
          <a:xfrm>
            <a:off x="10101788" y="3253194"/>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2173" name="Google Shape;2173;p57"/>
          <p:cNvPicPr preferRelativeResize="0"/>
          <p:nvPr/>
        </p:nvPicPr>
        <p:blipFill rotWithShape="1">
          <a:blip r:embed="rId4">
            <a:alphaModFix/>
          </a:blip>
          <a:srcRect b="0" l="0" r="0" t="0"/>
          <a:stretch/>
        </p:blipFill>
        <p:spPr>
          <a:xfrm>
            <a:off x="10204657" y="3333976"/>
            <a:ext cx="699952" cy="699952"/>
          </a:xfrm>
          <a:prstGeom prst="rect">
            <a:avLst/>
          </a:prstGeom>
          <a:noFill/>
          <a:ln>
            <a:noFill/>
          </a:ln>
        </p:spPr>
      </p:pic>
      <p:cxnSp>
        <p:nvCxnSpPr>
          <p:cNvPr id="2174" name="Google Shape;2174;p57"/>
          <p:cNvCxnSpPr>
            <a:stCxn id="2170" idx="3"/>
            <a:endCxn id="2172" idx="1"/>
          </p:cNvCxnSpPr>
          <p:nvPr/>
        </p:nvCxnSpPr>
        <p:spPr>
          <a:xfrm>
            <a:off x="9382414" y="3679914"/>
            <a:ext cx="719400" cy="0"/>
          </a:xfrm>
          <a:prstGeom prst="straightConnector1">
            <a:avLst/>
          </a:prstGeom>
          <a:noFill/>
          <a:ln cap="flat" cmpd="sng" w="12700">
            <a:solidFill>
              <a:schemeClr val="accent5"/>
            </a:solidFill>
            <a:prstDash val="solid"/>
            <a:miter lim="800000"/>
            <a:headEnd len="sm" w="sm" type="none"/>
            <a:tailEnd len="med" w="med" type="triangle"/>
          </a:ln>
        </p:spPr>
      </p:cxnSp>
      <p:sp>
        <p:nvSpPr>
          <p:cNvPr id="2175" name="Google Shape;2175;p57"/>
          <p:cNvSpPr/>
          <p:nvPr/>
        </p:nvSpPr>
        <p:spPr>
          <a:xfrm>
            <a:off x="8469911" y="52440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Document with solid fill" id="2176" name="Google Shape;2176;p57"/>
          <p:cNvPicPr preferRelativeResize="0"/>
          <p:nvPr/>
        </p:nvPicPr>
        <p:blipFill rotWithShape="1">
          <a:blip r:embed="rId3">
            <a:alphaModFix/>
          </a:blip>
          <a:srcRect b="0" l="0" r="0" t="0"/>
          <a:stretch/>
        </p:blipFill>
        <p:spPr>
          <a:xfrm>
            <a:off x="8572780" y="5324878"/>
            <a:ext cx="699952" cy="699952"/>
          </a:xfrm>
          <a:prstGeom prst="rect">
            <a:avLst/>
          </a:prstGeom>
          <a:noFill/>
          <a:ln>
            <a:noFill/>
          </a:ln>
        </p:spPr>
      </p:pic>
      <p:sp>
        <p:nvSpPr>
          <p:cNvPr id="2177" name="Google Shape;2177;p57"/>
          <p:cNvSpPr/>
          <p:nvPr/>
        </p:nvSpPr>
        <p:spPr>
          <a:xfrm>
            <a:off x="10094976" y="52440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2178" name="Google Shape;2178;p57"/>
          <p:cNvPicPr preferRelativeResize="0"/>
          <p:nvPr/>
        </p:nvPicPr>
        <p:blipFill rotWithShape="1">
          <a:blip r:embed="rId3">
            <a:alphaModFix/>
          </a:blip>
          <a:srcRect b="0" l="0" r="0" t="0"/>
          <a:stretch/>
        </p:blipFill>
        <p:spPr>
          <a:xfrm>
            <a:off x="10197845" y="5324878"/>
            <a:ext cx="699952" cy="699952"/>
          </a:xfrm>
          <a:prstGeom prst="rect">
            <a:avLst/>
          </a:prstGeom>
          <a:noFill/>
          <a:ln>
            <a:noFill/>
          </a:ln>
        </p:spPr>
      </p:pic>
      <p:cxnSp>
        <p:nvCxnSpPr>
          <p:cNvPr id="2179" name="Google Shape;2179;p57"/>
          <p:cNvCxnSpPr>
            <a:stCxn id="2175" idx="3"/>
            <a:endCxn id="2177" idx="1"/>
          </p:cNvCxnSpPr>
          <p:nvPr/>
        </p:nvCxnSpPr>
        <p:spPr>
          <a:xfrm>
            <a:off x="9375602" y="5670816"/>
            <a:ext cx="719400" cy="0"/>
          </a:xfrm>
          <a:prstGeom prst="straightConnector1">
            <a:avLst/>
          </a:prstGeom>
          <a:noFill/>
          <a:ln cap="flat" cmpd="sng" w="12700">
            <a:solidFill>
              <a:schemeClr val="accent5"/>
            </a:solidFill>
            <a:prstDash val="solid"/>
            <a:miter lim="800000"/>
            <a:headEnd len="sm" w="sm" type="none"/>
            <a:tailEnd len="med" w="med" type="triangle"/>
          </a:ln>
        </p:spPr>
      </p:cxnSp>
      <p:pic>
        <p:nvPicPr>
          <p:cNvPr descr="Database with solid fill" id="2180" name="Google Shape;2180;p57"/>
          <p:cNvPicPr preferRelativeResize="0"/>
          <p:nvPr/>
        </p:nvPicPr>
        <p:blipFill rotWithShape="1">
          <a:blip r:embed="rId5">
            <a:alphaModFix/>
          </a:blip>
          <a:srcRect b="0" l="0" r="0" t="0"/>
          <a:stretch/>
        </p:blipFill>
        <p:spPr>
          <a:xfrm>
            <a:off x="9098601" y="5784183"/>
            <a:ext cx="277000" cy="277000"/>
          </a:xfrm>
          <a:prstGeom prst="rect">
            <a:avLst/>
          </a:prstGeom>
          <a:noFill/>
          <a:ln>
            <a:noFill/>
          </a:ln>
        </p:spPr>
      </p:pic>
      <p:pic>
        <p:nvPicPr>
          <p:cNvPr descr="Database with solid fill" id="2181" name="Google Shape;2181;p57"/>
          <p:cNvPicPr preferRelativeResize="0"/>
          <p:nvPr/>
        </p:nvPicPr>
        <p:blipFill rotWithShape="1">
          <a:blip r:embed="rId6">
            <a:alphaModFix/>
          </a:blip>
          <a:srcRect b="0" l="0" r="0" t="0"/>
          <a:stretch/>
        </p:blipFill>
        <p:spPr>
          <a:xfrm>
            <a:off x="10730479" y="5784183"/>
            <a:ext cx="277000" cy="277000"/>
          </a:xfrm>
          <a:prstGeom prst="rect">
            <a:avLst/>
          </a:prstGeom>
          <a:noFill/>
          <a:ln>
            <a:noFill/>
          </a:ln>
        </p:spPr>
      </p:pic>
      <p:sp>
        <p:nvSpPr>
          <p:cNvPr id="2182" name="Google Shape;2182;p57"/>
          <p:cNvSpPr txBox="1"/>
          <p:nvPr/>
        </p:nvSpPr>
        <p:spPr>
          <a:xfrm>
            <a:off x="8140255" y="6130122"/>
            <a:ext cx="156500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/home/aaron/file</a:t>
            </a:r>
            <a:endParaRPr/>
          </a:p>
        </p:txBody>
      </p:sp>
      <p:sp>
        <p:nvSpPr>
          <p:cNvPr id="2183" name="Google Shape;2183;p57"/>
          <p:cNvSpPr txBox="1"/>
          <p:nvPr/>
        </p:nvSpPr>
        <p:spPr>
          <a:xfrm>
            <a:off x="9772132" y="6130122"/>
            <a:ext cx="156500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/mnt/Backups/file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500"/>
                                        <p:tgtEl>
                                          <p:spTgt spid="216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165"/>
                                        </p:tgtEl>
                                        <p:attrNameLst>
                                          <p:attrName>style.visibility</p:attrName>
                                        </p:attrNameLst>
                                      </p:cBhvr>
                                      <p:to>
                                        <p:strVal val="visible"/>
                                      </p:to>
                                    </p:set>
                                    <p:anim calcmode="lin" valueType="num">
                                      <p:cBhvr additive="base">
                                        <p:cTn dur="150"/>
                                        <p:tgtEl>
                                          <p:spTgt spid="2165"/>
                                        </p:tgtEl>
                                        <p:attrNameLst>
                                          <p:attrName>ppt_w</p:attrName>
                                        </p:attrNameLst>
                                      </p:cBhvr>
                                      <p:tavLst>
                                        <p:tav fmla="" tm="0">
                                          <p:val>
                                            <p:strVal val="0"/>
                                          </p:val>
                                        </p:tav>
                                        <p:tav fmla="" tm="100000">
                                          <p:val>
                                            <p:strVal val="#ppt_w"/>
                                          </p:val>
                                        </p:tav>
                                      </p:tavLst>
                                    </p:anim>
                                    <p:anim calcmode="lin" valueType="num">
                                      <p:cBhvr additive="base">
                                        <p:cTn dur="150"/>
                                        <p:tgtEl>
                                          <p:spTgt spid="2165"/>
                                        </p:tgtEl>
                                        <p:attrNameLst>
                                          <p:attrName>ppt_h</p:attrName>
                                        </p:attrNameLst>
                                      </p:cBhvr>
                                      <p:tavLst>
                                        <p:tav fmla="" tm="0">
                                          <p:val>
                                            <p:strVal val="0"/>
                                          </p:val>
                                        </p:tav>
                                        <p:tav fmla="" tm="100000">
                                          <p:val>
                                            <p:strVal val="#ppt_h"/>
                                          </p:val>
                                        </p:tav>
                                      </p:tavLst>
                                    </p:anim>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500"/>
                                        <p:tgtEl>
                                          <p:spTgt spid="2166"/>
                                        </p:tgtEl>
                                      </p:cBhvr>
                                    </p:animEffect>
                                  </p:childTnLst>
                                </p:cTn>
                              </p:par>
                            </p:childTnLst>
                          </p:cTn>
                        </p:par>
                        <p:par>
                          <p:cTn fill="hold">
                            <p:stCondLst>
                              <p:cond delay="1150"/>
                            </p:stCondLst>
                            <p:childTnLst>
                              <p:par>
                                <p:cTn fill="hold" nodeType="afterEffect" presetClass="entr" presetID="23" presetSubtype="16">
                                  <p:stCondLst>
                                    <p:cond delay="0"/>
                                  </p:stCondLst>
                                  <p:childTnLst>
                                    <p:set>
                                      <p:cBhvr>
                                        <p:cTn dur="1" fill="hold">
                                          <p:stCondLst>
                                            <p:cond delay="0"/>
                                          </p:stCondLst>
                                        </p:cTn>
                                        <p:tgtEl>
                                          <p:spTgt spid="2167"/>
                                        </p:tgtEl>
                                        <p:attrNameLst>
                                          <p:attrName>style.visibility</p:attrName>
                                        </p:attrNameLst>
                                      </p:cBhvr>
                                      <p:to>
                                        <p:strVal val="visible"/>
                                      </p:to>
                                    </p:set>
                                    <p:anim calcmode="lin" valueType="num">
                                      <p:cBhvr additive="base">
                                        <p:cTn dur="150"/>
                                        <p:tgtEl>
                                          <p:spTgt spid="2167"/>
                                        </p:tgtEl>
                                        <p:attrNameLst>
                                          <p:attrName>ppt_w</p:attrName>
                                        </p:attrNameLst>
                                      </p:cBhvr>
                                      <p:tavLst>
                                        <p:tav fmla="" tm="0">
                                          <p:val>
                                            <p:strVal val="0"/>
                                          </p:val>
                                        </p:tav>
                                        <p:tav fmla="" tm="100000">
                                          <p:val>
                                            <p:strVal val="#ppt_w"/>
                                          </p:val>
                                        </p:tav>
                                      </p:tavLst>
                                    </p:anim>
                                    <p:anim calcmode="lin" valueType="num">
                                      <p:cBhvr additive="base">
                                        <p:cTn dur="150"/>
                                        <p:tgtEl>
                                          <p:spTgt spid="2167"/>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168"/>
                                        </p:tgtEl>
                                        <p:attrNameLst>
                                          <p:attrName>style.visibility</p:attrName>
                                        </p:attrNameLst>
                                      </p:cBhvr>
                                      <p:to>
                                        <p:strVal val="visible"/>
                                      </p:to>
                                    </p:set>
                                    <p:animEffect filter="fade" transition="in">
                                      <p:cBhvr>
                                        <p:cTn dur="500"/>
                                        <p:tgtEl>
                                          <p:spTgt spid="2168"/>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169"/>
                                        </p:tgtEl>
                                        <p:attrNameLst>
                                          <p:attrName>style.visibility</p:attrName>
                                        </p:attrNameLst>
                                      </p:cBhvr>
                                      <p:to>
                                        <p:strVal val="visible"/>
                                      </p:to>
                                    </p:set>
                                    <p:animEffect filter="fade" transition="in">
                                      <p:cBhvr>
                                        <p:cTn dur="500"/>
                                        <p:tgtEl>
                                          <p:spTgt spid="2169"/>
                                        </p:tgtEl>
                                      </p:cBhvr>
                                    </p:animEffect>
                                  </p:childTnLst>
                                </p:cTn>
                              </p:par>
                            </p:childTnLst>
                          </p:cTn>
                        </p:par>
                        <p:par>
                          <p:cTn fill="hold">
                            <p:stCondLst>
                              <p:cond delay="2300"/>
                            </p:stCondLst>
                            <p:childTnLst>
                              <p:par>
                                <p:cTn fill="hold" nodeType="afterEffect" presetClass="entr" presetID="23" presetSubtype="16">
                                  <p:stCondLst>
                                    <p:cond delay="0"/>
                                  </p:stCondLst>
                                  <p:childTnLst>
                                    <p:set>
                                      <p:cBhvr>
                                        <p:cTn dur="1" fill="hold">
                                          <p:stCondLst>
                                            <p:cond delay="0"/>
                                          </p:stCondLst>
                                        </p:cTn>
                                        <p:tgtEl>
                                          <p:spTgt spid="2170"/>
                                        </p:tgtEl>
                                        <p:attrNameLst>
                                          <p:attrName>style.visibility</p:attrName>
                                        </p:attrNameLst>
                                      </p:cBhvr>
                                      <p:to>
                                        <p:strVal val="visible"/>
                                      </p:to>
                                    </p:set>
                                    <p:anim calcmode="lin" valueType="num">
                                      <p:cBhvr additive="base">
                                        <p:cTn dur="150"/>
                                        <p:tgtEl>
                                          <p:spTgt spid="2170"/>
                                        </p:tgtEl>
                                        <p:attrNameLst>
                                          <p:attrName>ppt_w</p:attrName>
                                        </p:attrNameLst>
                                      </p:cBhvr>
                                      <p:tavLst>
                                        <p:tav fmla="" tm="0">
                                          <p:val>
                                            <p:strVal val="0"/>
                                          </p:val>
                                        </p:tav>
                                        <p:tav fmla="" tm="100000">
                                          <p:val>
                                            <p:strVal val="#ppt_w"/>
                                          </p:val>
                                        </p:tav>
                                      </p:tavLst>
                                    </p:anim>
                                    <p:anim calcmode="lin" valueType="num">
                                      <p:cBhvr additive="base">
                                        <p:cTn dur="150"/>
                                        <p:tgtEl>
                                          <p:spTgt spid="2170"/>
                                        </p:tgtEl>
                                        <p:attrNameLst>
                                          <p:attrName>ppt_h</p:attrName>
                                        </p:attrNameLst>
                                      </p:cBhvr>
                                      <p:tavLst>
                                        <p:tav fmla="" tm="0">
                                          <p:val>
                                            <p:strVal val="0"/>
                                          </p:val>
                                        </p:tav>
                                        <p:tav fmla="" tm="100000">
                                          <p:val>
                                            <p:strVal val="#ppt_h"/>
                                          </p:val>
                                        </p:tav>
                                      </p:tavLst>
                                    </p:anim>
                                  </p:childTnLst>
                                </p:cTn>
                              </p:par>
                            </p:childTnLst>
                          </p:cTn>
                        </p:par>
                        <p:par>
                          <p:cTn fill="hold">
                            <p:stCondLst>
                              <p:cond delay="2450"/>
                            </p:stCondLst>
                            <p:childTnLst>
                              <p:par>
                                <p:cTn fill="hold" nodeType="after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500"/>
                                        <p:tgtEl>
                                          <p:spTgt spid="2171"/>
                                        </p:tgtEl>
                                      </p:cBhvr>
                                    </p:animEffect>
                                  </p:childTnLst>
                                </p:cTn>
                              </p:par>
                            </p:childTnLst>
                          </p:cTn>
                        </p:par>
                        <p:par>
                          <p:cTn fill="hold">
                            <p:stCondLst>
                              <p:cond delay="2950"/>
                            </p:stCondLst>
                            <p:childTnLst>
                              <p:par>
                                <p:cTn fill="hold" nodeType="afterEffect" presetClass="entr" presetID="23" presetSubtype="16">
                                  <p:stCondLst>
                                    <p:cond delay="0"/>
                                  </p:stCondLst>
                                  <p:childTnLst>
                                    <p:set>
                                      <p:cBhvr>
                                        <p:cTn dur="1" fill="hold">
                                          <p:stCondLst>
                                            <p:cond delay="0"/>
                                          </p:stCondLst>
                                        </p:cTn>
                                        <p:tgtEl>
                                          <p:spTgt spid="2172"/>
                                        </p:tgtEl>
                                        <p:attrNameLst>
                                          <p:attrName>style.visibility</p:attrName>
                                        </p:attrNameLst>
                                      </p:cBhvr>
                                      <p:to>
                                        <p:strVal val="visible"/>
                                      </p:to>
                                    </p:set>
                                    <p:anim calcmode="lin" valueType="num">
                                      <p:cBhvr additive="base">
                                        <p:cTn dur="150"/>
                                        <p:tgtEl>
                                          <p:spTgt spid="2172"/>
                                        </p:tgtEl>
                                        <p:attrNameLst>
                                          <p:attrName>ppt_w</p:attrName>
                                        </p:attrNameLst>
                                      </p:cBhvr>
                                      <p:tavLst>
                                        <p:tav fmla="" tm="0">
                                          <p:val>
                                            <p:strVal val="0"/>
                                          </p:val>
                                        </p:tav>
                                        <p:tav fmla="" tm="100000">
                                          <p:val>
                                            <p:strVal val="#ppt_w"/>
                                          </p:val>
                                        </p:tav>
                                      </p:tavLst>
                                    </p:anim>
                                    <p:anim calcmode="lin" valueType="num">
                                      <p:cBhvr additive="base">
                                        <p:cTn dur="150"/>
                                        <p:tgtEl>
                                          <p:spTgt spid="2172"/>
                                        </p:tgtEl>
                                        <p:attrNameLst>
                                          <p:attrName>ppt_h</p:attrName>
                                        </p:attrNameLst>
                                      </p:cBhvr>
                                      <p:tavLst>
                                        <p:tav fmla="" tm="0">
                                          <p:val>
                                            <p:strVal val="0"/>
                                          </p:val>
                                        </p:tav>
                                        <p:tav fmla="" tm="100000">
                                          <p:val>
                                            <p:strVal val="#ppt_h"/>
                                          </p:val>
                                        </p:tav>
                                      </p:tavLst>
                                    </p:anim>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2173"/>
                                        </p:tgtEl>
                                        <p:attrNameLst>
                                          <p:attrName>style.visibility</p:attrName>
                                        </p:attrNameLst>
                                      </p:cBhvr>
                                      <p:to>
                                        <p:strVal val="visible"/>
                                      </p:to>
                                    </p:set>
                                    <p:animEffect filter="fade" transition="in">
                                      <p:cBhvr>
                                        <p:cTn dur="500"/>
                                        <p:tgtEl>
                                          <p:spTgt spid="2173"/>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500"/>
                                        <p:tgtEl>
                                          <p:spTgt spid="2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500"/>
                                        <p:tgtEl>
                                          <p:spTgt spid="216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175"/>
                                        </p:tgtEl>
                                        <p:attrNameLst>
                                          <p:attrName>style.visibility</p:attrName>
                                        </p:attrNameLst>
                                      </p:cBhvr>
                                      <p:to>
                                        <p:strVal val="visible"/>
                                      </p:to>
                                    </p:set>
                                    <p:anim calcmode="lin" valueType="num">
                                      <p:cBhvr additive="base">
                                        <p:cTn dur="150"/>
                                        <p:tgtEl>
                                          <p:spTgt spid="2175"/>
                                        </p:tgtEl>
                                        <p:attrNameLst>
                                          <p:attrName>ppt_w</p:attrName>
                                        </p:attrNameLst>
                                      </p:cBhvr>
                                      <p:tavLst>
                                        <p:tav fmla="" tm="0">
                                          <p:val>
                                            <p:strVal val="0"/>
                                          </p:val>
                                        </p:tav>
                                        <p:tav fmla="" tm="100000">
                                          <p:val>
                                            <p:strVal val="#ppt_w"/>
                                          </p:val>
                                        </p:tav>
                                      </p:tavLst>
                                    </p:anim>
                                    <p:anim calcmode="lin" valueType="num">
                                      <p:cBhvr additive="base">
                                        <p:cTn dur="150"/>
                                        <p:tgtEl>
                                          <p:spTgt spid="2175"/>
                                        </p:tgtEl>
                                        <p:attrNameLst>
                                          <p:attrName>ppt_h</p:attrName>
                                        </p:attrNameLst>
                                      </p:cBhvr>
                                      <p:tavLst>
                                        <p:tav fmla="" tm="0">
                                          <p:val>
                                            <p:strVal val="0"/>
                                          </p:val>
                                        </p:tav>
                                        <p:tav fmla="" tm="100000">
                                          <p:val>
                                            <p:strVal val="#ppt_h"/>
                                          </p:val>
                                        </p:tav>
                                      </p:tavLst>
                                    </p:anim>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2176"/>
                                        </p:tgtEl>
                                        <p:attrNameLst>
                                          <p:attrName>style.visibility</p:attrName>
                                        </p:attrNameLst>
                                      </p:cBhvr>
                                      <p:to>
                                        <p:strVal val="visible"/>
                                      </p:to>
                                    </p:set>
                                    <p:animEffect filter="fade" transition="in">
                                      <p:cBhvr>
                                        <p:cTn dur="500"/>
                                        <p:tgtEl>
                                          <p:spTgt spid="2176"/>
                                        </p:tgtEl>
                                      </p:cBhvr>
                                    </p:animEffect>
                                  </p:childTnLst>
                                </p:cTn>
                              </p:par>
                              <p:par>
                                <p:cTn fill="hold" nodeType="with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500"/>
                                        <p:tgtEl>
                                          <p:spTgt spid="2180"/>
                                        </p:tgtEl>
                                      </p:cBhvr>
                                    </p:animEffect>
                                  </p:childTnLst>
                                </p:cTn>
                              </p:par>
                              <p:par>
                                <p:cTn fill="hold" nodeType="withEffect" presetClass="entr" presetID="10" presetSubtype="0">
                                  <p:stCondLst>
                                    <p:cond delay="0"/>
                                  </p:stCondLst>
                                  <p:childTnLst>
                                    <p:set>
                                      <p:cBhvr>
                                        <p:cTn dur="1" fill="hold">
                                          <p:stCondLst>
                                            <p:cond delay="0"/>
                                          </p:stCondLst>
                                        </p:cTn>
                                        <p:tgtEl>
                                          <p:spTgt spid="2182"/>
                                        </p:tgtEl>
                                        <p:attrNameLst>
                                          <p:attrName>style.visibility</p:attrName>
                                        </p:attrNameLst>
                                      </p:cBhvr>
                                      <p:to>
                                        <p:strVal val="visible"/>
                                      </p:to>
                                    </p:set>
                                    <p:animEffect filter="fade" transition="in">
                                      <p:cBhvr>
                                        <p:cTn dur="500"/>
                                        <p:tgtEl>
                                          <p:spTgt spid="2182"/>
                                        </p:tgtEl>
                                      </p:cBhvr>
                                    </p:animEffect>
                                  </p:childTnLst>
                                </p:cTn>
                              </p:par>
                            </p:childTnLst>
                          </p:cTn>
                        </p:par>
                        <p:par>
                          <p:cTn fill="hold">
                            <p:stCondLst>
                              <p:cond delay="1150"/>
                            </p:stCondLst>
                            <p:childTnLst>
                              <p:par>
                                <p:cTn fill="hold" nodeType="afterEffect" presetClass="entr" presetID="23" presetSubtype="16">
                                  <p:stCondLst>
                                    <p:cond delay="0"/>
                                  </p:stCondLst>
                                  <p:childTnLst>
                                    <p:set>
                                      <p:cBhvr>
                                        <p:cTn dur="1" fill="hold">
                                          <p:stCondLst>
                                            <p:cond delay="0"/>
                                          </p:stCondLst>
                                        </p:cTn>
                                        <p:tgtEl>
                                          <p:spTgt spid="2177"/>
                                        </p:tgtEl>
                                        <p:attrNameLst>
                                          <p:attrName>style.visibility</p:attrName>
                                        </p:attrNameLst>
                                      </p:cBhvr>
                                      <p:to>
                                        <p:strVal val="visible"/>
                                      </p:to>
                                    </p:set>
                                    <p:anim calcmode="lin" valueType="num">
                                      <p:cBhvr additive="base">
                                        <p:cTn dur="150"/>
                                        <p:tgtEl>
                                          <p:spTgt spid="2177"/>
                                        </p:tgtEl>
                                        <p:attrNameLst>
                                          <p:attrName>ppt_w</p:attrName>
                                        </p:attrNameLst>
                                      </p:cBhvr>
                                      <p:tavLst>
                                        <p:tav fmla="" tm="0">
                                          <p:val>
                                            <p:strVal val="0"/>
                                          </p:val>
                                        </p:tav>
                                        <p:tav fmla="" tm="100000">
                                          <p:val>
                                            <p:strVal val="#ppt_w"/>
                                          </p:val>
                                        </p:tav>
                                      </p:tavLst>
                                    </p:anim>
                                    <p:anim calcmode="lin" valueType="num">
                                      <p:cBhvr additive="base">
                                        <p:cTn dur="150"/>
                                        <p:tgtEl>
                                          <p:spTgt spid="2177"/>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178"/>
                                        </p:tgtEl>
                                        <p:attrNameLst>
                                          <p:attrName>style.visibility</p:attrName>
                                        </p:attrNameLst>
                                      </p:cBhvr>
                                      <p:to>
                                        <p:strVal val="visible"/>
                                      </p:to>
                                    </p:set>
                                    <p:animEffect filter="fade" transition="in">
                                      <p:cBhvr>
                                        <p:cTn dur="500"/>
                                        <p:tgtEl>
                                          <p:spTgt spid="2178"/>
                                        </p:tgtEl>
                                      </p:cBhvr>
                                    </p:animEffect>
                                  </p:childTnLst>
                                </p:cTn>
                              </p:par>
                              <p:par>
                                <p:cTn fill="hold" nodeType="withEffect" presetClass="entr" presetID="10" presetSubtype="0">
                                  <p:stCondLst>
                                    <p:cond delay="0"/>
                                  </p:stCondLst>
                                  <p:childTnLst>
                                    <p:set>
                                      <p:cBhvr>
                                        <p:cTn dur="1" fill="hold">
                                          <p:stCondLst>
                                            <p:cond delay="0"/>
                                          </p:stCondLst>
                                        </p:cTn>
                                        <p:tgtEl>
                                          <p:spTgt spid="2181"/>
                                        </p:tgtEl>
                                        <p:attrNameLst>
                                          <p:attrName>style.visibility</p:attrName>
                                        </p:attrNameLst>
                                      </p:cBhvr>
                                      <p:to>
                                        <p:strVal val="visible"/>
                                      </p:to>
                                    </p:set>
                                    <p:animEffect filter="fade" transition="in">
                                      <p:cBhvr>
                                        <p:cTn dur="500"/>
                                        <p:tgtEl>
                                          <p:spTgt spid="2181"/>
                                        </p:tgtEl>
                                      </p:cBhvr>
                                    </p:animEffect>
                                  </p:childTnLst>
                                </p:cTn>
                              </p:par>
                              <p:par>
                                <p:cTn fill="hold" nodeType="withEffect" presetClass="entr" presetID="10" presetSubtype="0">
                                  <p:stCondLst>
                                    <p:cond delay="0"/>
                                  </p:stCondLst>
                                  <p:childTnLst>
                                    <p:set>
                                      <p:cBhvr>
                                        <p:cTn dur="1" fill="hold">
                                          <p:stCondLst>
                                            <p:cond delay="0"/>
                                          </p:stCondLst>
                                        </p:cTn>
                                        <p:tgtEl>
                                          <p:spTgt spid="2183"/>
                                        </p:tgtEl>
                                        <p:attrNameLst>
                                          <p:attrName>style.visibility</p:attrName>
                                        </p:attrNameLst>
                                      </p:cBhvr>
                                      <p:to>
                                        <p:strVal val="visible"/>
                                      </p:to>
                                    </p:set>
                                    <p:animEffect filter="fade" transition="in">
                                      <p:cBhvr>
                                        <p:cTn dur="500"/>
                                        <p:tgtEl>
                                          <p:spTgt spid="2183"/>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500"/>
                                        <p:tgtEl>
                                          <p:spTgt spid="2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58"/>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2190" name="Google Shape;2190;p58"/>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2191" name="Google Shape;2191;p58"/>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2192" name="Google Shape;2192;p58"/>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2193" name="Google Shape;2193;p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2194" name="Google Shape;2194;p58">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59"/>
          <p:cNvSpPr/>
          <p:nvPr/>
        </p:nvSpPr>
        <p:spPr>
          <a:xfrm>
            <a:off x="4907362" y="712860"/>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201" name="Google Shape;2201;p59"/>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202" name="Google Shape;2202;p59"/>
          <p:cNvSpPr txBox="1"/>
          <p:nvPr/>
        </p:nvSpPr>
        <p:spPr>
          <a:xfrm>
            <a:off x="889802" y="3167642"/>
            <a:ext cx="387057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0F0F0"/>
                </a:solidFill>
                <a:latin typeface="Ubuntu"/>
                <a:ea typeface="Ubuntu"/>
                <a:cs typeface="Ubuntu"/>
                <a:sym typeface="Ubuntu"/>
              </a:rPr>
              <a:t>Create and Manage Soft Links</a:t>
            </a:r>
            <a:endParaRPr/>
          </a:p>
        </p:txBody>
      </p:sp>
      <p:sp>
        <p:nvSpPr>
          <p:cNvPr id="2203" name="Google Shape;2203;p59"/>
          <p:cNvSpPr/>
          <p:nvPr/>
        </p:nvSpPr>
        <p:spPr>
          <a:xfrm>
            <a:off x="7690103" y="2751549"/>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Link with solid fill" id="2204" name="Google Shape;2204;p59"/>
          <p:cNvPicPr preferRelativeResize="0"/>
          <p:nvPr/>
        </p:nvPicPr>
        <p:blipFill rotWithShape="1">
          <a:blip r:embed="rId3">
            <a:alphaModFix/>
          </a:blip>
          <a:srcRect b="0" l="0" r="0" t="0"/>
          <a:stretch/>
        </p:blipFill>
        <p:spPr>
          <a:xfrm>
            <a:off x="7856861" y="2875956"/>
            <a:ext cx="1134664" cy="1134664"/>
          </a:xfrm>
          <a:prstGeom prst="rect">
            <a:avLst/>
          </a:prstGeom>
          <a:noFill/>
          <a:ln>
            <a:noFill/>
          </a:ln>
        </p:spPr>
      </p:pic>
      <p:sp>
        <p:nvSpPr>
          <p:cNvPr id="2205" name="Google Shape;2205;p59"/>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03"/>
                                        </p:tgtEl>
                                        <p:attrNameLst>
                                          <p:attrName>style.visibility</p:attrName>
                                        </p:attrNameLst>
                                      </p:cBhvr>
                                      <p:to>
                                        <p:strVal val="visible"/>
                                      </p:to>
                                    </p:set>
                                    <p:animEffect filter="fade" transition="in">
                                      <p:cBhvr>
                                        <p:cTn dur="500"/>
                                        <p:tgtEl>
                                          <p:spTgt spid="22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04"/>
                                        </p:tgtEl>
                                        <p:attrNameLst>
                                          <p:attrName>style.visibility</p:attrName>
                                        </p:attrNameLst>
                                      </p:cBhvr>
                                      <p:to>
                                        <p:strVal val="visible"/>
                                      </p:to>
                                    </p:set>
                                    <p:animEffect filter="fade" transition="in">
                                      <p:cBhvr>
                                        <p:cTn dur="500"/>
                                        <p:tgtEl>
                                          <p:spTgt spid="2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60"/>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Soft Links</a:t>
            </a:r>
            <a:endParaRPr/>
          </a:p>
        </p:txBody>
      </p:sp>
      <p:pic>
        <p:nvPicPr>
          <p:cNvPr id="2212" name="Google Shape;2212;p60"/>
          <p:cNvPicPr preferRelativeResize="0"/>
          <p:nvPr/>
        </p:nvPicPr>
        <p:blipFill rotWithShape="1">
          <a:blip r:embed="rId3">
            <a:alphaModFix/>
          </a:blip>
          <a:srcRect b="0" l="0" r="0" t="0"/>
          <a:stretch/>
        </p:blipFill>
        <p:spPr>
          <a:xfrm>
            <a:off x="2562574" y="4862802"/>
            <a:ext cx="540511" cy="631982"/>
          </a:xfrm>
          <a:prstGeom prst="rect">
            <a:avLst/>
          </a:prstGeom>
          <a:noFill/>
          <a:ln>
            <a:noFill/>
          </a:ln>
        </p:spPr>
      </p:pic>
      <p:pic>
        <p:nvPicPr>
          <p:cNvPr id="2213" name="Google Shape;2213;p60"/>
          <p:cNvPicPr preferRelativeResize="0"/>
          <p:nvPr/>
        </p:nvPicPr>
        <p:blipFill rotWithShape="1">
          <a:blip r:embed="rId4">
            <a:alphaModFix/>
          </a:blip>
          <a:srcRect b="31861" l="0" r="15982" t="0"/>
          <a:stretch/>
        </p:blipFill>
        <p:spPr>
          <a:xfrm>
            <a:off x="4641732" y="1889134"/>
            <a:ext cx="6533199" cy="2867252"/>
          </a:xfrm>
          <a:prstGeom prst="rect">
            <a:avLst/>
          </a:prstGeom>
          <a:noFill/>
          <a:ln>
            <a:noFill/>
          </a:ln>
        </p:spPr>
      </p:pic>
      <p:sp>
        <p:nvSpPr>
          <p:cNvPr id="2214" name="Google Shape;2214;p60"/>
          <p:cNvSpPr txBox="1"/>
          <p:nvPr/>
        </p:nvSpPr>
        <p:spPr>
          <a:xfrm>
            <a:off x="5100911" y="4940072"/>
            <a:ext cx="36072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C:\Program Files\MyCoolApp\</a:t>
            </a:r>
            <a:endParaRPr/>
          </a:p>
        </p:txBody>
      </p:sp>
      <p:sp>
        <p:nvSpPr>
          <p:cNvPr id="2215" name="Google Shape;2215;p60"/>
          <p:cNvSpPr txBox="1"/>
          <p:nvPr/>
        </p:nvSpPr>
        <p:spPr>
          <a:xfrm>
            <a:off x="8529588" y="4940072"/>
            <a:ext cx="19574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application.exe</a:t>
            </a:r>
            <a:endParaRPr/>
          </a:p>
        </p:txBody>
      </p:sp>
      <p:cxnSp>
        <p:nvCxnSpPr>
          <p:cNvPr id="2216" name="Google Shape;2216;p60"/>
          <p:cNvCxnSpPr/>
          <p:nvPr/>
        </p:nvCxnSpPr>
        <p:spPr>
          <a:xfrm>
            <a:off x="3200996" y="5149077"/>
            <a:ext cx="1236250" cy="0"/>
          </a:xfrm>
          <a:prstGeom prst="straightConnector1">
            <a:avLst/>
          </a:prstGeom>
          <a:noFill/>
          <a:ln cap="flat" cmpd="sng" w="12700">
            <a:solidFill>
              <a:schemeClr val="accent4"/>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2"/>
                                        </p:tgtEl>
                                        <p:attrNameLst>
                                          <p:attrName>style.visibility</p:attrName>
                                        </p:attrNameLst>
                                      </p:cBhvr>
                                      <p:to>
                                        <p:strVal val="visible"/>
                                      </p:to>
                                    </p:set>
                                    <p:animEffect filter="fade" transition="in">
                                      <p:cBhvr>
                                        <p:cTn dur="500"/>
                                        <p:tgtEl>
                                          <p:spTgt spid="2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3"/>
                                        </p:tgtEl>
                                        <p:attrNameLst>
                                          <p:attrName>style.visibility</p:attrName>
                                        </p:attrNameLst>
                                      </p:cBhvr>
                                      <p:to>
                                        <p:strVal val="visible"/>
                                      </p:to>
                                    </p:set>
                                    <p:animEffect filter="fade" transition="in">
                                      <p:cBhvr>
                                        <p:cTn dur="500"/>
                                        <p:tgtEl>
                                          <p:spTgt spid="2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6"/>
                                        </p:tgtEl>
                                        <p:attrNameLst>
                                          <p:attrName>style.visibility</p:attrName>
                                        </p:attrNameLst>
                                      </p:cBhvr>
                                      <p:to>
                                        <p:strVal val="visible"/>
                                      </p:to>
                                    </p:set>
                                    <p:animEffect filter="fade" transition="in">
                                      <p:cBhvr>
                                        <p:cTn dur="500"/>
                                        <p:tgtEl>
                                          <p:spTgt spid="22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14"/>
                                        </p:tgtEl>
                                        <p:attrNameLst>
                                          <p:attrName>style.visibility</p:attrName>
                                        </p:attrNameLst>
                                      </p:cBhvr>
                                      <p:to>
                                        <p:strVal val="visible"/>
                                      </p:to>
                                    </p:set>
                                    <p:animEffect filter="fade" transition="in">
                                      <p:cBhvr>
                                        <p:cTn dur="500"/>
                                        <p:tgtEl>
                                          <p:spTgt spid="2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5"/>
                                        </p:tgtEl>
                                        <p:attrNameLst>
                                          <p:attrName>style.visibility</p:attrName>
                                        </p:attrNameLst>
                                      </p:cBhvr>
                                      <p:to>
                                        <p:strVal val="visible"/>
                                      </p:to>
                                    </p:set>
                                    <p:animEffect filter="fade" transition="in">
                                      <p:cBhvr>
                                        <p:cTn dur="500"/>
                                        <p:tgtEl>
                                          <p:spTgt spid="2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61"/>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Soft Links</a:t>
            </a:r>
            <a:endParaRPr/>
          </a:p>
        </p:txBody>
      </p:sp>
      <p:sp>
        <p:nvSpPr>
          <p:cNvPr id="2223" name="Google Shape;2223;p61"/>
          <p:cNvSpPr/>
          <p:nvPr/>
        </p:nvSpPr>
        <p:spPr>
          <a:xfrm>
            <a:off x="411306" y="1989458"/>
            <a:ext cx="6262263"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ln </a:t>
            </a:r>
            <a:r>
              <a:rPr lang="en-US" sz="1200">
                <a:solidFill>
                  <a:schemeClr val="accent4"/>
                </a:solidFill>
                <a:latin typeface="Consolas"/>
                <a:ea typeface="Consolas"/>
                <a:cs typeface="Consolas"/>
                <a:sym typeface="Consolas"/>
              </a:rPr>
              <a:t>–s </a:t>
            </a:r>
            <a:r>
              <a:rPr lang="en-US" sz="1200">
                <a:solidFill>
                  <a:schemeClr val="lt1"/>
                </a:solidFill>
                <a:latin typeface="Consolas"/>
                <a:ea typeface="Consolas"/>
                <a:cs typeface="Consolas"/>
                <a:sym typeface="Consolas"/>
              </a:rPr>
              <a:t>/home/aaron/Pictures/family_dog.jpg family_dog_shortcut.jpg</a:t>
            </a:r>
            <a:endParaRPr/>
          </a:p>
        </p:txBody>
      </p:sp>
      <p:sp>
        <p:nvSpPr>
          <p:cNvPr id="2224" name="Google Shape;2224;p61"/>
          <p:cNvSpPr/>
          <p:nvPr/>
        </p:nvSpPr>
        <p:spPr>
          <a:xfrm>
            <a:off x="411306" y="2443466"/>
            <a:ext cx="6262263"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ls -l</a:t>
            </a:r>
            <a:endParaRPr/>
          </a:p>
        </p:txBody>
      </p:sp>
      <p:sp>
        <p:nvSpPr>
          <p:cNvPr id="2225" name="Google Shape;2225;p61"/>
          <p:cNvSpPr/>
          <p:nvPr/>
        </p:nvSpPr>
        <p:spPr>
          <a:xfrm>
            <a:off x="411306" y="3055843"/>
            <a:ext cx="6262263"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a:t>
            </a:r>
            <a:r>
              <a:rPr lang="en-US" sz="1200">
                <a:solidFill>
                  <a:schemeClr val="accent4"/>
                </a:solidFill>
                <a:latin typeface="Consolas"/>
                <a:ea typeface="Consolas"/>
                <a:cs typeface="Consolas"/>
                <a:sym typeface="Consolas"/>
              </a:rPr>
              <a:t>readlink</a:t>
            </a:r>
            <a:r>
              <a:rPr lang="en-US" sz="1200">
                <a:solidFill>
                  <a:schemeClr val="lt1"/>
                </a:solidFill>
                <a:latin typeface="Consolas"/>
                <a:ea typeface="Consolas"/>
                <a:cs typeface="Consolas"/>
                <a:sym typeface="Consolas"/>
              </a:rPr>
              <a:t> family_dog_shortcut.jpg </a:t>
            </a:r>
            <a:endParaRPr sz="1200">
              <a:solidFill>
                <a:schemeClr val="lt1"/>
              </a:solidFill>
              <a:latin typeface="Consolas"/>
              <a:ea typeface="Consolas"/>
              <a:cs typeface="Consolas"/>
              <a:sym typeface="Consolas"/>
            </a:endParaRPr>
          </a:p>
        </p:txBody>
      </p:sp>
      <p:sp>
        <p:nvSpPr>
          <p:cNvPr id="2226" name="Google Shape;2226;p61"/>
          <p:cNvSpPr/>
          <p:nvPr/>
        </p:nvSpPr>
        <p:spPr>
          <a:xfrm>
            <a:off x="597309" y="3329573"/>
            <a:ext cx="6083053" cy="26015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/home/aaron/Pictures/family_dog.jpg</a:t>
            </a:r>
            <a:endParaRPr sz="1100">
              <a:solidFill>
                <a:schemeClr val="lt1"/>
              </a:solidFill>
              <a:latin typeface="Consolas"/>
              <a:ea typeface="Consolas"/>
              <a:cs typeface="Consolas"/>
              <a:sym typeface="Consolas"/>
            </a:endParaRPr>
          </a:p>
        </p:txBody>
      </p:sp>
      <p:sp>
        <p:nvSpPr>
          <p:cNvPr id="2227" name="Google Shape;2227;p61"/>
          <p:cNvSpPr/>
          <p:nvPr/>
        </p:nvSpPr>
        <p:spPr>
          <a:xfrm>
            <a:off x="411306" y="3705009"/>
            <a:ext cx="6262263"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echo “Test” &gt;&gt; fstab_shortcut </a:t>
            </a:r>
            <a:endParaRPr sz="1200">
              <a:solidFill>
                <a:schemeClr val="lt1"/>
              </a:solidFill>
              <a:latin typeface="Consolas"/>
              <a:ea typeface="Consolas"/>
              <a:cs typeface="Consolas"/>
              <a:sym typeface="Consolas"/>
            </a:endParaRPr>
          </a:p>
        </p:txBody>
      </p:sp>
      <p:sp>
        <p:nvSpPr>
          <p:cNvPr id="2228" name="Google Shape;2228;p61"/>
          <p:cNvSpPr/>
          <p:nvPr/>
        </p:nvSpPr>
        <p:spPr>
          <a:xfrm>
            <a:off x="597309" y="4067411"/>
            <a:ext cx="6083053" cy="26015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bash: fstab_shortcut: Permission denied</a:t>
            </a:r>
            <a:endParaRPr/>
          </a:p>
        </p:txBody>
      </p:sp>
      <p:sp>
        <p:nvSpPr>
          <p:cNvPr id="2229" name="Google Shape;2229;p61"/>
          <p:cNvSpPr/>
          <p:nvPr/>
        </p:nvSpPr>
        <p:spPr>
          <a:xfrm>
            <a:off x="411307" y="5280892"/>
            <a:ext cx="6296930"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[/home/aaron]$</a:t>
            </a:r>
            <a:r>
              <a:rPr lang="en-US" sz="1200">
                <a:solidFill>
                  <a:schemeClr val="lt1"/>
                </a:solidFill>
                <a:latin typeface="Consolas"/>
                <a:ea typeface="Consolas"/>
                <a:cs typeface="Consolas"/>
                <a:sym typeface="Consolas"/>
              </a:rPr>
              <a:t> ln –s </a:t>
            </a:r>
            <a:r>
              <a:rPr lang="en-US" sz="1200">
                <a:solidFill>
                  <a:schemeClr val="accent4"/>
                </a:solidFill>
                <a:latin typeface="Consolas"/>
                <a:ea typeface="Consolas"/>
                <a:cs typeface="Consolas"/>
                <a:sym typeface="Consolas"/>
              </a:rPr>
              <a:t>Pictures/family_dog.jpg </a:t>
            </a:r>
            <a:r>
              <a:rPr lang="en-US" sz="1200">
                <a:solidFill>
                  <a:schemeClr val="lt1"/>
                </a:solidFill>
                <a:latin typeface="Consolas"/>
                <a:ea typeface="Consolas"/>
                <a:cs typeface="Consolas"/>
                <a:sym typeface="Consolas"/>
              </a:rPr>
              <a:t>relative_picture_shortcut</a:t>
            </a:r>
            <a:endParaRPr sz="1200">
              <a:solidFill>
                <a:schemeClr val="lt1"/>
              </a:solidFill>
              <a:latin typeface="Consolas"/>
              <a:ea typeface="Consolas"/>
              <a:cs typeface="Consolas"/>
              <a:sym typeface="Consolas"/>
            </a:endParaRPr>
          </a:p>
        </p:txBody>
      </p:sp>
      <p:sp>
        <p:nvSpPr>
          <p:cNvPr id="2230" name="Google Shape;2230;p61"/>
          <p:cNvSpPr/>
          <p:nvPr/>
        </p:nvSpPr>
        <p:spPr>
          <a:xfrm>
            <a:off x="597309" y="2734704"/>
            <a:ext cx="6305577" cy="26015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lrwxrwxrwx. 1 aaron aaron family_dog_shortcut.jpg </a:t>
            </a:r>
            <a:r>
              <a:rPr lang="en-US" sz="1100">
                <a:solidFill>
                  <a:schemeClr val="accent4"/>
                </a:solidFill>
                <a:latin typeface="Consolas"/>
                <a:ea typeface="Consolas"/>
                <a:cs typeface="Consolas"/>
                <a:sym typeface="Consolas"/>
              </a:rPr>
              <a:t>-&gt; </a:t>
            </a:r>
            <a:r>
              <a:rPr lang="en-US" sz="1100">
                <a:solidFill>
                  <a:schemeClr val="lt1"/>
                </a:solidFill>
                <a:latin typeface="Consolas"/>
                <a:ea typeface="Consolas"/>
                <a:cs typeface="Consolas"/>
                <a:sym typeface="Consolas"/>
              </a:rPr>
              <a:t>/home/aaron/Pictures..</a:t>
            </a:r>
            <a:endParaRPr sz="1100">
              <a:solidFill>
                <a:schemeClr val="accent4"/>
              </a:solidFill>
              <a:latin typeface="Consolas"/>
              <a:ea typeface="Consolas"/>
              <a:cs typeface="Consolas"/>
              <a:sym typeface="Consolas"/>
            </a:endParaRPr>
          </a:p>
        </p:txBody>
      </p:sp>
      <p:sp>
        <p:nvSpPr>
          <p:cNvPr id="2231" name="Google Shape;2231;p61"/>
          <p:cNvSpPr/>
          <p:nvPr/>
        </p:nvSpPr>
        <p:spPr>
          <a:xfrm>
            <a:off x="655061" y="2764386"/>
            <a:ext cx="111805" cy="157999"/>
          </a:xfrm>
          <a:prstGeom prst="rect">
            <a:avLst/>
          </a:prstGeom>
          <a:noFill/>
          <a:ln cap="flat" cmpd="sng" w="9525">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2232" name="Google Shape;2232;p61"/>
          <p:cNvSpPr/>
          <p:nvPr/>
        </p:nvSpPr>
        <p:spPr>
          <a:xfrm>
            <a:off x="9182253" y="2719011"/>
            <a:ext cx="666799" cy="49359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Image with solid fill" id="2233" name="Google Shape;2233;p61"/>
          <p:cNvPicPr preferRelativeResize="0"/>
          <p:nvPr/>
        </p:nvPicPr>
        <p:blipFill rotWithShape="1">
          <a:blip r:embed="rId3">
            <a:alphaModFix/>
          </a:blip>
          <a:srcRect b="0" l="0" r="0" t="0"/>
          <a:stretch/>
        </p:blipFill>
        <p:spPr>
          <a:xfrm>
            <a:off x="9332282" y="2783857"/>
            <a:ext cx="366738" cy="366736"/>
          </a:xfrm>
          <a:prstGeom prst="rect">
            <a:avLst/>
          </a:prstGeom>
          <a:noFill/>
          <a:ln>
            <a:noFill/>
          </a:ln>
        </p:spPr>
      </p:pic>
      <p:sp>
        <p:nvSpPr>
          <p:cNvPr id="2234" name="Google Shape;2234;p61"/>
          <p:cNvSpPr txBox="1"/>
          <p:nvPr/>
        </p:nvSpPr>
        <p:spPr>
          <a:xfrm>
            <a:off x="8547628" y="3212600"/>
            <a:ext cx="192046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family_dog.jpg</a:t>
            </a:r>
            <a:endParaRPr/>
          </a:p>
        </p:txBody>
      </p:sp>
      <p:grpSp>
        <p:nvGrpSpPr>
          <p:cNvPr id="2235" name="Google Shape;2235;p61"/>
          <p:cNvGrpSpPr/>
          <p:nvPr/>
        </p:nvGrpSpPr>
        <p:grpSpPr>
          <a:xfrm>
            <a:off x="8570866" y="4066226"/>
            <a:ext cx="1853295" cy="371694"/>
            <a:chOff x="7473586" y="2960701"/>
            <a:chExt cx="1853295" cy="371694"/>
          </a:xfrm>
        </p:grpSpPr>
        <p:sp>
          <p:nvSpPr>
            <p:cNvPr id="2236" name="Google Shape;2236;p61"/>
            <p:cNvSpPr/>
            <p:nvPr/>
          </p:nvSpPr>
          <p:spPr>
            <a:xfrm>
              <a:off x="7521636" y="2968435"/>
              <a:ext cx="1805245" cy="36396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accent4"/>
                  </a:solidFill>
                  <a:latin typeface="Ubuntu"/>
                  <a:ea typeface="Ubuntu"/>
                  <a:cs typeface="Ubuntu"/>
                  <a:sym typeface="Ubuntu"/>
                </a:rPr>
                <a:t>Inode</a:t>
              </a:r>
              <a:endParaRPr sz="1200">
                <a:solidFill>
                  <a:schemeClr val="accent4"/>
                </a:solidFill>
                <a:latin typeface="Ubuntu"/>
                <a:ea typeface="Ubuntu"/>
                <a:cs typeface="Ubuntu"/>
                <a:sym typeface="Ubuntu"/>
              </a:endParaRPr>
            </a:p>
          </p:txBody>
        </p:sp>
        <p:sp>
          <p:nvSpPr>
            <p:cNvPr id="2237" name="Google Shape;2237;p61"/>
            <p:cNvSpPr txBox="1"/>
            <p:nvPr/>
          </p:nvSpPr>
          <p:spPr>
            <a:xfrm>
              <a:off x="7473586" y="2960701"/>
              <a:ext cx="82522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F7F7F"/>
                  </a:solidFill>
                  <a:latin typeface="Consolas"/>
                  <a:ea typeface="Consolas"/>
                  <a:cs typeface="Consolas"/>
                  <a:sym typeface="Consolas"/>
                </a:rPr>
                <a:t>52946177</a:t>
              </a:r>
              <a:endParaRPr sz="1000">
                <a:solidFill>
                  <a:srgbClr val="7F7F7F"/>
                </a:solidFill>
                <a:latin typeface="Ubuntu"/>
                <a:ea typeface="Ubuntu"/>
                <a:cs typeface="Ubuntu"/>
                <a:sym typeface="Ubuntu"/>
              </a:endParaRPr>
            </a:p>
          </p:txBody>
        </p:sp>
      </p:grpSp>
      <p:cxnSp>
        <p:nvCxnSpPr>
          <p:cNvPr id="2238" name="Google Shape;2238;p61"/>
          <p:cNvCxnSpPr/>
          <p:nvPr/>
        </p:nvCxnSpPr>
        <p:spPr>
          <a:xfrm>
            <a:off x="9539511" y="3497055"/>
            <a:ext cx="0" cy="500862"/>
          </a:xfrm>
          <a:prstGeom prst="straightConnector1">
            <a:avLst/>
          </a:prstGeom>
          <a:noFill/>
          <a:ln cap="flat" cmpd="sng" w="9525">
            <a:solidFill>
              <a:schemeClr val="accent4"/>
            </a:solidFill>
            <a:prstDash val="solid"/>
            <a:miter lim="800000"/>
            <a:headEnd len="sm" w="sm" type="none"/>
            <a:tailEnd len="med" w="med" type="triangle"/>
          </a:ln>
        </p:spPr>
      </p:cxnSp>
      <p:sp>
        <p:nvSpPr>
          <p:cNvPr id="2239" name="Google Shape;2239;p61"/>
          <p:cNvSpPr/>
          <p:nvPr/>
        </p:nvSpPr>
        <p:spPr>
          <a:xfrm>
            <a:off x="9182253" y="1355412"/>
            <a:ext cx="666799" cy="493590"/>
          </a:xfrm>
          <a:prstGeom prst="roundRect">
            <a:avLst>
              <a:gd fmla="val 16667" name="adj"/>
            </a:avLst>
          </a:prstGeom>
          <a:solidFill>
            <a:schemeClr val="accent1"/>
          </a:solidFill>
          <a:ln cap="flat" cmpd="sng" w="12700">
            <a:solidFill>
              <a:schemeClr val="accent4"/>
            </a:solidFill>
            <a:prstDash val="dashDot"/>
            <a:miter lim="800000"/>
            <a:headEnd len="sm" w="sm" type="none"/>
            <a:tailEnd len="sm" w="sm" type="none"/>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Image with solid fill" id="2240" name="Google Shape;2240;p61"/>
          <p:cNvPicPr preferRelativeResize="0"/>
          <p:nvPr/>
        </p:nvPicPr>
        <p:blipFill rotWithShape="1">
          <a:blip r:embed="rId3">
            <a:alphaModFix/>
          </a:blip>
          <a:srcRect b="0" l="0" r="0" t="0"/>
          <a:stretch/>
        </p:blipFill>
        <p:spPr>
          <a:xfrm>
            <a:off x="9332282" y="1420258"/>
            <a:ext cx="366738" cy="366736"/>
          </a:xfrm>
          <a:prstGeom prst="rect">
            <a:avLst/>
          </a:prstGeom>
          <a:noFill/>
          <a:ln>
            <a:noFill/>
          </a:ln>
        </p:spPr>
      </p:pic>
      <p:sp>
        <p:nvSpPr>
          <p:cNvPr id="2241" name="Google Shape;2241;p61"/>
          <p:cNvSpPr txBox="1"/>
          <p:nvPr/>
        </p:nvSpPr>
        <p:spPr>
          <a:xfrm>
            <a:off x="8547628" y="1849001"/>
            <a:ext cx="192046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family_dog_shortcut.jpg</a:t>
            </a:r>
            <a:endParaRPr/>
          </a:p>
        </p:txBody>
      </p:sp>
      <p:cxnSp>
        <p:nvCxnSpPr>
          <p:cNvPr id="2242" name="Google Shape;2242;p61"/>
          <p:cNvCxnSpPr/>
          <p:nvPr/>
        </p:nvCxnSpPr>
        <p:spPr>
          <a:xfrm>
            <a:off x="9539511" y="2133456"/>
            <a:ext cx="0" cy="500862"/>
          </a:xfrm>
          <a:prstGeom prst="straightConnector1">
            <a:avLst/>
          </a:prstGeom>
          <a:noFill/>
          <a:ln cap="flat" cmpd="sng" w="9525">
            <a:solidFill>
              <a:schemeClr val="accent4"/>
            </a:solidFill>
            <a:prstDash val="dashDot"/>
            <a:miter lim="800000"/>
            <a:headEnd len="sm" w="sm" type="none"/>
            <a:tailEnd len="med" w="med" type="triangle"/>
          </a:ln>
        </p:spPr>
      </p:cxnSp>
      <p:sp>
        <p:nvSpPr>
          <p:cNvPr id="2243" name="Google Shape;2243;p61"/>
          <p:cNvSpPr/>
          <p:nvPr/>
        </p:nvSpPr>
        <p:spPr>
          <a:xfrm>
            <a:off x="9699020" y="3572189"/>
            <a:ext cx="901147" cy="285731"/>
          </a:xfrm>
          <a:prstGeom prst="roundRect">
            <a:avLst>
              <a:gd fmla="val 16667"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Ubuntu"/>
                <a:ea typeface="Ubuntu"/>
                <a:cs typeface="Ubuntu"/>
                <a:sym typeface="Ubuntu"/>
              </a:rPr>
              <a:t>Hard Link</a:t>
            </a:r>
            <a:endParaRPr/>
          </a:p>
        </p:txBody>
      </p:sp>
      <p:sp>
        <p:nvSpPr>
          <p:cNvPr id="2244" name="Google Shape;2244;p61"/>
          <p:cNvSpPr/>
          <p:nvPr/>
        </p:nvSpPr>
        <p:spPr>
          <a:xfrm>
            <a:off x="9701772" y="2196080"/>
            <a:ext cx="901147" cy="285731"/>
          </a:xfrm>
          <a:prstGeom prst="roundRect">
            <a:avLst>
              <a:gd fmla="val 16667" name="adj"/>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Ubuntu"/>
                <a:ea typeface="Ubuntu"/>
                <a:cs typeface="Ubuntu"/>
                <a:sym typeface="Ubuntu"/>
              </a:rPr>
              <a:t>Soft Link</a:t>
            </a:r>
            <a:endParaRPr/>
          </a:p>
        </p:txBody>
      </p:sp>
      <p:sp>
        <p:nvSpPr>
          <p:cNvPr id="2245" name="Google Shape;2245;p61"/>
          <p:cNvSpPr/>
          <p:nvPr/>
        </p:nvSpPr>
        <p:spPr>
          <a:xfrm>
            <a:off x="411306" y="1620399"/>
            <a:ext cx="4444616"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BABABA"/>
                </a:solidFill>
                <a:latin typeface="Consolas"/>
                <a:ea typeface="Consolas"/>
                <a:cs typeface="Consolas"/>
                <a:sym typeface="Consolas"/>
              </a:rPr>
              <a:t>#</a:t>
            </a:r>
            <a:r>
              <a:rPr lang="en-US" sz="1200">
                <a:solidFill>
                  <a:schemeClr val="lt1"/>
                </a:solidFill>
                <a:latin typeface="Consolas"/>
                <a:ea typeface="Consolas"/>
                <a:cs typeface="Consolas"/>
                <a:sym typeface="Consolas"/>
              </a:rPr>
              <a:t> ln </a:t>
            </a:r>
            <a:r>
              <a:rPr lang="en-US" sz="1200">
                <a:solidFill>
                  <a:schemeClr val="accent4"/>
                </a:solidFill>
                <a:latin typeface="Consolas"/>
                <a:ea typeface="Consolas"/>
                <a:cs typeface="Consolas"/>
                <a:sym typeface="Consolas"/>
              </a:rPr>
              <a:t>-s</a:t>
            </a:r>
            <a:r>
              <a:rPr lang="en-US" sz="1200">
                <a:solidFill>
                  <a:schemeClr val="lt1"/>
                </a:solidFill>
                <a:latin typeface="Consolas"/>
                <a:ea typeface="Consolas"/>
                <a:cs typeface="Consolas"/>
                <a:sym typeface="Consolas"/>
              </a:rPr>
              <a:t> </a:t>
            </a:r>
            <a:r>
              <a:rPr lang="en-US" sz="1200">
                <a:solidFill>
                  <a:srgbClr val="BABABA"/>
                </a:solidFill>
                <a:latin typeface="Consolas"/>
                <a:ea typeface="Consolas"/>
                <a:cs typeface="Consolas"/>
                <a:sym typeface="Consolas"/>
              </a:rPr>
              <a:t>path_to_target_file </a:t>
            </a:r>
            <a:r>
              <a:rPr lang="en-US" sz="1200">
                <a:solidFill>
                  <a:srgbClr val="BFBFBF"/>
                </a:solidFill>
                <a:latin typeface="Consolas"/>
                <a:ea typeface="Consolas"/>
                <a:cs typeface="Consolas"/>
                <a:sym typeface="Consolas"/>
              </a:rPr>
              <a:t>path_to_link_file</a:t>
            </a:r>
            <a:endParaRPr sz="1200">
              <a:solidFill>
                <a:srgbClr val="BFBFBF"/>
              </a:solidFill>
              <a:latin typeface="Consolas"/>
              <a:ea typeface="Consolas"/>
              <a:cs typeface="Consolas"/>
              <a:sym typeface="Consolas"/>
            </a:endParaRPr>
          </a:p>
        </p:txBody>
      </p:sp>
      <p:sp>
        <p:nvSpPr>
          <p:cNvPr id="2246" name="Google Shape;2246;p61"/>
          <p:cNvSpPr/>
          <p:nvPr/>
        </p:nvSpPr>
        <p:spPr>
          <a:xfrm>
            <a:off x="766866" y="2764386"/>
            <a:ext cx="697832" cy="157999"/>
          </a:xfrm>
          <a:prstGeom prst="rect">
            <a:avLst/>
          </a:prstGeom>
          <a:noFill/>
          <a:ln cap="flat" cmpd="sng" w="9525">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2247" name="Google Shape;2247;p61"/>
          <p:cNvSpPr/>
          <p:nvPr/>
        </p:nvSpPr>
        <p:spPr>
          <a:xfrm>
            <a:off x="411306" y="4470455"/>
            <a:ext cx="6262263"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ls -l</a:t>
            </a:r>
            <a:endParaRPr/>
          </a:p>
        </p:txBody>
      </p:sp>
      <p:sp>
        <p:nvSpPr>
          <p:cNvPr id="2248" name="Google Shape;2248;p61"/>
          <p:cNvSpPr/>
          <p:nvPr/>
        </p:nvSpPr>
        <p:spPr>
          <a:xfrm>
            <a:off x="597309" y="4761693"/>
            <a:ext cx="6305577" cy="26015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lrwxrwxrwx. 1 aaron aaron </a:t>
            </a:r>
            <a:r>
              <a:rPr lang="en-US" sz="1100">
                <a:solidFill>
                  <a:schemeClr val="accent5"/>
                </a:solidFill>
                <a:latin typeface="Consolas"/>
                <a:ea typeface="Consolas"/>
                <a:cs typeface="Consolas"/>
                <a:sym typeface="Consolas"/>
              </a:rPr>
              <a:t>family_dog_shortcut.jpg </a:t>
            </a:r>
            <a:r>
              <a:rPr lang="en-US" sz="1100">
                <a:solidFill>
                  <a:schemeClr val="accent4"/>
                </a:solidFill>
                <a:latin typeface="Consolas"/>
                <a:ea typeface="Consolas"/>
                <a:cs typeface="Consolas"/>
                <a:sym typeface="Consolas"/>
              </a:rPr>
              <a:t>-&gt; </a:t>
            </a:r>
            <a:r>
              <a:rPr lang="en-US" sz="1100">
                <a:solidFill>
                  <a:schemeClr val="accent5"/>
                </a:solidFill>
                <a:latin typeface="Consolas"/>
                <a:ea typeface="Consolas"/>
                <a:cs typeface="Consolas"/>
                <a:sym typeface="Consolas"/>
              </a:rPr>
              <a:t>/home/aaron/Pictures..</a:t>
            </a:r>
            <a:endParaRPr sz="1100">
              <a:solidFill>
                <a:schemeClr val="accent5"/>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2"/>
                                        </p:tgtEl>
                                        <p:attrNameLst>
                                          <p:attrName>style.visibility</p:attrName>
                                        </p:attrNameLst>
                                      </p:cBhvr>
                                      <p:to>
                                        <p:strVal val="visible"/>
                                      </p:to>
                                    </p:set>
                                    <p:animEffect filter="fade" transition="in">
                                      <p:cBhvr>
                                        <p:cTn dur="500"/>
                                        <p:tgtEl>
                                          <p:spTgt spid="2232"/>
                                        </p:tgtEl>
                                      </p:cBhvr>
                                    </p:animEffect>
                                  </p:childTnLst>
                                </p:cTn>
                              </p:par>
                              <p:par>
                                <p:cTn fill="hold" nodeType="withEffect" presetClass="entr" presetID="10" presetSubtype="0">
                                  <p:stCondLst>
                                    <p:cond delay="0"/>
                                  </p:stCondLst>
                                  <p:childTnLst>
                                    <p:set>
                                      <p:cBhvr>
                                        <p:cTn dur="1" fill="hold">
                                          <p:stCondLst>
                                            <p:cond delay="0"/>
                                          </p:stCondLst>
                                        </p:cTn>
                                        <p:tgtEl>
                                          <p:spTgt spid="2233"/>
                                        </p:tgtEl>
                                        <p:attrNameLst>
                                          <p:attrName>style.visibility</p:attrName>
                                        </p:attrNameLst>
                                      </p:cBhvr>
                                      <p:to>
                                        <p:strVal val="visible"/>
                                      </p:to>
                                    </p:set>
                                    <p:animEffect filter="fade" transition="in">
                                      <p:cBhvr>
                                        <p:cTn dur="500"/>
                                        <p:tgtEl>
                                          <p:spTgt spid="2233"/>
                                        </p:tgtEl>
                                      </p:cBhvr>
                                    </p:animEffect>
                                  </p:childTnLst>
                                </p:cTn>
                              </p:par>
                              <p:par>
                                <p:cTn fill="hold" nodeType="withEffect" presetClass="entr" presetID="10" presetSubtype="0">
                                  <p:stCondLst>
                                    <p:cond delay="0"/>
                                  </p:stCondLst>
                                  <p:childTnLst>
                                    <p:set>
                                      <p:cBhvr>
                                        <p:cTn dur="1" fill="hold">
                                          <p:stCondLst>
                                            <p:cond delay="0"/>
                                          </p:stCondLst>
                                        </p:cTn>
                                        <p:tgtEl>
                                          <p:spTgt spid="2234"/>
                                        </p:tgtEl>
                                        <p:attrNameLst>
                                          <p:attrName>style.visibility</p:attrName>
                                        </p:attrNameLst>
                                      </p:cBhvr>
                                      <p:to>
                                        <p:strVal val="visible"/>
                                      </p:to>
                                    </p:set>
                                    <p:animEffect filter="fade" transition="in">
                                      <p:cBhvr>
                                        <p:cTn dur="500"/>
                                        <p:tgtEl>
                                          <p:spTgt spid="22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500"/>
                                        <p:tgtEl>
                                          <p:spTgt spid="22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500"/>
                                        <p:tgtEl>
                                          <p:spTgt spid="223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5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500"/>
                                        <p:tgtEl>
                                          <p:spTgt spid="2239"/>
                                        </p:tgtEl>
                                      </p:cBhvr>
                                    </p:animEffect>
                                  </p:childTnLst>
                                </p:cTn>
                              </p:par>
                              <p:par>
                                <p:cTn fill="hold" nodeType="with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500"/>
                                        <p:tgtEl>
                                          <p:spTgt spid="2240"/>
                                        </p:tgtEl>
                                      </p:cBhvr>
                                    </p:animEffect>
                                  </p:childTnLst>
                                </p:cTn>
                              </p:par>
                              <p:par>
                                <p:cTn fill="hold" nodeType="with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500"/>
                                        <p:tgtEl>
                                          <p:spTgt spid="22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500"/>
                                        <p:tgtEl>
                                          <p:spTgt spid="22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500"/>
                                        <p:tgtEl>
                                          <p:spTgt spid="2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500"/>
                                        <p:tgtEl>
                                          <p:spTgt spid="2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230"/>
                                        </p:tgtEl>
                                        <p:attrNameLst>
                                          <p:attrName>style.visibility</p:attrName>
                                        </p:attrNameLst>
                                      </p:cBhvr>
                                      <p:to>
                                        <p:strVal val="visible"/>
                                      </p:to>
                                    </p:set>
                                    <p:animEffect filter="fade" transition="in">
                                      <p:cBhvr>
                                        <p:cTn dur="500"/>
                                        <p:tgtEl>
                                          <p:spTgt spid="2230"/>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231"/>
                                        </p:tgtEl>
                                        <p:attrNameLst>
                                          <p:attrName>style.visibility</p:attrName>
                                        </p:attrNameLst>
                                      </p:cBhvr>
                                      <p:to>
                                        <p:strVal val="visible"/>
                                      </p:to>
                                    </p:set>
                                    <p:animEffect filter="fade" transition="in">
                                      <p:cBhvr>
                                        <p:cTn dur="500"/>
                                        <p:tgtEl>
                                          <p:spTgt spid="2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226"/>
                                        </p:tgtEl>
                                        <p:attrNameLst>
                                          <p:attrName>style.visibility</p:attrName>
                                        </p:attrNameLst>
                                      </p:cBhvr>
                                      <p:to>
                                        <p:strVal val="visible"/>
                                      </p:to>
                                    </p:set>
                                    <p:animEffect filter="fade" transition="in">
                                      <p:cBhvr>
                                        <p:cTn dur="500"/>
                                        <p:tgtEl>
                                          <p:spTgt spid="2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500"/>
                                        <p:tgtEl>
                                          <p:spTgt spid="2246"/>
                                        </p:tgtEl>
                                      </p:cBhvr>
                                    </p:animEffect>
                                  </p:childTnLst>
                                </p:cTn>
                              </p:par>
                              <p:par>
                                <p:cTn fill="hold" nodeType="withEffect" presetClass="exit" presetID="1" presetSubtype="0">
                                  <p:stCondLst>
                                    <p:cond delay="0"/>
                                  </p:stCondLst>
                                  <p:childTnLst>
                                    <p:set>
                                      <p:cBhvr>
                                        <p:cTn dur="1" fill="hold">
                                          <p:stCondLst>
                                            <p:cond delay="1"/>
                                          </p:stCondLst>
                                        </p:cTn>
                                        <p:tgtEl>
                                          <p:spTgt spid="22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228"/>
                                        </p:tgtEl>
                                        <p:attrNameLst>
                                          <p:attrName>style.visibility</p:attrName>
                                        </p:attrNameLst>
                                      </p:cBhvr>
                                      <p:to>
                                        <p:strVal val="visible"/>
                                      </p:to>
                                    </p:set>
                                    <p:animEffect filter="fade" transition="in">
                                      <p:cBhvr>
                                        <p:cTn dur="500"/>
                                        <p:tgtEl>
                                          <p:spTgt spid="2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500"/>
                                        <p:tgtEl>
                                          <p:spTgt spid="2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62"/>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Soft Links</a:t>
            </a:r>
            <a:endParaRPr/>
          </a:p>
        </p:txBody>
      </p:sp>
      <p:sp>
        <p:nvSpPr>
          <p:cNvPr id="2255" name="Google Shape;2255;p62"/>
          <p:cNvSpPr txBox="1"/>
          <p:nvPr/>
        </p:nvSpPr>
        <p:spPr>
          <a:xfrm>
            <a:off x="7426872" y="1574419"/>
            <a:ext cx="456827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Softlink to files and folders</a:t>
            </a:r>
            <a:endParaRPr/>
          </a:p>
        </p:txBody>
      </p:sp>
      <p:sp>
        <p:nvSpPr>
          <p:cNvPr id="2256" name="Google Shape;2256;p62"/>
          <p:cNvSpPr txBox="1"/>
          <p:nvPr/>
        </p:nvSpPr>
        <p:spPr>
          <a:xfrm>
            <a:off x="7024071" y="4533353"/>
            <a:ext cx="53738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Softlink to files on different filesystem as well</a:t>
            </a:r>
            <a:endParaRPr/>
          </a:p>
        </p:txBody>
      </p:sp>
      <p:sp>
        <p:nvSpPr>
          <p:cNvPr id="2257" name="Google Shape;2257;p62"/>
          <p:cNvSpPr/>
          <p:nvPr/>
        </p:nvSpPr>
        <p:spPr>
          <a:xfrm>
            <a:off x="8469911" y="2085035"/>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Document with solid fill" id="2258" name="Google Shape;2258;p62"/>
          <p:cNvPicPr preferRelativeResize="0"/>
          <p:nvPr/>
        </p:nvPicPr>
        <p:blipFill rotWithShape="1">
          <a:blip r:embed="rId3">
            <a:alphaModFix/>
          </a:blip>
          <a:srcRect b="0" l="0" r="0" t="0"/>
          <a:stretch/>
        </p:blipFill>
        <p:spPr>
          <a:xfrm>
            <a:off x="8572780" y="2165817"/>
            <a:ext cx="699952" cy="699952"/>
          </a:xfrm>
          <a:prstGeom prst="rect">
            <a:avLst/>
          </a:prstGeom>
          <a:noFill/>
          <a:ln>
            <a:noFill/>
          </a:ln>
        </p:spPr>
      </p:pic>
      <p:sp>
        <p:nvSpPr>
          <p:cNvPr id="2259" name="Google Shape;2259;p62"/>
          <p:cNvSpPr/>
          <p:nvPr/>
        </p:nvSpPr>
        <p:spPr>
          <a:xfrm>
            <a:off x="10094976" y="2085035"/>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2260" name="Google Shape;2260;p62"/>
          <p:cNvPicPr preferRelativeResize="0"/>
          <p:nvPr/>
        </p:nvPicPr>
        <p:blipFill rotWithShape="1">
          <a:blip r:embed="rId3">
            <a:alphaModFix/>
          </a:blip>
          <a:srcRect b="0" l="0" r="0" t="0"/>
          <a:stretch/>
        </p:blipFill>
        <p:spPr>
          <a:xfrm>
            <a:off x="10197845" y="2165817"/>
            <a:ext cx="699952" cy="699952"/>
          </a:xfrm>
          <a:prstGeom prst="rect">
            <a:avLst/>
          </a:prstGeom>
          <a:noFill/>
          <a:ln>
            <a:noFill/>
          </a:ln>
        </p:spPr>
      </p:pic>
      <p:cxnSp>
        <p:nvCxnSpPr>
          <p:cNvPr id="2261" name="Google Shape;2261;p62"/>
          <p:cNvCxnSpPr>
            <a:stCxn id="2257" idx="3"/>
            <a:endCxn id="2259" idx="1"/>
          </p:cNvCxnSpPr>
          <p:nvPr/>
        </p:nvCxnSpPr>
        <p:spPr>
          <a:xfrm>
            <a:off x="9375602" y="2511755"/>
            <a:ext cx="719400" cy="0"/>
          </a:xfrm>
          <a:prstGeom prst="straightConnector1">
            <a:avLst/>
          </a:prstGeom>
          <a:noFill/>
          <a:ln cap="flat" cmpd="sng" w="12700">
            <a:solidFill>
              <a:schemeClr val="accent4"/>
            </a:solidFill>
            <a:prstDash val="dashDot"/>
            <a:miter lim="800000"/>
            <a:headEnd len="sm" w="sm" type="none"/>
            <a:tailEnd len="med" w="med" type="triangle"/>
          </a:ln>
        </p:spPr>
      </p:cxnSp>
      <p:sp>
        <p:nvSpPr>
          <p:cNvPr id="2262" name="Google Shape;2262;p62"/>
          <p:cNvSpPr/>
          <p:nvPr/>
        </p:nvSpPr>
        <p:spPr>
          <a:xfrm>
            <a:off x="8476723" y="3253194"/>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Open folder with solid fill" id="2263" name="Google Shape;2263;p62"/>
          <p:cNvPicPr preferRelativeResize="0"/>
          <p:nvPr/>
        </p:nvPicPr>
        <p:blipFill rotWithShape="1">
          <a:blip r:embed="rId4">
            <a:alphaModFix/>
          </a:blip>
          <a:srcRect b="0" l="0" r="0" t="0"/>
          <a:stretch/>
        </p:blipFill>
        <p:spPr>
          <a:xfrm>
            <a:off x="8579592" y="3333976"/>
            <a:ext cx="699952" cy="699952"/>
          </a:xfrm>
          <a:prstGeom prst="rect">
            <a:avLst/>
          </a:prstGeom>
          <a:noFill/>
          <a:ln>
            <a:noFill/>
          </a:ln>
        </p:spPr>
      </p:pic>
      <p:sp>
        <p:nvSpPr>
          <p:cNvPr id="2264" name="Google Shape;2264;p62"/>
          <p:cNvSpPr/>
          <p:nvPr/>
        </p:nvSpPr>
        <p:spPr>
          <a:xfrm>
            <a:off x="10101788" y="3253194"/>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2265" name="Google Shape;2265;p62"/>
          <p:cNvPicPr preferRelativeResize="0"/>
          <p:nvPr/>
        </p:nvPicPr>
        <p:blipFill rotWithShape="1">
          <a:blip r:embed="rId4">
            <a:alphaModFix/>
          </a:blip>
          <a:srcRect b="0" l="0" r="0" t="0"/>
          <a:stretch/>
        </p:blipFill>
        <p:spPr>
          <a:xfrm>
            <a:off x="10204657" y="3333976"/>
            <a:ext cx="699952" cy="699952"/>
          </a:xfrm>
          <a:prstGeom prst="rect">
            <a:avLst/>
          </a:prstGeom>
          <a:noFill/>
          <a:ln>
            <a:noFill/>
          </a:ln>
        </p:spPr>
      </p:pic>
      <p:cxnSp>
        <p:nvCxnSpPr>
          <p:cNvPr id="2266" name="Google Shape;2266;p62"/>
          <p:cNvCxnSpPr>
            <a:stCxn id="2262" idx="3"/>
            <a:endCxn id="2264" idx="1"/>
          </p:cNvCxnSpPr>
          <p:nvPr/>
        </p:nvCxnSpPr>
        <p:spPr>
          <a:xfrm>
            <a:off x="9382414" y="3679914"/>
            <a:ext cx="719400" cy="0"/>
          </a:xfrm>
          <a:prstGeom prst="straightConnector1">
            <a:avLst/>
          </a:prstGeom>
          <a:noFill/>
          <a:ln cap="flat" cmpd="sng" w="12700">
            <a:solidFill>
              <a:schemeClr val="accent4"/>
            </a:solidFill>
            <a:prstDash val="dashDot"/>
            <a:miter lim="800000"/>
            <a:headEnd len="sm" w="sm" type="none"/>
            <a:tailEnd len="med" w="med" type="triangle"/>
          </a:ln>
        </p:spPr>
      </p:cxnSp>
      <p:sp>
        <p:nvSpPr>
          <p:cNvPr id="2267" name="Google Shape;2267;p62"/>
          <p:cNvSpPr/>
          <p:nvPr/>
        </p:nvSpPr>
        <p:spPr>
          <a:xfrm>
            <a:off x="8469911" y="52440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Document with solid fill" id="2268" name="Google Shape;2268;p62"/>
          <p:cNvPicPr preferRelativeResize="0"/>
          <p:nvPr/>
        </p:nvPicPr>
        <p:blipFill rotWithShape="1">
          <a:blip r:embed="rId3">
            <a:alphaModFix/>
          </a:blip>
          <a:srcRect b="0" l="0" r="0" t="0"/>
          <a:stretch/>
        </p:blipFill>
        <p:spPr>
          <a:xfrm>
            <a:off x="8572780" y="5324878"/>
            <a:ext cx="699952" cy="699952"/>
          </a:xfrm>
          <a:prstGeom prst="rect">
            <a:avLst/>
          </a:prstGeom>
          <a:noFill/>
          <a:ln>
            <a:noFill/>
          </a:ln>
        </p:spPr>
      </p:pic>
      <p:sp>
        <p:nvSpPr>
          <p:cNvPr id="2269" name="Google Shape;2269;p62"/>
          <p:cNvSpPr/>
          <p:nvPr/>
        </p:nvSpPr>
        <p:spPr>
          <a:xfrm>
            <a:off x="10094976" y="5244096"/>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2270" name="Google Shape;2270;p62"/>
          <p:cNvPicPr preferRelativeResize="0"/>
          <p:nvPr/>
        </p:nvPicPr>
        <p:blipFill rotWithShape="1">
          <a:blip r:embed="rId3">
            <a:alphaModFix/>
          </a:blip>
          <a:srcRect b="0" l="0" r="0" t="0"/>
          <a:stretch/>
        </p:blipFill>
        <p:spPr>
          <a:xfrm>
            <a:off x="10197845" y="5324878"/>
            <a:ext cx="699952" cy="699952"/>
          </a:xfrm>
          <a:prstGeom prst="rect">
            <a:avLst/>
          </a:prstGeom>
          <a:noFill/>
          <a:ln>
            <a:noFill/>
          </a:ln>
        </p:spPr>
      </p:pic>
      <p:cxnSp>
        <p:nvCxnSpPr>
          <p:cNvPr id="2271" name="Google Shape;2271;p62"/>
          <p:cNvCxnSpPr>
            <a:stCxn id="2267" idx="3"/>
            <a:endCxn id="2269" idx="1"/>
          </p:cNvCxnSpPr>
          <p:nvPr/>
        </p:nvCxnSpPr>
        <p:spPr>
          <a:xfrm>
            <a:off x="9375602" y="5670816"/>
            <a:ext cx="719400" cy="0"/>
          </a:xfrm>
          <a:prstGeom prst="straightConnector1">
            <a:avLst/>
          </a:prstGeom>
          <a:noFill/>
          <a:ln cap="flat" cmpd="sng" w="12700">
            <a:solidFill>
              <a:schemeClr val="accent4"/>
            </a:solidFill>
            <a:prstDash val="dashDot"/>
            <a:miter lim="800000"/>
            <a:headEnd len="sm" w="sm" type="none"/>
            <a:tailEnd len="med" w="med" type="triangle"/>
          </a:ln>
        </p:spPr>
      </p:cxnSp>
      <p:pic>
        <p:nvPicPr>
          <p:cNvPr descr="Database with solid fill" id="2272" name="Google Shape;2272;p62"/>
          <p:cNvPicPr preferRelativeResize="0"/>
          <p:nvPr/>
        </p:nvPicPr>
        <p:blipFill rotWithShape="1">
          <a:blip r:embed="rId5">
            <a:alphaModFix/>
          </a:blip>
          <a:srcRect b="0" l="0" r="0" t="0"/>
          <a:stretch/>
        </p:blipFill>
        <p:spPr>
          <a:xfrm>
            <a:off x="9098601" y="5784183"/>
            <a:ext cx="277000" cy="277000"/>
          </a:xfrm>
          <a:prstGeom prst="rect">
            <a:avLst/>
          </a:prstGeom>
          <a:noFill/>
          <a:ln>
            <a:noFill/>
          </a:ln>
        </p:spPr>
      </p:pic>
      <p:pic>
        <p:nvPicPr>
          <p:cNvPr descr="Database with solid fill" id="2273" name="Google Shape;2273;p62"/>
          <p:cNvPicPr preferRelativeResize="0"/>
          <p:nvPr/>
        </p:nvPicPr>
        <p:blipFill rotWithShape="1">
          <a:blip r:embed="rId6">
            <a:alphaModFix/>
          </a:blip>
          <a:srcRect b="0" l="0" r="0" t="0"/>
          <a:stretch/>
        </p:blipFill>
        <p:spPr>
          <a:xfrm>
            <a:off x="10730479" y="5784183"/>
            <a:ext cx="277000" cy="277000"/>
          </a:xfrm>
          <a:prstGeom prst="rect">
            <a:avLst/>
          </a:prstGeom>
          <a:noFill/>
          <a:ln>
            <a:noFill/>
          </a:ln>
        </p:spPr>
      </p:pic>
      <p:sp>
        <p:nvSpPr>
          <p:cNvPr id="2274" name="Google Shape;2274;p62"/>
          <p:cNvSpPr txBox="1"/>
          <p:nvPr/>
        </p:nvSpPr>
        <p:spPr>
          <a:xfrm>
            <a:off x="8140255" y="6130122"/>
            <a:ext cx="156500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/home/aaron/file</a:t>
            </a:r>
            <a:endParaRPr/>
          </a:p>
        </p:txBody>
      </p:sp>
      <p:sp>
        <p:nvSpPr>
          <p:cNvPr id="2275" name="Google Shape;2275;p62"/>
          <p:cNvSpPr txBox="1"/>
          <p:nvPr/>
        </p:nvSpPr>
        <p:spPr>
          <a:xfrm>
            <a:off x="9772132" y="6130122"/>
            <a:ext cx="156500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/mnt/Backups/file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500"/>
                                        <p:tgtEl>
                                          <p:spTgt spid="225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257"/>
                                        </p:tgtEl>
                                        <p:attrNameLst>
                                          <p:attrName>style.visibility</p:attrName>
                                        </p:attrNameLst>
                                      </p:cBhvr>
                                      <p:to>
                                        <p:strVal val="visible"/>
                                      </p:to>
                                    </p:set>
                                    <p:anim calcmode="lin" valueType="num">
                                      <p:cBhvr additive="base">
                                        <p:cTn dur="150"/>
                                        <p:tgtEl>
                                          <p:spTgt spid="2257"/>
                                        </p:tgtEl>
                                        <p:attrNameLst>
                                          <p:attrName>ppt_w</p:attrName>
                                        </p:attrNameLst>
                                      </p:cBhvr>
                                      <p:tavLst>
                                        <p:tav fmla="" tm="0">
                                          <p:val>
                                            <p:strVal val="0"/>
                                          </p:val>
                                        </p:tav>
                                        <p:tav fmla="" tm="100000">
                                          <p:val>
                                            <p:strVal val="#ppt_w"/>
                                          </p:val>
                                        </p:tav>
                                      </p:tavLst>
                                    </p:anim>
                                    <p:anim calcmode="lin" valueType="num">
                                      <p:cBhvr additive="base">
                                        <p:cTn dur="150"/>
                                        <p:tgtEl>
                                          <p:spTgt spid="2257"/>
                                        </p:tgtEl>
                                        <p:attrNameLst>
                                          <p:attrName>ppt_h</p:attrName>
                                        </p:attrNameLst>
                                      </p:cBhvr>
                                      <p:tavLst>
                                        <p:tav fmla="" tm="0">
                                          <p:val>
                                            <p:strVal val="0"/>
                                          </p:val>
                                        </p:tav>
                                        <p:tav fmla="" tm="100000">
                                          <p:val>
                                            <p:strVal val="#ppt_h"/>
                                          </p:val>
                                        </p:tav>
                                      </p:tavLst>
                                    </p:anim>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500"/>
                                        <p:tgtEl>
                                          <p:spTgt spid="2258"/>
                                        </p:tgtEl>
                                      </p:cBhvr>
                                    </p:animEffect>
                                  </p:childTnLst>
                                </p:cTn>
                              </p:par>
                            </p:childTnLst>
                          </p:cTn>
                        </p:par>
                        <p:par>
                          <p:cTn fill="hold">
                            <p:stCondLst>
                              <p:cond delay="1150"/>
                            </p:stCondLst>
                            <p:childTnLst>
                              <p:par>
                                <p:cTn fill="hold" nodeType="afterEffect" presetClass="entr" presetID="23" presetSubtype="16">
                                  <p:stCondLst>
                                    <p:cond delay="0"/>
                                  </p:stCondLst>
                                  <p:childTnLst>
                                    <p:set>
                                      <p:cBhvr>
                                        <p:cTn dur="1" fill="hold">
                                          <p:stCondLst>
                                            <p:cond delay="0"/>
                                          </p:stCondLst>
                                        </p:cTn>
                                        <p:tgtEl>
                                          <p:spTgt spid="2259"/>
                                        </p:tgtEl>
                                        <p:attrNameLst>
                                          <p:attrName>style.visibility</p:attrName>
                                        </p:attrNameLst>
                                      </p:cBhvr>
                                      <p:to>
                                        <p:strVal val="visible"/>
                                      </p:to>
                                    </p:set>
                                    <p:anim calcmode="lin" valueType="num">
                                      <p:cBhvr additive="base">
                                        <p:cTn dur="150"/>
                                        <p:tgtEl>
                                          <p:spTgt spid="2259"/>
                                        </p:tgtEl>
                                        <p:attrNameLst>
                                          <p:attrName>ppt_w</p:attrName>
                                        </p:attrNameLst>
                                      </p:cBhvr>
                                      <p:tavLst>
                                        <p:tav fmla="" tm="0">
                                          <p:val>
                                            <p:strVal val="0"/>
                                          </p:val>
                                        </p:tav>
                                        <p:tav fmla="" tm="100000">
                                          <p:val>
                                            <p:strVal val="#ppt_w"/>
                                          </p:val>
                                        </p:tav>
                                      </p:tavLst>
                                    </p:anim>
                                    <p:anim calcmode="lin" valueType="num">
                                      <p:cBhvr additive="base">
                                        <p:cTn dur="150"/>
                                        <p:tgtEl>
                                          <p:spTgt spid="2259"/>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260"/>
                                        </p:tgtEl>
                                        <p:attrNameLst>
                                          <p:attrName>style.visibility</p:attrName>
                                        </p:attrNameLst>
                                      </p:cBhvr>
                                      <p:to>
                                        <p:strVal val="visible"/>
                                      </p:to>
                                    </p:set>
                                    <p:animEffect filter="fade" transition="in">
                                      <p:cBhvr>
                                        <p:cTn dur="500"/>
                                        <p:tgtEl>
                                          <p:spTgt spid="2260"/>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261"/>
                                        </p:tgtEl>
                                        <p:attrNameLst>
                                          <p:attrName>style.visibility</p:attrName>
                                        </p:attrNameLst>
                                      </p:cBhvr>
                                      <p:to>
                                        <p:strVal val="visible"/>
                                      </p:to>
                                    </p:set>
                                    <p:animEffect filter="fade" transition="in">
                                      <p:cBhvr>
                                        <p:cTn dur="500"/>
                                        <p:tgtEl>
                                          <p:spTgt spid="2261"/>
                                        </p:tgtEl>
                                      </p:cBhvr>
                                    </p:animEffect>
                                  </p:childTnLst>
                                </p:cTn>
                              </p:par>
                            </p:childTnLst>
                          </p:cTn>
                        </p:par>
                        <p:par>
                          <p:cTn fill="hold">
                            <p:stCondLst>
                              <p:cond delay="2300"/>
                            </p:stCondLst>
                            <p:childTnLst>
                              <p:par>
                                <p:cTn fill="hold" nodeType="afterEffect" presetClass="entr" presetID="23" presetSubtype="16">
                                  <p:stCondLst>
                                    <p:cond delay="0"/>
                                  </p:stCondLst>
                                  <p:childTnLst>
                                    <p:set>
                                      <p:cBhvr>
                                        <p:cTn dur="1" fill="hold">
                                          <p:stCondLst>
                                            <p:cond delay="0"/>
                                          </p:stCondLst>
                                        </p:cTn>
                                        <p:tgtEl>
                                          <p:spTgt spid="2262"/>
                                        </p:tgtEl>
                                        <p:attrNameLst>
                                          <p:attrName>style.visibility</p:attrName>
                                        </p:attrNameLst>
                                      </p:cBhvr>
                                      <p:to>
                                        <p:strVal val="visible"/>
                                      </p:to>
                                    </p:set>
                                    <p:anim calcmode="lin" valueType="num">
                                      <p:cBhvr additive="base">
                                        <p:cTn dur="150"/>
                                        <p:tgtEl>
                                          <p:spTgt spid="2262"/>
                                        </p:tgtEl>
                                        <p:attrNameLst>
                                          <p:attrName>ppt_w</p:attrName>
                                        </p:attrNameLst>
                                      </p:cBhvr>
                                      <p:tavLst>
                                        <p:tav fmla="" tm="0">
                                          <p:val>
                                            <p:strVal val="0"/>
                                          </p:val>
                                        </p:tav>
                                        <p:tav fmla="" tm="100000">
                                          <p:val>
                                            <p:strVal val="#ppt_w"/>
                                          </p:val>
                                        </p:tav>
                                      </p:tavLst>
                                    </p:anim>
                                    <p:anim calcmode="lin" valueType="num">
                                      <p:cBhvr additive="base">
                                        <p:cTn dur="150"/>
                                        <p:tgtEl>
                                          <p:spTgt spid="2262"/>
                                        </p:tgtEl>
                                        <p:attrNameLst>
                                          <p:attrName>ppt_h</p:attrName>
                                        </p:attrNameLst>
                                      </p:cBhvr>
                                      <p:tavLst>
                                        <p:tav fmla="" tm="0">
                                          <p:val>
                                            <p:strVal val="0"/>
                                          </p:val>
                                        </p:tav>
                                        <p:tav fmla="" tm="100000">
                                          <p:val>
                                            <p:strVal val="#ppt_h"/>
                                          </p:val>
                                        </p:tav>
                                      </p:tavLst>
                                    </p:anim>
                                  </p:childTnLst>
                                </p:cTn>
                              </p:par>
                            </p:childTnLst>
                          </p:cTn>
                        </p:par>
                        <p:par>
                          <p:cTn fill="hold">
                            <p:stCondLst>
                              <p:cond delay="2450"/>
                            </p:stCondLst>
                            <p:childTnLst>
                              <p:par>
                                <p:cTn fill="hold" nodeType="afterEffect" presetClass="entr" presetID="10" presetSubtype="0">
                                  <p:stCondLst>
                                    <p:cond delay="0"/>
                                  </p:stCondLst>
                                  <p:childTnLst>
                                    <p:set>
                                      <p:cBhvr>
                                        <p:cTn dur="1" fill="hold">
                                          <p:stCondLst>
                                            <p:cond delay="0"/>
                                          </p:stCondLst>
                                        </p:cTn>
                                        <p:tgtEl>
                                          <p:spTgt spid="2263"/>
                                        </p:tgtEl>
                                        <p:attrNameLst>
                                          <p:attrName>style.visibility</p:attrName>
                                        </p:attrNameLst>
                                      </p:cBhvr>
                                      <p:to>
                                        <p:strVal val="visible"/>
                                      </p:to>
                                    </p:set>
                                    <p:animEffect filter="fade" transition="in">
                                      <p:cBhvr>
                                        <p:cTn dur="500"/>
                                        <p:tgtEl>
                                          <p:spTgt spid="2263"/>
                                        </p:tgtEl>
                                      </p:cBhvr>
                                    </p:animEffect>
                                  </p:childTnLst>
                                </p:cTn>
                              </p:par>
                            </p:childTnLst>
                          </p:cTn>
                        </p:par>
                        <p:par>
                          <p:cTn fill="hold">
                            <p:stCondLst>
                              <p:cond delay="2950"/>
                            </p:stCondLst>
                            <p:childTnLst>
                              <p:par>
                                <p:cTn fill="hold" nodeType="afterEffect" presetClass="entr" presetID="23" presetSubtype="16">
                                  <p:stCondLst>
                                    <p:cond delay="0"/>
                                  </p:stCondLst>
                                  <p:childTnLst>
                                    <p:set>
                                      <p:cBhvr>
                                        <p:cTn dur="1" fill="hold">
                                          <p:stCondLst>
                                            <p:cond delay="0"/>
                                          </p:stCondLst>
                                        </p:cTn>
                                        <p:tgtEl>
                                          <p:spTgt spid="2264"/>
                                        </p:tgtEl>
                                        <p:attrNameLst>
                                          <p:attrName>style.visibility</p:attrName>
                                        </p:attrNameLst>
                                      </p:cBhvr>
                                      <p:to>
                                        <p:strVal val="visible"/>
                                      </p:to>
                                    </p:set>
                                    <p:anim calcmode="lin" valueType="num">
                                      <p:cBhvr additive="base">
                                        <p:cTn dur="150"/>
                                        <p:tgtEl>
                                          <p:spTgt spid="2264"/>
                                        </p:tgtEl>
                                        <p:attrNameLst>
                                          <p:attrName>ppt_w</p:attrName>
                                        </p:attrNameLst>
                                      </p:cBhvr>
                                      <p:tavLst>
                                        <p:tav fmla="" tm="0">
                                          <p:val>
                                            <p:strVal val="0"/>
                                          </p:val>
                                        </p:tav>
                                        <p:tav fmla="" tm="100000">
                                          <p:val>
                                            <p:strVal val="#ppt_w"/>
                                          </p:val>
                                        </p:tav>
                                      </p:tavLst>
                                    </p:anim>
                                    <p:anim calcmode="lin" valueType="num">
                                      <p:cBhvr additive="base">
                                        <p:cTn dur="150"/>
                                        <p:tgtEl>
                                          <p:spTgt spid="2264"/>
                                        </p:tgtEl>
                                        <p:attrNameLst>
                                          <p:attrName>ppt_h</p:attrName>
                                        </p:attrNameLst>
                                      </p:cBhvr>
                                      <p:tavLst>
                                        <p:tav fmla="" tm="0">
                                          <p:val>
                                            <p:strVal val="0"/>
                                          </p:val>
                                        </p:tav>
                                        <p:tav fmla="" tm="100000">
                                          <p:val>
                                            <p:strVal val="#ppt_h"/>
                                          </p:val>
                                        </p:tav>
                                      </p:tavLst>
                                    </p:anim>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2265"/>
                                        </p:tgtEl>
                                        <p:attrNameLst>
                                          <p:attrName>style.visibility</p:attrName>
                                        </p:attrNameLst>
                                      </p:cBhvr>
                                      <p:to>
                                        <p:strVal val="visible"/>
                                      </p:to>
                                    </p:set>
                                    <p:animEffect filter="fade" transition="in">
                                      <p:cBhvr>
                                        <p:cTn dur="500"/>
                                        <p:tgtEl>
                                          <p:spTgt spid="2265"/>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2266"/>
                                        </p:tgtEl>
                                        <p:attrNameLst>
                                          <p:attrName>style.visibility</p:attrName>
                                        </p:attrNameLst>
                                      </p:cBhvr>
                                      <p:to>
                                        <p:strVal val="visible"/>
                                      </p:to>
                                    </p:set>
                                    <p:animEffect filter="fade" transition="in">
                                      <p:cBhvr>
                                        <p:cTn dur="500"/>
                                        <p:tgtEl>
                                          <p:spTgt spid="2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500"/>
                                        <p:tgtEl>
                                          <p:spTgt spid="225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267"/>
                                        </p:tgtEl>
                                        <p:attrNameLst>
                                          <p:attrName>style.visibility</p:attrName>
                                        </p:attrNameLst>
                                      </p:cBhvr>
                                      <p:to>
                                        <p:strVal val="visible"/>
                                      </p:to>
                                    </p:set>
                                    <p:anim calcmode="lin" valueType="num">
                                      <p:cBhvr additive="base">
                                        <p:cTn dur="150"/>
                                        <p:tgtEl>
                                          <p:spTgt spid="2267"/>
                                        </p:tgtEl>
                                        <p:attrNameLst>
                                          <p:attrName>ppt_w</p:attrName>
                                        </p:attrNameLst>
                                      </p:cBhvr>
                                      <p:tavLst>
                                        <p:tav fmla="" tm="0">
                                          <p:val>
                                            <p:strVal val="0"/>
                                          </p:val>
                                        </p:tav>
                                        <p:tav fmla="" tm="100000">
                                          <p:val>
                                            <p:strVal val="#ppt_w"/>
                                          </p:val>
                                        </p:tav>
                                      </p:tavLst>
                                    </p:anim>
                                    <p:anim calcmode="lin" valueType="num">
                                      <p:cBhvr additive="base">
                                        <p:cTn dur="150"/>
                                        <p:tgtEl>
                                          <p:spTgt spid="2267"/>
                                        </p:tgtEl>
                                        <p:attrNameLst>
                                          <p:attrName>ppt_h</p:attrName>
                                        </p:attrNameLst>
                                      </p:cBhvr>
                                      <p:tavLst>
                                        <p:tav fmla="" tm="0">
                                          <p:val>
                                            <p:strVal val="0"/>
                                          </p:val>
                                        </p:tav>
                                        <p:tav fmla="" tm="100000">
                                          <p:val>
                                            <p:strVal val="#ppt_h"/>
                                          </p:val>
                                        </p:tav>
                                      </p:tavLst>
                                    </p:anim>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2268"/>
                                        </p:tgtEl>
                                        <p:attrNameLst>
                                          <p:attrName>style.visibility</p:attrName>
                                        </p:attrNameLst>
                                      </p:cBhvr>
                                      <p:to>
                                        <p:strVal val="visible"/>
                                      </p:to>
                                    </p:set>
                                    <p:animEffect filter="fade" transition="in">
                                      <p:cBhvr>
                                        <p:cTn dur="500"/>
                                        <p:tgtEl>
                                          <p:spTgt spid="2268"/>
                                        </p:tgtEl>
                                      </p:cBhvr>
                                    </p:animEffect>
                                  </p:childTnLst>
                                </p:cTn>
                              </p:par>
                              <p:par>
                                <p:cTn fill="hold" nodeType="withEffect" presetClass="entr" presetID="10" presetSubtype="0">
                                  <p:stCondLst>
                                    <p:cond delay="0"/>
                                  </p:stCondLst>
                                  <p:childTnLst>
                                    <p:set>
                                      <p:cBhvr>
                                        <p:cTn dur="1" fill="hold">
                                          <p:stCondLst>
                                            <p:cond delay="0"/>
                                          </p:stCondLst>
                                        </p:cTn>
                                        <p:tgtEl>
                                          <p:spTgt spid="2272"/>
                                        </p:tgtEl>
                                        <p:attrNameLst>
                                          <p:attrName>style.visibility</p:attrName>
                                        </p:attrNameLst>
                                      </p:cBhvr>
                                      <p:to>
                                        <p:strVal val="visible"/>
                                      </p:to>
                                    </p:set>
                                    <p:animEffect filter="fade" transition="in">
                                      <p:cBhvr>
                                        <p:cTn dur="500"/>
                                        <p:tgtEl>
                                          <p:spTgt spid="2272"/>
                                        </p:tgtEl>
                                      </p:cBhvr>
                                    </p:animEffect>
                                  </p:childTnLst>
                                </p:cTn>
                              </p:par>
                              <p:par>
                                <p:cTn fill="hold" nodeType="withEffect" presetClass="entr" presetID="10" presetSubtype="0">
                                  <p:stCondLst>
                                    <p:cond delay="0"/>
                                  </p:stCondLst>
                                  <p:childTnLst>
                                    <p:set>
                                      <p:cBhvr>
                                        <p:cTn dur="1" fill="hold">
                                          <p:stCondLst>
                                            <p:cond delay="0"/>
                                          </p:stCondLst>
                                        </p:cTn>
                                        <p:tgtEl>
                                          <p:spTgt spid="2274"/>
                                        </p:tgtEl>
                                        <p:attrNameLst>
                                          <p:attrName>style.visibility</p:attrName>
                                        </p:attrNameLst>
                                      </p:cBhvr>
                                      <p:to>
                                        <p:strVal val="visible"/>
                                      </p:to>
                                    </p:set>
                                    <p:animEffect filter="fade" transition="in">
                                      <p:cBhvr>
                                        <p:cTn dur="500"/>
                                        <p:tgtEl>
                                          <p:spTgt spid="2274"/>
                                        </p:tgtEl>
                                      </p:cBhvr>
                                    </p:animEffect>
                                  </p:childTnLst>
                                </p:cTn>
                              </p:par>
                            </p:childTnLst>
                          </p:cTn>
                        </p:par>
                        <p:par>
                          <p:cTn fill="hold">
                            <p:stCondLst>
                              <p:cond delay="1150"/>
                            </p:stCondLst>
                            <p:childTnLst>
                              <p:par>
                                <p:cTn fill="hold" nodeType="afterEffect" presetClass="entr" presetID="23" presetSubtype="16">
                                  <p:stCondLst>
                                    <p:cond delay="0"/>
                                  </p:stCondLst>
                                  <p:childTnLst>
                                    <p:set>
                                      <p:cBhvr>
                                        <p:cTn dur="1" fill="hold">
                                          <p:stCondLst>
                                            <p:cond delay="0"/>
                                          </p:stCondLst>
                                        </p:cTn>
                                        <p:tgtEl>
                                          <p:spTgt spid="2269"/>
                                        </p:tgtEl>
                                        <p:attrNameLst>
                                          <p:attrName>style.visibility</p:attrName>
                                        </p:attrNameLst>
                                      </p:cBhvr>
                                      <p:to>
                                        <p:strVal val="visible"/>
                                      </p:to>
                                    </p:set>
                                    <p:anim calcmode="lin" valueType="num">
                                      <p:cBhvr additive="base">
                                        <p:cTn dur="150"/>
                                        <p:tgtEl>
                                          <p:spTgt spid="2269"/>
                                        </p:tgtEl>
                                        <p:attrNameLst>
                                          <p:attrName>ppt_w</p:attrName>
                                        </p:attrNameLst>
                                      </p:cBhvr>
                                      <p:tavLst>
                                        <p:tav fmla="" tm="0">
                                          <p:val>
                                            <p:strVal val="0"/>
                                          </p:val>
                                        </p:tav>
                                        <p:tav fmla="" tm="100000">
                                          <p:val>
                                            <p:strVal val="#ppt_w"/>
                                          </p:val>
                                        </p:tav>
                                      </p:tavLst>
                                    </p:anim>
                                    <p:anim calcmode="lin" valueType="num">
                                      <p:cBhvr additive="base">
                                        <p:cTn dur="150"/>
                                        <p:tgtEl>
                                          <p:spTgt spid="2269"/>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270"/>
                                        </p:tgtEl>
                                        <p:attrNameLst>
                                          <p:attrName>style.visibility</p:attrName>
                                        </p:attrNameLst>
                                      </p:cBhvr>
                                      <p:to>
                                        <p:strVal val="visible"/>
                                      </p:to>
                                    </p:set>
                                    <p:animEffect filter="fade" transition="in">
                                      <p:cBhvr>
                                        <p:cTn dur="500"/>
                                        <p:tgtEl>
                                          <p:spTgt spid="2270"/>
                                        </p:tgtEl>
                                      </p:cBhvr>
                                    </p:animEffect>
                                  </p:childTnLst>
                                </p:cTn>
                              </p:par>
                              <p:par>
                                <p:cTn fill="hold" nodeType="with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500"/>
                                        <p:tgtEl>
                                          <p:spTgt spid="2273"/>
                                        </p:tgtEl>
                                      </p:cBhvr>
                                    </p:animEffect>
                                  </p:childTnLst>
                                </p:cTn>
                              </p:par>
                              <p:par>
                                <p:cTn fill="hold" nodeType="with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500"/>
                                        <p:tgtEl>
                                          <p:spTgt spid="2275"/>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271"/>
                                        </p:tgtEl>
                                        <p:attrNameLst>
                                          <p:attrName>style.visibility</p:attrName>
                                        </p:attrNameLst>
                                      </p:cBhvr>
                                      <p:to>
                                        <p:strVal val="visible"/>
                                      </p:to>
                                    </p:set>
                                    <p:animEffect filter="fade" transition="in">
                                      <p:cBhvr>
                                        <p:cTn dur="500"/>
                                        <p:tgtEl>
                                          <p:spTgt spid="2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g28f7963fa17_1_99"/>
          <p:cNvSpPr/>
          <p:nvPr/>
        </p:nvSpPr>
        <p:spPr>
          <a:xfrm>
            <a:off x="2733554" y="1863012"/>
            <a:ext cx="6724800" cy="3298500"/>
          </a:xfrm>
          <a:prstGeom prst="round2SameRect">
            <a:avLst>
              <a:gd fmla="val 3305" name="adj1"/>
              <a:gd fmla="val 0" name="adj2"/>
            </a:avLst>
          </a:prstGeom>
          <a:gradFill>
            <a:gsLst>
              <a:gs pos="0">
                <a:srgbClr val="3566F1"/>
              </a:gs>
              <a:gs pos="100000">
                <a:schemeClr val="accent6"/>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2282" name="Google Shape;2282;g28f7963fa17_1_99"/>
          <p:cNvSpPr/>
          <p:nvPr/>
        </p:nvSpPr>
        <p:spPr>
          <a:xfrm rot="10800000">
            <a:off x="2449926" y="5106679"/>
            <a:ext cx="7292100" cy="219300"/>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2283" name="Google Shape;2283;g28f7963fa17_1_99"/>
          <p:cNvPicPr preferRelativeResize="0"/>
          <p:nvPr/>
        </p:nvPicPr>
        <p:blipFill rotWithShape="1">
          <a:blip r:embed="rId3">
            <a:alphaModFix/>
          </a:blip>
          <a:srcRect b="0" l="0" r="99" t="0"/>
          <a:stretch/>
        </p:blipFill>
        <p:spPr>
          <a:xfrm>
            <a:off x="2955402" y="2053558"/>
            <a:ext cx="6281100" cy="2917200"/>
          </a:xfrm>
          <a:prstGeom prst="roundRect">
            <a:avLst>
              <a:gd fmla="val 3400" name="adj"/>
            </a:avLst>
          </a:prstGeom>
          <a:noFill/>
          <a:ln>
            <a:noFill/>
          </a:ln>
        </p:spPr>
      </p:pic>
      <p:sp>
        <p:nvSpPr>
          <p:cNvPr id="2284" name="Google Shape;2284;g28f7963fa17_1_99"/>
          <p:cNvSpPr txBox="1"/>
          <p:nvPr/>
        </p:nvSpPr>
        <p:spPr>
          <a:xfrm>
            <a:off x="2733550" y="729350"/>
            <a:ext cx="7645500" cy="908100"/>
          </a:xfrm>
          <a:prstGeom prst="rect">
            <a:avLst/>
          </a:prstGeom>
          <a:noFill/>
          <a:ln>
            <a:noFill/>
          </a:ln>
        </p:spPr>
        <p:txBody>
          <a:bodyPr anchorCtr="0" anchor="t" bIns="22850" lIns="45700" spcFirstLastPara="1" rIns="45700" wrap="square" tIns="22850">
            <a:spAutoFit/>
          </a:bodyPr>
          <a:lstStyle/>
          <a:p>
            <a:pPr indent="0" lvl="0" marL="0" marR="0" rtl="0" algn="l">
              <a:spcBef>
                <a:spcPts val="0"/>
              </a:spcBef>
              <a:spcAft>
                <a:spcPts val="0"/>
              </a:spcAft>
              <a:buClr>
                <a:srgbClr val="000000"/>
              </a:buClr>
              <a:buFont typeface="Arial"/>
              <a:buNone/>
            </a:pPr>
            <a:r>
              <a:rPr lang="en-US" sz="2400">
                <a:solidFill>
                  <a:schemeClr val="lt1"/>
                </a:solidFill>
                <a:latin typeface="Ubuntu"/>
                <a:ea typeface="Ubuntu"/>
                <a:cs typeface="Ubuntu"/>
                <a:sym typeface="Ubuntu"/>
              </a:rPr>
              <a:t>It's time to do a hands-on lab on</a:t>
            </a:r>
            <a:endParaRPr i="0" sz="2400">
              <a:solidFill>
                <a:schemeClr val="lt1"/>
              </a:solidFill>
              <a:latin typeface="Ubuntu"/>
              <a:ea typeface="Ubuntu"/>
              <a:cs typeface="Ubuntu"/>
              <a:sym typeface="Ubuntu"/>
            </a:endParaRPr>
          </a:p>
          <a:p>
            <a:pPr indent="0" lvl="0" marL="0" marR="0" rtl="0" algn="l">
              <a:spcBef>
                <a:spcPts val="0"/>
              </a:spcBef>
              <a:spcAft>
                <a:spcPts val="0"/>
              </a:spcAft>
              <a:buNone/>
            </a:pPr>
            <a:r>
              <a:rPr b="1" lang="en-US" sz="3200">
                <a:solidFill>
                  <a:srgbClr val="3864F1"/>
                </a:solidFill>
                <a:latin typeface="Ubuntu"/>
                <a:ea typeface="Ubuntu"/>
                <a:cs typeface="Ubuntu"/>
                <a:sym typeface="Ubuntu"/>
              </a:rPr>
              <a:t>Files, Directories, Hard and Soft Links</a:t>
            </a:r>
            <a:r>
              <a:rPr lang="en-US" sz="3200">
                <a:solidFill>
                  <a:schemeClr val="dk1"/>
                </a:solidFill>
                <a:latin typeface="Ubuntu"/>
                <a:ea typeface="Ubuntu"/>
                <a:cs typeface="Ubuntu"/>
                <a:sym typeface="Ubuntu"/>
              </a:rPr>
              <a:t> </a:t>
            </a:r>
            <a:endParaRPr i="0" sz="3200">
              <a:solidFill>
                <a:schemeClr val="dk1"/>
              </a:solidFill>
              <a:latin typeface="Ubuntu"/>
              <a:ea typeface="Ubuntu"/>
              <a:cs typeface="Ubuntu"/>
              <a:sym typeface="Ubuntu"/>
            </a:endParaRPr>
          </a:p>
        </p:txBody>
      </p:sp>
      <p:sp>
        <p:nvSpPr>
          <p:cNvPr id="2285" name="Google Shape;2285;g28f7963fa17_1_99"/>
          <p:cNvSpPr txBox="1"/>
          <p:nvPr/>
        </p:nvSpPr>
        <p:spPr>
          <a:xfrm>
            <a:off x="2449254" y="5528691"/>
            <a:ext cx="7293600" cy="292500"/>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chemeClr val="accent6"/>
                </a:solidFill>
                <a:latin typeface="Ubuntu"/>
                <a:ea typeface="Ubuntu"/>
                <a:cs typeface="Ubuntu"/>
                <a:sym typeface="Ubuntu"/>
                <a:hlinkClick r:id="rId4">
                  <a:extLst>
                    <a:ext uri="{A12FA001-AC4F-418D-AE19-62706E023703}">
                      <ahyp:hlinkClr val="tx"/>
                    </a:ext>
                  </a:extLst>
                </a:hlinkClick>
              </a:rPr>
              <a:t>Ta</a:t>
            </a:r>
            <a:r>
              <a:rPr b="1" lang="en-US" sz="1600" u="sng">
                <a:solidFill>
                  <a:srgbClr val="7E3FED"/>
                </a:solidFill>
                <a:latin typeface="Ubuntu"/>
                <a:ea typeface="Ubuntu"/>
                <a:cs typeface="Ubuntu"/>
                <a:sym typeface="Ubuntu"/>
                <a:hlinkClick r:id="rId5">
                  <a:extLst>
                    <a:ext uri="{A12FA001-AC4F-418D-AE19-62706E023703}">
                      <ahyp:hlinkClr val="tx"/>
                    </a:ext>
                  </a:extLst>
                </a:hlinkClick>
              </a:rPr>
              <a:t>p on this Link to access the lab</a:t>
            </a:r>
            <a:endParaRPr b="1" sz="1600" u="sng">
              <a:solidFill>
                <a:srgbClr val="7E3FED"/>
              </a:solidFill>
              <a:latin typeface="Ubuntu"/>
              <a:ea typeface="Ubuntu"/>
              <a:cs typeface="Ubuntu"/>
              <a:sym typeface="Ubuntu"/>
              <a:hlinkClick r:id="rId6">
                <a:extLst>
                  <a:ext uri="{A12FA001-AC4F-418D-AE19-62706E023703}">
                    <ahyp:hlinkClr val="tx"/>
                  </a:ext>
                </a:extLst>
              </a:hlinkClick>
            </a:endParaRPr>
          </a:p>
        </p:txBody>
      </p:sp>
      <p:pic>
        <p:nvPicPr>
          <p:cNvPr descr="A black background with white text&#10;&#10;Description automatically generated" id="2286" name="Google Shape;2286;g28f7963fa17_1_99"/>
          <p:cNvPicPr preferRelativeResize="0"/>
          <p:nvPr/>
        </p:nvPicPr>
        <p:blipFill rotWithShape="1">
          <a:blip r:embed="rId7">
            <a:alphaModFix/>
          </a:blip>
          <a:srcRect b="0" l="0" r="0" t="0"/>
          <a:stretch/>
        </p:blipFill>
        <p:spPr>
          <a:xfrm>
            <a:off x="10927080" y="0"/>
            <a:ext cx="1264917" cy="3732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63"/>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2293" name="Google Shape;2293;p63"/>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2294" name="Google Shape;2294;p63"/>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2295" name="Google Shape;2295;p63"/>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2296" name="Google Shape;2296;p6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2297" name="Google Shape;2297;p63">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2"/>
          <p:cNvSpPr/>
          <p:nvPr/>
        </p:nvSpPr>
        <p:spPr>
          <a:xfrm>
            <a:off x="672018" y="1200150"/>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687" name="Google Shape;687;p2"/>
          <p:cNvSpPr/>
          <p:nvPr/>
        </p:nvSpPr>
        <p:spPr>
          <a:xfrm>
            <a:off x="1149609" y="2785251"/>
            <a:ext cx="3154131"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Local text-mode console</a:t>
            </a:r>
            <a:endParaRPr/>
          </a:p>
        </p:txBody>
      </p:sp>
      <p:sp>
        <p:nvSpPr>
          <p:cNvPr id="688" name="Google Shape;688;p2"/>
          <p:cNvSpPr txBox="1"/>
          <p:nvPr/>
        </p:nvSpPr>
        <p:spPr>
          <a:xfrm>
            <a:off x="2221344" y="436416"/>
            <a:ext cx="77493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Login Methods</a:t>
            </a:r>
            <a:endParaRPr sz="1800">
              <a:solidFill>
                <a:srgbClr val="F0F0F0"/>
              </a:solidFill>
              <a:latin typeface="Consolas"/>
              <a:ea typeface="Consolas"/>
              <a:cs typeface="Consolas"/>
              <a:sym typeface="Consolas"/>
            </a:endParaRPr>
          </a:p>
        </p:txBody>
      </p:sp>
      <p:sp>
        <p:nvSpPr>
          <p:cNvPr id="689" name="Google Shape;689;p2"/>
          <p:cNvSpPr/>
          <p:nvPr/>
        </p:nvSpPr>
        <p:spPr>
          <a:xfrm>
            <a:off x="873382" y="4970662"/>
            <a:ext cx="370658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Local graphical-mode console</a:t>
            </a:r>
            <a:endParaRPr/>
          </a:p>
        </p:txBody>
      </p:sp>
      <p:sp>
        <p:nvSpPr>
          <p:cNvPr id="690" name="Google Shape;690;p2"/>
          <p:cNvSpPr/>
          <p:nvPr/>
        </p:nvSpPr>
        <p:spPr>
          <a:xfrm>
            <a:off x="8095636" y="2785251"/>
            <a:ext cx="307238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Remote text-mode login</a:t>
            </a:r>
            <a:endParaRPr/>
          </a:p>
        </p:txBody>
      </p:sp>
      <p:sp>
        <p:nvSpPr>
          <p:cNvPr id="691" name="Google Shape;691;p2"/>
          <p:cNvSpPr/>
          <p:nvPr/>
        </p:nvSpPr>
        <p:spPr>
          <a:xfrm>
            <a:off x="7772176" y="4969521"/>
            <a:ext cx="3591937"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Remote graphical-mode login</a:t>
            </a:r>
            <a:endParaRPr/>
          </a:p>
        </p:txBody>
      </p:sp>
      <p:sp>
        <p:nvSpPr>
          <p:cNvPr id="692" name="Google Shape;692;p2"/>
          <p:cNvSpPr/>
          <p:nvPr/>
        </p:nvSpPr>
        <p:spPr>
          <a:xfrm>
            <a:off x="1741841" y="1528885"/>
            <a:ext cx="1871154"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693" name="Google Shape;693;p2"/>
          <p:cNvPicPr preferRelativeResize="0"/>
          <p:nvPr/>
        </p:nvPicPr>
        <p:blipFill rotWithShape="1">
          <a:blip r:embed="rId3">
            <a:alphaModFix/>
          </a:blip>
          <a:srcRect b="0" l="0" r="0" t="0"/>
          <a:stretch/>
        </p:blipFill>
        <p:spPr>
          <a:xfrm>
            <a:off x="1840356" y="1652981"/>
            <a:ext cx="699952" cy="699952"/>
          </a:xfrm>
          <a:prstGeom prst="rect">
            <a:avLst/>
          </a:prstGeom>
          <a:noFill/>
          <a:ln>
            <a:noFill/>
          </a:ln>
        </p:spPr>
      </p:pic>
      <p:pic>
        <p:nvPicPr>
          <p:cNvPr descr="Cmd Terminal with solid fill" id="694" name="Google Shape;694;p2"/>
          <p:cNvPicPr preferRelativeResize="0"/>
          <p:nvPr/>
        </p:nvPicPr>
        <p:blipFill rotWithShape="1">
          <a:blip r:embed="rId4">
            <a:alphaModFix/>
          </a:blip>
          <a:srcRect b="0" l="0" r="0" t="0"/>
          <a:stretch/>
        </p:blipFill>
        <p:spPr>
          <a:xfrm>
            <a:off x="2726675" y="1677163"/>
            <a:ext cx="699952" cy="699952"/>
          </a:xfrm>
          <a:prstGeom prst="rect">
            <a:avLst/>
          </a:prstGeom>
          <a:noFill/>
          <a:ln>
            <a:noFill/>
          </a:ln>
        </p:spPr>
      </p:pic>
      <p:cxnSp>
        <p:nvCxnSpPr>
          <p:cNvPr id="695" name="Google Shape;695;p2"/>
          <p:cNvCxnSpPr>
            <a:endCxn id="694" idx="1"/>
          </p:cNvCxnSpPr>
          <p:nvPr/>
        </p:nvCxnSpPr>
        <p:spPr>
          <a:xfrm>
            <a:off x="2397575" y="2027139"/>
            <a:ext cx="329100" cy="0"/>
          </a:xfrm>
          <a:prstGeom prst="straightConnector1">
            <a:avLst/>
          </a:prstGeom>
          <a:noFill/>
          <a:ln cap="flat" cmpd="sng" w="12700">
            <a:solidFill>
              <a:schemeClr val="accent4"/>
            </a:solidFill>
            <a:prstDash val="dashDot"/>
            <a:miter lim="800000"/>
            <a:headEnd len="sm" w="sm" type="none"/>
            <a:tailEnd len="med" w="med" type="triangle"/>
          </a:ln>
        </p:spPr>
      </p:cxnSp>
      <p:sp>
        <p:nvSpPr>
          <p:cNvPr id="696" name="Google Shape;696;p2"/>
          <p:cNvSpPr/>
          <p:nvPr/>
        </p:nvSpPr>
        <p:spPr>
          <a:xfrm>
            <a:off x="8095636" y="1530622"/>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697" name="Google Shape;697;p2"/>
          <p:cNvPicPr preferRelativeResize="0"/>
          <p:nvPr/>
        </p:nvPicPr>
        <p:blipFill rotWithShape="1">
          <a:blip r:embed="rId3">
            <a:alphaModFix/>
          </a:blip>
          <a:srcRect b="0" l="0" r="0" t="0"/>
          <a:stretch/>
        </p:blipFill>
        <p:spPr>
          <a:xfrm>
            <a:off x="8282004" y="1605629"/>
            <a:ext cx="699952" cy="699952"/>
          </a:xfrm>
          <a:prstGeom prst="rect">
            <a:avLst/>
          </a:prstGeom>
          <a:noFill/>
          <a:ln>
            <a:noFill/>
          </a:ln>
        </p:spPr>
      </p:pic>
      <p:sp>
        <p:nvSpPr>
          <p:cNvPr id="698" name="Google Shape;698;p2"/>
          <p:cNvSpPr/>
          <p:nvPr/>
        </p:nvSpPr>
        <p:spPr>
          <a:xfrm>
            <a:off x="1741841" y="3844125"/>
            <a:ext cx="1871154"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699" name="Google Shape;699;p2"/>
          <p:cNvPicPr preferRelativeResize="0"/>
          <p:nvPr/>
        </p:nvPicPr>
        <p:blipFill rotWithShape="1">
          <a:blip r:embed="rId3">
            <a:alphaModFix/>
          </a:blip>
          <a:srcRect b="0" l="0" r="0" t="0"/>
          <a:stretch/>
        </p:blipFill>
        <p:spPr>
          <a:xfrm>
            <a:off x="1840356" y="3968221"/>
            <a:ext cx="699952" cy="699952"/>
          </a:xfrm>
          <a:prstGeom prst="rect">
            <a:avLst/>
          </a:prstGeom>
          <a:noFill/>
          <a:ln>
            <a:noFill/>
          </a:ln>
        </p:spPr>
      </p:pic>
      <p:pic>
        <p:nvPicPr>
          <p:cNvPr descr="Browser window with solid fill" id="700" name="Google Shape;700;p2"/>
          <p:cNvPicPr preferRelativeResize="0"/>
          <p:nvPr/>
        </p:nvPicPr>
        <p:blipFill rotWithShape="1">
          <a:blip r:embed="rId5">
            <a:alphaModFix/>
          </a:blip>
          <a:srcRect b="0" l="0" r="0" t="0"/>
          <a:stretch/>
        </p:blipFill>
        <p:spPr>
          <a:xfrm>
            <a:off x="2726675" y="3992403"/>
            <a:ext cx="699952" cy="699952"/>
          </a:xfrm>
          <a:prstGeom prst="rect">
            <a:avLst/>
          </a:prstGeom>
          <a:noFill/>
          <a:ln>
            <a:noFill/>
          </a:ln>
        </p:spPr>
      </p:pic>
      <p:cxnSp>
        <p:nvCxnSpPr>
          <p:cNvPr id="701" name="Google Shape;701;p2"/>
          <p:cNvCxnSpPr>
            <a:endCxn id="700" idx="1"/>
          </p:cNvCxnSpPr>
          <p:nvPr/>
        </p:nvCxnSpPr>
        <p:spPr>
          <a:xfrm>
            <a:off x="2397575" y="4342379"/>
            <a:ext cx="329100" cy="0"/>
          </a:xfrm>
          <a:prstGeom prst="straightConnector1">
            <a:avLst/>
          </a:prstGeom>
          <a:noFill/>
          <a:ln cap="flat" cmpd="sng" w="12700">
            <a:solidFill>
              <a:schemeClr val="accent4"/>
            </a:solidFill>
            <a:prstDash val="dashDot"/>
            <a:miter lim="800000"/>
            <a:headEnd len="sm" w="sm" type="none"/>
            <a:tailEnd len="med" w="med" type="triangle"/>
          </a:ln>
        </p:spPr>
      </p:cxnSp>
      <p:sp>
        <p:nvSpPr>
          <p:cNvPr id="702" name="Google Shape;702;p2"/>
          <p:cNvSpPr/>
          <p:nvPr/>
        </p:nvSpPr>
        <p:spPr>
          <a:xfrm>
            <a:off x="10150293" y="1536977"/>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Cmd Terminal with solid fill" id="703" name="Google Shape;703;p2"/>
          <p:cNvPicPr preferRelativeResize="0"/>
          <p:nvPr/>
        </p:nvPicPr>
        <p:blipFill rotWithShape="1">
          <a:blip r:embed="rId4">
            <a:alphaModFix/>
          </a:blip>
          <a:srcRect b="0" l="0" r="0" t="0"/>
          <a:stretch/>
        </p:blipFill>
        <p:spPr>
          <a:xfrm>
            <a:off x="10318916" y="1630391"/>
            <a:ext cx="699952" cy="699952"/>
          </a:xfrm>
          <a:prstGeom prst="rect">
            <a:avLst/>
          </a:prstGeom>
          <a:noFill/>
          <a:ln>
            <a:noFill/>
          </a:ln>
        </p:spPr>
      </p:pic>
      <p:cxnSp>
        <p:nvCxnSpPr>
          <p:cNvPr id="704" name="Google Shape;704;p2"/>
          <p:cNvCxnSpPr>
            <a:stCxn id="696" idx="3"/>
            <a:endCxn id="702" idx="1"/>
          </p:cNvCxnSpPr>
          <p:nvPr/>
        </p:nvCxnSpPr>
        <p:spPr>
          <a:xfrm>
            <a:off x="9143851" y="1957342"/>
            <a:ext cx="1006500" cy="6300"/>
          </a:xfrm>
          <a:prstGeom prst="straightConnector1">
            <a:avLst/>
          </a:prstGeom>
          <a:noFill/>
          <a:ln cap="flat" cmpd="sng" w="12700">
            <a:solidFill>
              <a:schemeClr val="accent4"/>
            </a:solidFill>
            <a:prstDash val="dashDot"/>
            <a:miter lim="800000"/>
            <a:headEnd len="sm" w="sm" type="none"/>
            <a:tailEnd len="med" w="med" type="triangle"/>
          </a:ln>
        </p:spPr>
      </p:cxnSp>
      <p:sp>
        <p:nvSpPr>
          <p:cNvPr id="705" name="Google Shape;705;p2"/>
          <p:cNvSpPr/>
          <p:nvPr/>
        </p:nvSpPr>
        <p:spPr>
          <a:xfrm>
            <a:off x="8095636" y="3812189"/>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706" name="Google Shape;706;p2"/>
          <p:cNvPicPr preferRelativeResize="0"/>
          <p:nvPr/>
        </p:nvPicPr>
        <p:blipFill rotWithShape="1">
          <a:blip r:embed="rId3">
            <a:alphaModFix/>
          </a:blip>
          <a:srcRect b="0" l="0" r="0" t="0"/>
          <a:stretch/>
        </p:blipFill>
        <p:spPr>
          <a:xfrm>
            <a:off x="8282004" y="3887196"/>
            <a:ext cx="699952" cy="699952"/>
          </a:xfrm>
          <a:prstGeom prst="rect">
            <a:avLst/>
          </a:prstGeom>
          <a:noFill/>
          <a:ln>
            <a:noFill/>
          </a:ln>
        </p:spPr>
      </p:pic>
      <p:sp>
        <p:nvSpPr>
          <p:cNvPr id="707" name="Google Shape;707;p2"/>
          <p:cNvSpPr/>
          <p:nvPr/>
        </p:nvSpPr>
        <p:spPr>
          <a:xfrm>
            <a:off x="10150293" y="3818544"/>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id="708" name="Google Shape;708;p2"/>
          <p:cNvPicPr preferRelativeResize="0"/>
          <p:nvPr/>
        </p:nvPicPr>
        <p:blipFill rotWithShape="1">
          <a:blip r:embed="rId5">
            <a:alphaModFix/>
          </a:blip>
          <a:srcRect b="0" l="0" r="0" t="0"/>
          <a:stretch/>
        </p:blipFill>
        <p:spPr>
          <a:xfrm>
            <a:off x="10318916" y="3911958"/>
            <a:ext cx="699952" cy="699952"/>
          </a:xfrm>
          <a:prstGeom prst="rect">
            <a:avLst/>
          </a:prstGeom>
          <a:noFill/>
          <a:ln>
            <a:noFill/>
          </a:ln>
        </p:spPr>
      </p:pic>
      <p:cxnSp>
        <p:nvCxnSpPr>
          <p:cNvPr id="709" name="Google Shape;709;p2"/>
          <p:cNvCxnSpPr>
            <a:stCxn id="705" idx="3"/>
            <a:endCxn id="707" idx="1"/>
          </p:cNvCxnSpPr>
          <p:nvPr/>
        </p:nvCxnSpPr>
        <p:spPr>
          <a:xfrm>
            <a:off x="9143851" y="4238909"/>
            <a:ext cx="1006500" cy="630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3" presetSubtype="16">
                                  <p:stCondLst>
                                    <p:cond delay="0"/>
                                  </p:stCondLst>
                                  <p:childTnLst>
                                    <p:set>
                                      <p:cBhvr>
                                        <p:cTn dur="1" fill="hold">
                                          <p:stCondLst>
                                            <p:cond delay="0"/>
                                          </p:stCondLst>
                                        </p:cTn>
                                        <p:tgtEl>
                                          <p:spTgt spid="692"/>
                                        </p:tgtEl>
                                        <p:attrNameLst>
                                          <p:attrName>style.visibility</p:attrName>
                                        </p:attrNameLst>
                                      </p:cBhvr>
                                      <p:to>
                                        <p:strVal val="visible"/>
                                      </p:to>
                                    </p:set>
                                    <p:anim calcmode="lin" valueType="num">
                                      <p:cBhvr additive="base">
                                        <p:cTn dur="150"/>
                                        <p:tgtEl>
                                          <p:spTgt spid="692"/>
                                        </p:tgtEl>
                                        <p:attrNameLst>
                                          <p:attrName>ppt_w</p:attrName>
                                        </p:attrNameLst>
                                      </p:cBhvr>
                                      <p:tavLst>
                                        <p:tav fmla="" tm="0">
                                          <p:val>
                                            <p:strVal val="0"/>
                                          </p:val>
                                        </p:tav>
                                        <p:tav fmla="" tm="100000">
                                          <p:val>
                                            <p:strVal val="#ppt_w"/>
                                          </p:val>
                                        </p:tav>
                                      </p:tavLst>
                                    </p:anim>
                                    <p:anim calcmode="lin" valueType="num">
                                      <p:cBhvr additive="base">
                                        <p:cTn dur="150"/>
                                        <p:tgtEl>
                                          <p:spTgt spid="692"/>
                                        </p:tgtEl>
                                        <p:attrNameLst>
                                          <p:attrName>ppt_h</p:attrName>
                                        </p:attrNameLst>
                                      </p:cBhvr>
                                      <p:tavLst>
                                        <p:tav fmla="" tm="0">
                                          <p:val>
                                            <p:strVal val="0"/>
                                          </p:val>
                                        </p:tav>
                                        <p:tav fmla="" tm="100000">
                                          <p:val>
                                            <p:strVal val="#ppt_h"/>
                                          </p:val>
                                        </p:tav>
                                      </p:tavLst>
                                    </p:anim>
                                  </p:childTnLst>
                                </p:cTn>
                              </p:par>
                            </p:childTnLst>
                          </p:cTn>
                        </p:par>
                        <p:par>
                          <p:cTn fill="hold">
                            <p:stCondLst>
                              <p:cond delay="151"/>
                            </p:stCondLst>
                            <p:childTnLst>
                              <p:par>
                                <p:cTn fill="hold" nodeType="after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500"/>
                                        <p:tgtEl>
                                          <p:spTgt spid="693"/>
                                        </p:tgtEl>
                                      </p:cBhvr>
                                    </p:animEffect>
                                  </p:childTnLst>
                                </p:cTn>
                              </p:par>
                            </p:childTnLst>
                          </p:cTn>
                        </p:par>
                        <p:par>
                          <p:cTn fill="hold">
                            <p:stCondLst>
                              <p:cond delay="651"/>
                            </p:stCondLst>
                            <p:childTnLst>
                              <p:par>
                                <p:cTn fill="hold" nodeType="after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500"/>
                                        <p:tgtEl>
                                          <p:spTgt spid="694"/>
                                        </p:tgtEl>
                                      </p:cBhvr>
                                    </p:animEffect>
                                  </p:childTnLst>
                                </p:cTn>
                              </p:par>
                            </p:childTnLst>
                          </p:cTn>
                        </p:par>
                        <p:par>
                          <p:cTn fill="hold">
                            <p:stCondLst>
                              <p:cond delay="1151"/>
                            </p:stCondLst>
                            <p:childTnLst>
                              <p:par>
                                <p:cTn fill="hold" nodeType="after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5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3" presetSubtype="16">
                                  <p:stCondLst>
                                    <p:cond delay="0"/>
                                  </p:stCondLst>
                                  <p:childTnLst>
                                    <p:set>
                                      <p:cBhvr>
                                        <p:cTn dur="1" fill="hold">
                                          <p:stCondLst>
                                            <p:cond delay="0"/>
                                          </p:stCondLst>
                                        </p:cTn>
                                        <p:tgtEl>
                                          <p:spTgt spid="698"/>
                                        </p:tgtEl>
                                        <p:attrNameLst>
                                          <p:attrName>style.visibility</p:attrName>
                                        </p:attrNameLst>
                                      </p:cBhvr>
                                      <p:to>
                                        <p:strVal val="visible"/>
                                      </p:to>
                                    </p:set>
                                    <p:anim calcmode="lin" valueType="num">
                                      <p:cBhvr additive="base">
                                        <p:cTn dur="150"/>
                                        <p:tgtEl>
                                          <p:spTgt spid="698"/>
                                        </p:tgtEl>
                                        <p:attrNameLst>
                                          <p:attrName>ppt_w</p:attrName>
                                        </p:attrNameLst>
                                      </p:cBhvr>
                                      <p:tavLst>
                                        <p:tav fmla="" tm="0">
                                          <p:val>
                                            <p:strVal val="0"/>
                                          </p:val>
                                        </p:tav>
                                        <p:tav fmla="" tm="100000">
                                          <p:val>
                                            <p:strVal val="#ppt_w"/>
                                          </p:val>
                                        </p:tav>
                                      </p:tavLst>
                                    </p:anim>
                                    <p:anim calcmode="lin" valueType="num">
                                      <p:cBhvr additive="base">
                                        <p:cTn dur="150"/>
                                        <p:tgtEl>
                                          <p:spTgt spid="698"/>
                                        </p:tgtEl>
                                        <p:attrNameLst>
                                          <p:attrName>ppt_h</p:attrName>
                                        </p:attrNameLst>
                                      </p:cBhvr>
                                      <p:tavLst>
                                        <p:tav fmla="" tm="0">
                                          <p:val>
                                            <p:strVal val="0"/>
                                          </p:val>
                                        </p:tav>
                                        <p:tav fmla="" tm="100000">
                                          <p:val>
                                            <p:strVal val="#ppt_h"/>
                                          </p:val>
                                        </p:tav>
                                      </p:tavLst>
                                    </p:anim>
                                  </p:childTnLst>
                                </p:cTn>
                              </p:par>
                            </p:childTnLst>
                          </p:cTn>
                        </p:par>
                        <p:par>
                          <p:cTn fill="hold">
                            <p:stCondLst>
                              <p:cond delay="151"/>
                            </p:stCondLst>
                            <p:childTnLst>
                              <p:par>
                                <p:cTn fill="hold" nodeType="after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childTnLst>
                          </p:cTn>
                        </p:par>
                        <p:par>
                          <p:cTn fill="hold">
                            <p:stCondLst>
                              <p:cond delay="651"/>
                            </p:stCondLst>
                            <p:childTnLst>
                              <p:par>
                                <p:cTn fill="hold" nodeType="after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par>
                          <p:cTn fill="hold">
                            <p:stCondLst>
                              <p:cond delay="1151"/>
                            </p:stCondLst>
                            <p:childTnLst>
                              <p:par>
                                <p:cTn fill="hold" nodeType="after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3" presetSubtype="16">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150"/>
                                        <p:tgtEl>
                                          <p:spTgt spid="696"/>
                                        </p:tgtEl>
                                        <p:attrNameLst>
                                          <p:attrName>ppt_w</p:attrName>
                                        </p:attrNameLst>
                                      </p:cBhvr>
                                      <p:tavLst>
                                        <p:tav fmla="" tm="0">
                                          <p:val>
                                            <p:strVal val="0"/>
                                          </p:val>
                                        </p:tav>
                                        <p:tav fmla="" tm="100000">
                                          <p:val>
                                            <p:strVal val="#ppt_w"/>
                                          </p:val>
                                        </p:tav>
                                      </p:tavLst>
                                    </p:anim>
                                    <p:anim calcmode="lin" valueType="num">
                                      <p:cBhvr additive="base">
                                        <p:cTn dur="150"/>
                                        <p:tgtEl>
                                          <p:spTgt spid="696"/>
                                        </p:tgtEl>
                                        <p:attrNameLst>
                                          <p:attrName>ppt_h</p:attrName>
                                        </p:attrNameLst>
                                      </p:cBhvr>
                                      <p:tavLst>
                                        <p:tav fmla="" tm="0">
                                          <p:val>
                                            <p:strVal val="0"/>
                                          </p:val>
                                        </p:tav>
                                        <p:tav fmla="" tm="100000">
                                          <p:val>
                                            <p:strVal val="#ppt_h"/>
                                          </p:val>
                                        </p:tav>
                                      </p:tavLst>
                                    </p:anim>
                                  </p:childTnLst>
                                </p:cTn>
                              </p:par>
                            </p:childTnLst>
                          </p:cTn>
                        </p:par>
                        <p:par>
                          <p:cTn fill="hold">
                            <p:stCondLst>
                              <p:cond delay="151"/>
                            </p:stCondLst>
                            <p:childTnLst>
                              <p:par>
                                <p:cTn fill="hold" nodeType="after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500"/>
                                        <p:tgtEl>
                                          <p:spTgt spid="697"/>
                                        </p:tgtEl>
                                      </p:cBhvr>
                                    </p:animEffect>
                                  </p:childTnLst>
                                </p:cTn>
                              </p:par>
                            </p:childTnLst>
                          </p:cTn>
                        </p:par>
                        <p:par>
                          <p:cTn fill="hold">
                            <p:stCondLst>
                              <p:cond delay="651"/>
                            </p:stCondLst>
                            <p:childTnLst>
                              <p:par>
                                <p:cTn fill="hold" nodeType="afterEffect" presetClass="entr" presetID="23" presetSubtype="16">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50"/>
                                        <p:tgtEl>
                                          <p:spTgt spid="702"/>
                                        </p:tgtEl>
                                        <p:attrNameLst>
                                          <p:attrName>ppt_w</p:attrName>
                                        </p:attrNameLst>
                                      </p:cBhvr>
                                      <p:tavLst>
                                        <p:tav fmla="" tm="0">
                                          <p:val>
                                            <p:strVal val="0"/>
                                          </p:val>
                                        </p:tav>
                                        <p:tav fmla="" tm="100000">
                                          <p:val>
                                            <p:strVal val="#ppt_w"/>
                                          </p:val>
                                        </p:tav>
                                      </p:tavLst>
                                    </p:anim>
                                    <p:anim calcmode="lin" valueType="num">
                                      <p:cBhvr additive="base">
                                        <p:cTn dur="150"/>
                                        <p:tgtEl>
                                          <p:spTgt spid="702"/>
                                        </p:tgtEl>
                                        <p:attrNameLst>
                                          <p:attrName>ppt_h</p:attrName>
                                        </p:attrNameLst>
                                      </p:cBhvr>
                                      <p:tavLst>
                                        <p:tav fmla="" tm="0">
                                          <p:val>
                                            <p:strVal val="0"/>
                                          </p:val>
                                        </p:tav>
                                        <p:tav fmla="" tm="100000">
                                          <p:val>
                                            <p:strVal val="#ppt_h"/>
                                          </p:val>
                                        </p:tav>
                                      </p:tavLst>
                                    </p:anim>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par>
                          <p:cTn fill="hold">
                            <p:stCondLst>
                              <p:cond delay="1301"/>
                            </p:stCondLst>
                            <p:childTnLst>
                              <p:par>
                                <p:cTn fill="hold" nodeType="after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3" presetSubtype="16">
                                  <p:stCondLst>
                                    <p:cond delay="0"/>
                                  </p:stCondLst>
                                  <p:childTnLst>
                                    <p:set>
                                      <p:cBhvr>
                                        <p:cTn dur="1" fill="hold">
                                          <p:stCondLst>
                                            <p:cond delay="0"/>
                                          </p:stCondLst>
                                        </p:cTn>
                                        <p:tgtEl>
                                          <p:spTgt spid="705"/>
                                        </p:tgtEl>
                                        <p:attrNameLst>
                                          <p:attrName>style.visibility</p:attrName>
                                        </p:attrNameLst>
                                      </p:cBhvr>
                                      <p:to>
                                        <p:strVal val="visible"/>
                                      </p:to>
                                    </p:set>
                                    <p:anim calcmode="lin" valueType="num">
                                      <p:cBhvr additive="base">
                                        <p:cTn dur="150"/>
                                        <p:tgtEl>
                                          <p:spTgt spid="705"/>
                                        </p:tgtEl>
                                        <p:attrNameLst>
                                          <p:attrName>ppt_w</p:attrName>
                                        </p:attrNameLst>
                                      </p:cBhvr>
                                      <p:tavLst>
                                        <p:tav fmla="" tm="0">
                                          <p:val>
                                            <p:strVal val="0"/>
                                          </p:val>
                                        </p:tav>
                                        <p:tav fmla="" tm="100000">
                                          <p:val>
                                            <p:strVal val="#ppt_w"/>
                                          </p:val>
                                        </p:tav>
                                      </p:tavLst>
                                    </p:anim>
                                    <p:anim calcmode="lin" valueType="num">
                                      <p:cBhvr additive="base">
                                        <p:cTn dur="150"/>
                                        <p:tgtEl>
                                          <p:spTgt spid="705"/>
                                        </p:tgtEl>
                                        <p:attrNameLst>
                                          <p:attrName>ppt_h</p:attrName>
                                        </p:attrNameLst>
                                      </p:cBhvr>
                                      <p:tavLst>
                                        <p:tav fmla="" tm="0">
                                          <p:val>
                                            <p:strVal val="0"/>
                                          </p:val>
                                        </p:tav>
                                        <p:tav fmla="" tm="100000">
                                          <p:val>
                                            <p:strVal val="#ppt_h"/>
                                          </p:val>
                                        </p:tav>
                                      </p:tavLst>
                                    </p:anim>
                                  </p:childTnLst>
                                </p:cTn>
                              </p:par>
                            </p:childTnLst>
                          </p:cTn>
                        </p:par>
                        <p:par>
                          <p:cTn fill="hold">
                            <p:stCondLst>
                              <p:cond delay="151"/>
                            </p:stCondLst>
                            <p:childTnLst>
                              <p:par>
                                <p:cTn fill="hold" nodeType="after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par>
                          <p:cTn fill="hold">
                            <p:stCondLst>
                              <p:cond delay="651"/>
                            </p:stCondLst>
                            <p:childTnLst>
                              <p:par>
                                <p:cTn fill="hold" nodeType="afterEffect" presetClass="entr" presetID="23" presetSubtype="16">
                                  <p:stCondLst>
                                    <p:cond delay="0"/>
                                  </p:stCondLst>
                                  <p:childTnLst>
                                    <p:set>
                                      <p:cBhvr>
                                        <p:cTn dur="1" fill="hold">
                                          <p:stCondLst>
                                            <p:cond delay="0"/>
                                          </p:stCondLst>
                                        </p:cTn>
                                        <p:tgtEl>
                                          <p:spTgt spid="707"/>
                                        </p:tgtEl>
                                        <p:attrNameLst>
                                          <p:attrName>style.visibility</p:attrName>
                                        </p:attrNameLst>
                                      </p:cBhvr>
                                      <p:to>
                                        <p:strVal val="visible"/>
                                      </p:to>
                                    </p:set>
                                    <p:anim calcmode="lin" valueType="num">
                                      <p:cBhvr additive="base">
                                        <p:cTn dur="150"/>
                                        <p:tgtEl>
                                          <p:spTgt spid="707"/>
                                        </p:tgtEl>
                                        <p:attrNameLst>
                                          <p:attrName>ppt_w</p:attrName>
                                        </p:attrNameLst>
                                      </p:cBhvr>
                                      <p:tavLst>
                                        <p:tav fmla="" tm="0">
                                          <p:val>
                                            <p:strVal val="0"/>
                                          </p:val>
                                        </p:tav>
                                        <p:tav fmla="" tm="100000">
                                          <p:val>
                                            <p:strVal val="#ppt_w"/>
                                          </p:val>
                                        </p:tav>
                                      </p:tavLst>
                                    </p:anim>
                                    <p:anim calcmode="lin" valueType="num">
                                      <p:cBhvr additive="base">
                                        <p:cTn dur="150"/>
                                        <p:tgtEl>
                                          <p:spTgt spid="707"/>
                                        </p:tgtEl>
                                        <p:attrNameLst>
                                          <p:attrName>ppt_h</p:attrName>
                                        </p:attrNameLst>
                                      </p:cBhvr>
                                      <p:tavLst>
                                        <p:tav fmla="" tm="0">
                                          <p:val>
                                            <p:strVal val="0"/>
                                          </p:val>
                                        </p:tav>
                                        <p:tav fmla="" tm="100000">
                                          <p:val>
                                            <p:strVal val="#ppt_h"/>
                                          </p:val>
                                        </p:tav>
                                      </p:tavLst>
                                    </p:anim>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childTnLst>
                          </p:cTn>
                        </p:par>
                        <p:par>
                          <p:cTn fill="hold">
                            <p:stCondLst>
                              <p:cond delay="1301"/>
                            </p:stCondLst>
                            <p:childTnLst>
                              <p:par>
                                <p:cTn fill="hold" nodeType="after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65"/>
          <p:cNvSpPr/>
          <p:nvPr/>
        </p:nvSpPr>
        <p:spPr>
          <a:xfrm>
            <a:off x="4749484" y="702266"/>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304" name="Google Shape;2304;p65"/>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305" name="Google Shape;2305;p65"/>
          <p:cNvSpPr txBox="1"/>
          <p:nvPr/>
        </p:nvSpPr>
        <p:spPr>
          <a:xfrm>
            <a:off x="-166760" y="3048445"/>
            <a:ext cx="4323149" cy="887422"/>
          </a:xfrm>
          <a:prstGeom prst="rect">
            <a:avLst/>
          </a:prstGeom>
          <a:noFill/>
          <a:ln>
            <a:noFill/>
          </a:ln>
        </p:spPr>
        <p:txBody>
          <a:bodyPr anchorCtr="0" anchor="t" bIns="45700" lIns="91425" spcFirstLastPara="1" rIns="91425" wrap="square" tIns="45700">
            <a:spAutoFit/>
          </a:bodyPr>
          <a:lstStyle/>
          <a:p>
            <a:pPr indent="0" lvl="0" marL="0" marR="0" rtl="0" algn="r">
              <a:lnSpc>
                <a:spcPct val="87857"/>
              </a:lnSpc>
              <a:spcBef>
                <a:spcPts val="0"/>
              </a:spcBef>
              <a:spcAft>
                <a:spcPts val="0"/>
              </a:spcAft>
              <a:buNone/>
            </a:pPr>
            <a:r>
              <a:rPr lang="en-US" sz="2800">
                <a:solidFill>
                  <a:srgbClr val="F0F0F0"/>
                </a:solidFill>
                <a:latin typeface="Ubuntu"/>
                <a:ea typeface="Ubuntu"/>
                <a:cs typeface="Ubuntu"/>
                <a:sym typeface="Ubuntu"/>
              </a:rPr>
              <a:t>List, Set, and </a:t>
            </a:r>
            <a:endParaRPr/>
          </a:p>
          <a:p>
            <a:pPr indent="0" lvl="0" marL="0" marR="0" rtl="0" algn="r">
              <a:lnSpc>
                <a:spcPct val="87857"/>
              </a:lnSpc>
              <a:spcBef>
                <a:spcPts val="1200"/>
              </a:spcBef>
              <a:spcAft>
                <a:spcPts val="0"/>
              </a:spcAft>
              <a:buNone/>
            </a:pPr>
            <a:r>
              <a:rPr lang="en-US" sz="2800">
                <a:solidFill>
                  <a:srgbClr val="F0F0F0"/>
                </a:solidFill>
                <a:latin typeface="Ubuntu"/>
                <a:ea typeface="Ubuntu"/>
                <a:cs typeface="Ubuntu"/>
                <a:sym typeface="Ubuntu"/>
              </a:rPr>
              <a:t>Change File Permissions</a:t>
            </a:r>
            <a:endParaRPr/>
          </a:p>
        </p:txBody>
      </p:sp>
      <p:sp>
        <p:nvSpPr>
          <p:cNvPr id="2306" name="Google Shape;2306;p65"/>
          <p:cNvSpPr/>
          <p:nvPr/>
        </p:nvSpPr>
        <p:spPr>
          <a:xfrm>
            <a:off x="7549714" y="2737262"/>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Toggle with solid fill" id="2307" name="Google Shape;2307;p65"/>
          <p:cNvPicPr preferRelativeResize="0"/>
          <p:nvPr/>
        </p:nvPicPr>
        <p:blipFill rotWithShape="1">
          <a:blip r:embed="rId3">
            <a:alphaModFix/>
          </a:blip>
          <a:srcRect b="0" l="0" r="0" t="0"/>
          <a:stretch/>
        </p:blipFill>
        <p:spPr>
          <a:xfrm>
            <a:off x="7716471" y="2861668"/>
            <a:ext cx="1134664" cy="1134664"/>
          </a:xfrm>
          <a:prstGeom prst="rect">
            <a:avLst/>
          </a:prstGeom>
          <a:noFill/>
          <a:ln>
            <a:noFill/>
          </a:ln>
        </p:spPr>
      </p:pic>
      <p:sp>
        <p:nvSpPr>
          <p:cNvPr id="2308" name="Google Shape;2308;p65"/>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06"/>
                                        </p:tgtEl>
                                        <p:attrNameLst>
                                          <p:attrName>style.visibility</p:attrName>
                                        </p:attrNameLst>
                                      </p:cBhvr>
                                      <p:to>
                                        <p:strVal val="visible"/>
                                      </p:to>
                                    </p:set>
                                    <p:animEffect filter="fade" transition="in">
                                      <p:cBhvr>
                                        <p:cTn dur="500"/>
                                        <p:tgtEl>
                                          <p:spTgt spid="23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07"/>
                                        </p:tgtEl>
                                        <p:attrNameLst>
                                          <p:attrName>style.visibility</p:attrName>
                                        </p:attrNameLst>
                                      </p:cBhvr>
                                      <p:to>
                                        <p:strVal val="visible"/>
                                      </p:to>
                                    </p:set>
                                    <p:animEffect filter="fade" transition="in">
                                      <p:cBhvr>
                                        <p:cTn dur="500"/>
                                        <p:tgtEl>
                                          <p:spTgt spid="2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66"/>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Owners and Groups</a:t>
            </a:r>
            <a:endParaRPr/>
          </a:p>
        </p:txBody>
      </p:sp>
      <p:sp>
        <p:nvSpPr>
          <p:cNvPr id="2315" name="Google Shape;2315;p66"/>
          <p:cNvSpPr/>
          <p:nvPr/>
        </p:nvSpPr>
        <p:spPr>
          <a:xfrm>
            <a:off x="387729" y="1514600"/>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316" name="Google Shape;2316;p66"/>
          <p:cNvSpPr/>
          <p:nvPr/>
        </p:nvSpPr>
        <p:spPr>
          <a:xfrm>
            <a:off x="651116" y="1834497"/>
            <a:ext cx="584410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-rw-r-----. 1 aaron family 49 Oct 27 14:41 family_dog.jpg</a:t>
            </a:r>
            <a:endParaRPr/>
          </a:p>
        </p:txBody>
      </p:sp>
      <p:sp>
        <p:nvSpPr>
          <p:cNvPr id="2317" name="Google Shape;2317;p66"/>
          <p:cNvSpPr/>
          <p:nvPr/>
        </p:nvSpPr>
        <p:spPr>
          <a:xfrm>
            <a:off x="2402906" y="1852755"/>
            <a:ext cx="523782" cy="227564"/>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318" name="Google Shape;2318;p66"/>
          <p:cNvSpPr/>
          <p:nvPr/>
        </p:nvSpPr>
        <p:spPr>
          <a:xfrm>
            <a:off x="1847858" y="1852755"/>
            <a:ext cx="523782" cy="227564"/>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319" name="Google Shape;2319;p66"/>
          <p:cNvSpPr/>
          <p:nvPr/>
        </p:nvSpPr>
        <p:spPr>
          <a:xfrm>
            <a:off x="8280059" y="3019480"/>
            <a:ext cx="1002420" cy="944588"/>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2320" name="Google Shape;2320;p66"/>
          <p:cNvPicPr preferRelativeResize="0"/>
          <p:nvPr/>
        </p:nvPicPr>
        <p:blipFill rotWithShape="1">
          <a:blip r:embed="rId3">
            <a:alphaModFix/>
          </a:blip>
          <a:srcRect b="0" l="0" r="0" t="0"/>
          <a:stretch/>
        </p:blipFill>
        <p:spPr>
          <a:xfrm>
            <a:off x="8393914" y="3071609"/>
            <a:ext cx="774708" cy="774708"/>
          </a:xfrm>
          <a:prstGeom prst="rect">
            <a:avLst/>
          </a:prstGeom>
          <a:noFill/>
          <a:ln>
            <a:noFill/>
          </a:ln>
        </p:spPr>
      </p:pic>
      <p:sp>
        <p:nvSpPr>
          <p:cNvPr id="2321" name="Google Shape;2321;p66"/>
          <p:cNvSpPr txBox="1"/>
          <p:nvPr/>
        </p:nvSpPr>
        <p:spPr>
          <a:xfrm>
            <a:off x="8451214" y="3933465"/>
            <a:ext cx="6479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aaron</a:t>
            </a:r>
            <a:endParaRPr sz="1400">
              <a:solidFill>
                <a:schemeClr val="lt1"/>
              </a:solidFill>
              <a:latin typeface="Ubuntu"/>
              <a:ea typeface="Ubuntu"/>
              <a:cs typeface="Ubuntu"/>
              <a:sym typeface="Ubuntu"/>
            </a:endParaRPr>
          </a:p>
        </p:txBody>
      </p:sp>
      <p:sp>
        <p:nvSpPr>
          <p:cNvPr id="2322" name="Google Shape;2322;p66"/>
          <p:cNvSpPr txBox="1"/>
          <p:nvPr/>
        </p:nvSpPr>
        <p:spPr>
          <a:xfrm>
            <a:off x="4868040" y="2242442"/>
            <a:ext cx="1801200" cy="3693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ch</a:t>
            </a:r>
            <a:r>
              <a:rPr lang="en-US" sz="1800">
                <a:solidFill>
                  <a:schemeClr val="lt1"/>
                </a:solidFill>
                <a:latin typeface="Consolas"/>
                <a:ea typeface="Consolas"/>
                <a:cs typeface="Consolas"/>
                <a:sym typeface="Consolas"/>
              </a:rPr>
              <a:t>ange </a:t>
            </a:r>
            <a:r>
              <a:rPr lang="en-US" sz="1800" u="sng">
                <a:solidFill>
                  <a:schemeClr val="lt1"/>
                </a:solidFill>
                <a:latin typeface="Consolas"/>
                <a:ea typeface="Consolas"/>
                <a:cs typeface="Consolas"/>
                <a:sym typeface="Consolas"/>
              </a:rPr>
              <a:t>gr</a:t>
            </a:r>
            <a:r>
              <a:rPr lang="en-US" sz="1800">
                <a:solidFill>
                  <a:schemeClr val="lt1"/>
                </a:solidFill>
                <a:latin typeface="Consolas"/>
                <a:ea typeface="Consolas"/>
                <a:cs typeface="Consolas"/>
                <a:sym typeface="Consolas"/>
              </a:rPr>
              <a:t>oup</a:t>
            </a:r>
            <a:endParaRPr sz="1800">
              <a:solidFill>
                <a:schemeClr val="dk1"/>
              </a:solidFill>
              <a:latin typeface="Ubuntu"/>
              <a:ea typeface="Ubuntu"/>
              <a:cs typeface="Ubuntu"/>
              <a:sym typeface="Ubuntu"/>
            </a:endParaRPr>
          </a:p>
        </p:txBody>
      </p:sp>
      <p:sp>
        <p:nvSpPr>
          <p:cNvPr id="2323" name="Google Shape;2323;p66"/>
          <p:cNvSpPr/>
          <p:nvPr/>
        </p:nvSpPr>
        <p:spPr>
          <a:xfrm>
            <a:off x="406978" y="2231237"/>
            <a:ext cx="4179900" cy="3372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BABABA"/>
                </a:solidFill>
                <a:latin typeface="Consolas"/>
                <a:ea typeface="Consolas"/>
                <a:cs typeface="Consolas"/>
                <a:sym typeface="Consolas"/>
              </a:rPr>
              <a:t>#</a:t>
            </a:r>
            <a:r>
              <a:rPr lang="en-US" sz="1600">
                <a:solidFill>
                  <a:schemeClr val="lt1"/>
                </a:solidFill>
                <a:latin typeface="Consolas"/>
                <a:ea typeface="Consolas"/>
                <a:cs typeface="Consolas"/>
                <a:sym typeface="Consolas"/>
              </a:rPr>
              <a:t> </a:t>
            </a:r>
            <a:r>
              <a:rPr lang="en-US" sz="1600">
                <a:solidFill>
                  <a:srgbClr val="BABABA"/>
                </a:solidFill>
                <a:latin typeface="Consolas"/>
                <a:ea typeface="Consolas"/>
                <a:cs typeface="Consolas"/>
                <a:sym typeface="Consolas"/>
              </a:rPr>
              <a:t>chgrp</a:t>
            </a:r>
            <a:r>
              <a:rPr lang="en-US" sz="1600">
                <a:solidFill>
                  <a:schemeClr val="lt1"/>
                </a:solidFill>
                <a:latin typeface="Consolas"/>
                <a:ea typeface="Consolas"/>
                <a:cs typeface="Consolas"/>
                <a:sym typeface="Consolas"/>
              </a:rPr>
              <a:t> </a:t>
            </a:r>
            <a:r>
              <a:rPr lang="en-US" sz="1600">
                <a:solidFill>
                  <a:srgbClr val="BABABA"/>
                </a:solidFill>
                <a:latin typeface="Consolas"/>
                <a:ea typeface="Consolas"/>
                <a:cs typeface="Consolas"/>
                <a:sym typeface="Consolas"/>
              </a:rPr>
              <a:t>group_name </a:t>
            </a:r>
            <a:r>
              <a:rPr lang="en-US" sz="1600">
                <a:solidFill>
                  <a:srgbClr val="BFBFBF"/>
                </a:solidFill>
                <a:latin typeface="Consolas"/>
                <a:ea typeface="Consolas"/>
                <a:cs typeface="Consolas"/>
                <a:sym typeface="Consolas"/>
              </a:rPr>
              <a:t>file/directory</a:t>
            </a:r>
            <a:endParaRPr/>
          </a:p>
        </p:txBody>
      </p:sp>
      <p:sp>
        <p:nvSpPr>
          <p:cNvPr id="2324" name="Google Shape;2324;p66"/>
          <p:cNvSpPr/>
          <p:nvPr/>
        </p:nvSpPr>
        <p:spPr>
          <a:xfrm>
            <a:off x="9688159" y="3019480"/>
            <a:ext cx="1002420" cy="944588"/>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s with solid fill" id="2325" name="Google Shape;2325;p66"/>
          <p:cNvPicPr preferRelativeResize="0"/>
          <p:nvPr/>
        </p:nvPicPr>
        <p:blipFill rotWithShape="1">
          <a:blip r:embed="rId4">
            <a:alphaModFix/>
          </a:blip>
          <a:srcRect b="0" l="0" r="0" t="0"/>
          <a:stretch/>
        </p:blipFill>
        <p:spPr>
          <a:xfrm>
            <a:off x="9802014" y="3071609"/>
            <a:ext cx="774708" cy="774708"/>
          </a:xfrm>
          <a:prstGeom prst="rect">
            <a:avLst/>
          </a:prstGeom>
          <a:noFill/>
          <a:ln>
            <a:noFill/>
          </a:ln>
        </p:spPr>
      </p:pic>
      <p:sp>
        <p:nvSpPr>
          <p:cNvPr id="2326" name="Google Shape;2326;p66"/>
          <p:cNvSpPr txBox="1"/>
          <p:nvPr/>
        </p:nvSpPr>
        <p:spPr>
          <a:xfrm>
            <a:off x="9846966" y="3945032"/>
            <a:ext cx="68480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family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316"/>
                                        </p:tgtEl>
                                        <p:attrNameLst>
                                          <p:attrName>style.visibility</p:attrName>
                                        </p:attrNameLst>
                                      </p:cBhvr>
                                      <p:to>
                                        <p:strVal val="visible"/>
                                      </p:to>
                                    </p:set>
                                    <p:animEffect filter="fade" transition="in">
                                      <p:cBhvr>
                                        <p:cTn dur="500"/>
                                        <p:tgtEl>
                                          <p:spTgt spid="2316"/>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500"/>
                                        <p:tgtEl>
                                          <p:spTgt spid="2318"/>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500"/>
                                        <p:tgtEl>
                                          <p:spTgt spid="2319"/>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500"/>
                                        <p:tgtEl>
                                          <p:spTgt spid="2320"/>
                                        </p:tgtEl>
                                      </p:cBhvr>
                                    </p:animEffect>
                                  </p:childTnLst>
                                </p:cTn>
                              </p:par>
                            </p:childTnLst>
                          </p:cTn>
                        </p:par>
                        <p:par>
                          <p:cTn fill="hold">
                            <p:stCondLst>
                              <p:cond delay="2001"/>
                            </p:stCondLst>
                            <p:childTnLst>
                              <p:par>
                                <p:cTn fill="hold" nodeType="after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500"/>
                                        <p:tgtEl>
                                          <p:spTgt spid="2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3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17"/>
                                        </p:tgtEl>
                                        <p:attrNameLst>
                                          <p:attrName>style.visibility</p:attrName>
                                        </p:attrNameLst>
                                      </p:cBhvr>
                                      <p:to>
                                        <p:strVal val="visible"/>
                                      </p:to>
                                    </p:set>
                                    <p:animEffect filter="fade" transition="in">
                                      <p:cBhvr>
                                        <p:cTn dur="500"/>
                                        <p:tgtEl>
                                          <p:spTgt spid="23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24"/>
                                        </p:tgtEl>
                                        <p:attrNameLst>
                                          <p:attrName>style.visibility</p:attrName>
                                        </p:attrNameLst>
                                      </p:cBhvr>
                                      <p:to>
                                        <p:strVal val="visible"/>
                                      </p:to>
                                    </p:set>
                                    <p:animEffect filter="fade" transition="in">
                                      <p:cBhvr>
                                        <p:cTn dur="500"/>
                                        <p:tgtEl>
                                          <p:spTgt spid="23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25"/>
                                        </p:tgtEl>
                                        <p:attrNameLst>
                                          <p:attrName>style.visibility</p:attrName>
                                        </p:attrNameLst>
                                      </p:cBhvr>
                                      <p:to>
                                        <p:strVal val="visible"/>
                                      </p:to>
                                    </p:set>
                                    <p:animEffect filter="fade" transition="in">
                                      <p:cBhvr>
                                        <p:cTn dur="500"/>
                                        <p:tgtEl>
                                          <p:spTgt spid="232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26"/>
                                        </p:tgtEl>
                                        <p:attrNameLst>
                                          <p:attrName>style.visibility</p:attrName>
                                        </p:attrNameLst>
                                      </p:cBhvr>
                                      <p:to>
                                        <p:strVal val="visible"/>
                                      </p:to>
                                    </p:set>
                                    <p:animEffect filter="fade" transition="in">
                                      <p:cBhvr>
                                        <p:cTn dur="500"/>
                                        <p:tgtEl>
                                          <p:spTgt spid="2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3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500"/>
                                        <p:tgtEl>
                                          <p:spTgt spid="23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500"/>
                                        <p:tgtEl>
                                          <p:spTgt spid="2322"/>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2326"/>
                                        </p:tgtEl>
                                      </p:cBhvr>
                                    </p:animEffect>
                                    <p:set>
                                      <p:cBhvr>
                                        <p:cTn dur="1" fill="hold">
                                          <p:stCondLst>
                                            <p:cond delay="500"/>
                                          </p:stCondLst>
                                        </p:cTn>
                                        <p:tgtEl>
                                          <p:spTgt spid="2326"/>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2321"/>
                                        </p:tgtEl>
                                      </p:cBhvr>
                                    </p:animEffect>
                                    <p:set>
                                      <p:cBhvr>
                                        <p:cTn dur="1" fill="hold">
                                          <p:stCondLst>
                                            <p:cond delay="500"/>
                                          </p:stCondLst>
                                        </p:cTn>
                                        <p:tgtEl>
                                          <p:spTgt spid="2321"/>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500"/>
                                        <p:tgtEl>
                                          <p:spTgt spid="2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g28f7963fa17_0_23"/>
          <p:cNvSpPr txBox="1"/>
          <p:nvPr>
            <p:ph type="title"/>
          </p:nvPr>
        </p:nvSpPr>
        <p:spPr>
          <a:xfrm>
            <a:off x="4437246" y="413252"/>
            <a:ext cx="3317400" cy="606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Owners and Groups</a:t>
            </a:r>
            <a:endParaRPr/>
          </a:p>
        </p:txBody>
      </p:sp>
      <p:sp>
        <p:nvSpPr>
          <p:cNvPr id="2333" name="Google Shape;2333;g28f7963fa17_0_23"/>
          <p:cNvSpPr/>
          <p:nvPr/>
        </p:nvSpPr>
        <p:spPr>
          <a:xfrm>
            <a:off x="387729" y="2660508"/>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chgrp</a:t>
            </a:r>
            <a:r>
              <a:rPr lang="en-US" sz="1800">
                <a:solidFill>
                  <a:schemeClr val="lt1"/>
                </a:solidFill>
                <a:latin typeface="Consolas"/>
                <a:ea typeface="Consolas"/>
                <a:cs typeface="Consolas"/>
                <a:sym typeface="Consolas"/>
              </a:rPr>
              <a:t> wheel family_dog.jpg</a:t>
            </a:r>
            <a:endParaRPr/>
          </a:p>
        </p:txBody>
      </p:sp>
      <p:sp>
        <p:nvSpPr>
          <p:cNvPr id="2334" name="Google Shape;2334;g28f7963fa17_0_23"/>
          <p:cNvSpPr/>
          <p:nvPr/>
        </p:nvSpPr>
        <p:spPr>
          <a:xfrm>
            <a:off x="387729" y="4438397"/>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rgbClr val="7F7F7F"/>
                </a:solidFill>
                <a:latin typeface="Consolas"/>
                <a:ea typeface="Consolas"/>
                <a:cs typeface="Consolas"/>
                <a:sym typeface="Consolas"/>
              </a:rPr>
              <a:t>sudo</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chown</a:t>
            </a:r>
            <a:r>
              <a:rPr lang="en-US" sz="1800">
                <a:solidFill>
                  <a:schemeClr val="lt1"/>
                </a:solidFill>
                <a:latin typeface="Consolas"/>
                <a:ea typeface="Consolas"/>
                <a:cs typeface="Consolas"/>
                <a:sym typeface="Consolas"/>
              </a:rPr>
              <a:t> jane family_dog.jpg</a:t>
            </a:r>
            <a:endParaRPr/>
          </a:p>
        </p:txBody>
      </p:sp>
      <p:sp>
        <p:nvSpPr>
          <p:cNvPr id="2335" name="Google Shape;2335;g28f7963fa17_0_23"/>
          <p:cNvSpPr/>
          <p:nvPr/>
        </p:nvSpPr>
        <p:spPr>
          <a:xfrm>
            <a:off x="387729" y="5344662"/>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rgbClr val="7F7F7F"/>
                </a:solidFill>
                <a:latin typeface="Consolas"/>
                <a:ea typeface="Consolas"/>
                <a:cs typeface="Consolas"/>
                <a:sym typeface="Consolas"/>
              </a:rPr>
              <a:t>sudo</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chown</a:t>
            </a:r>
            <a:r>
              <a:rPr lang="en-US" sz="1800">
                <a:solidFill>
                  <a:schemeClr val="lt1"/>
                </a:solidFill>
                <a:latin typeface="Consolas"/>
                <a:ea typeface="Consolas"/>
                <a:cs typeface="Consolas"/>
                <a:sym typeface="Consolas"/>
              </a:rPr>
              <a:t> aaron:family family_dog.jpg</a:t>
            </a:r>
            <a:endParaRPr/>
          </a:p>
        </p:txBody>
      </p:sp>
      <p:sp>
        <p:nvSpPr>
          <p:cNvPr id="2336" name="Google Shape;2336;g28f7963fa17_0_23"/>
          <p:cNvSpPr/>
          <p:nvPr/>
        </p:nvSpPr>
        <p:spPr>
          <a:xfrm>
            <a:off x="387729" y="1514600"/>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337" name="Google Shape;2337;g28f7963fa17_0_23"/>
          <p:cNvSpPr/>
          <p:nvPr/>
        </p:nvSpPr>
        <p:spPr>
          <a:xfrm>
            <a:off x="651116" y="1834497"/>
            <a:ext cx="5844000" cy="275400"/>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-rw-r-----. 1 aaron family 49 Oct 27 14:41 family_dog.jpg</a:t>
            </a:r>
            <a:endParaRPr/>
          </a:p>
        </p:txBody>
      </p:sp>
      <p:sp>
        <p:nvSpPr>
          <p:cNvPr id="2338" name="Google Shape;2338;g28f7963fa17_0_23"/>
          <p:cNvSpPr/>
          <p:nvPr/>
        </p:nvSpPr>
        <p:spPr>
          <a:xfrm>
            <a:off x="387729" y="3254237"/>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339" name="Google Shape;2339;g28f7963fa17_0_23"/>
          <p:cNvSpPr/>
          <p:nvPr/>
        </p:nvSpPr>
        <p:spPr>
          <a:xfrm>
            <a:off x="651116" y="3574134"/>
            <a:ext cx="5844000" cy="275400"/>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-rw-r-----. 1 aaron wheel 49 Oct 27 14:41 family_dog.jpg</a:t>
            </a:r>
            <a:endParaRPr/>
          </a:p>
        </p:txBody>
      </p:sp>
      <p:sp>
        <p:nvSpPr>
          <p:cNvPr id="2340" name="Google Shape;2340;g28f7963fa17_0_23"/>
          <p:cNvSpPr/>
          <p:nvPr/>
        </p:nvSpPr>
        <p:spPr>
          <a:xfrm>
            <a:off x="2367395" y="3595481"/>
            <a:ext cx="523800" cy="2277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341" name="Google Shape;2341;g28f7963fa17_0_23"/>
          <p:cNvSpPr/>
          <p:nvPr/>
        </p:nvSpPr>
        <p:spPr>
          <a:xfrm>
            <a:off x="387729" y="3846317"/>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groups</a:t>
            </a:r>
            <a:endParaRPr/>
          </a:p>
        </p:txBody>
      </p:sp>
      <p:sp>
        <p:nvSpPr>
          <p:cNvPr id="2342" name="Google Shape;2342;g28f7963fa17_0_23"/>
          <p:cNvSpPr/>
          <p:nvPr/>
        </p:nvSpPr>
        <p:spPr>
          <a:xfrm>
            <a:off x="651116" y="4166214"/>
            <a:ext cx="5844000" cy="275400"/>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aaron wheel family</a:t>
            </a:r>
            <a:endParaRPr/>
          </a:p>
        </p:txBody>
      </p:sp>
      <p:sp>
        <p:nvSpPr>
          <p:cNvPr id="2343" name="Google Shape;2343;g28f7963fa17_0_23"/>
          <p:cNvSpPr/>
          <p:nvPr/>
        </p:nvSpPr>
        <p:spPr>
          <a:xfrm>
            <a:off x="387729" y="4758294"/>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344" name="Google Shape;2344;g28f7963fa17_0_23"/>
          <p:cNvSpPr/>
          <p:nvPr/>
        </p:nvSpPr>
        <p:spPr>
          <a:xfrm>
            <a:off x="695842" y="5078191"/>
            <a:ext cx="5844000" cy="275400"/>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-rw-r-----. 1 jane family 49 Oct 27 14:41 family_dog.jpg</a:t>
            </a:r>
            <a:endParaRPr/>
          </a:p>
        </p:txBody>
      </p:sp>
      <p:sp>
        <p:nvSpPr>
          <p:cNvPr id="2345" name="Google Shape;2345;g28f7963fa17_0_23"/>
          <p:cNvSpPr/>
          <p:nvPr/>
        </p:nvSpPr>
        <p:spPr>
          <a:xfrm>
            <a:off x="1923849" y="5117098"/>
            <a:ext cx="390600" cy="2277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346" name="Google Shape;2346;g28f7963fa17_0_23"/>
          <p:cNvSpPr/>
          <p:nvPr/>
        </p:nvSpPr>
        <p:spPr>
          <a:xfrm>
            <a:off x="8280059" y="3019480"/>
            <a:ext cx="1002300" cy="944700"/>
          </a:xfrm>
          <a:prstGeom prst="roundRect">
            <a:avLst>
              <a:gd fmla="val 16667" name="adj"/>
            </a:avLst>
          </a:prstGeom>
          <a:solidFill>
            <a:schemeClr val="accent1"/>
          </a:solidFill>
          <a:ln>
            <a:noFill/>
          </a:ln>
          <a:effectLst>
            <a:outerShdw blurRad="195074" sx="88000" rotWithShape="0" algn="ctr" sy="88000">
              <a:srgbClr val="181818">
                <a:alpha val="3019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2347" name="Google Shape;2347;g28f7963fa17_0_23"/>
          <p:cNvPicPr preferRelativeResize="0"/>
          <p:nvPr/>
        </p:nvPicPr>
        <p:blipFill rotWithShape="1">
          <a:blip r:embed="rId3">
            <a:alphaModFix/>
          </a:blip>
          <a:srcRect b="0" l="0" r="0" t="0"/>
          <a:stretch/>
        </p:blipFill>
        <p:spPr>
          <a:xfrm>
            <a:off x="8393914" y="3071609"/>
            <a:ext cx="774708" cy="774708"/>
          </a:xfrm>
          <a:prstGeom prst="rect">
            <a:avLst/>
          </a:prstGeom>
          <a:noFill/>
          <a:ln>
            <a:noFill/>
          </a:ln>
        </p:spPr>
      </p:pic>
      <p:sp>
        <p:nvSpPr>
          <p:cNvPr id="2348" name="Google Shape;2348;g28f7963fa17_0_23"/>
          <p:cNvSpPr txBox="1"/>
          <p:nvPr/>
        </p:nvSpPr>
        <p:spPr>
          <a:xfrm>
            <a:off x="4868040" y="2242442"/>
            <a:ext cx="1801200" cy="3693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ch</a:t>
            </a:r>
            <a:r>
              <a:rPr lang="en-US" sz="1800">
                <a:solidFill>
                  <a:schemeClr val="lt1"/>
                </a:solidFill>
                <a:latin typeface="Consolas"/>
                <a:ea typeface="Consolas"/>
                <a:cs typeface="Consolas"/>
                <a:sym typeface="Consolas"/>
              </a:rPr>
              <a:t>ange </a:t>
            </a:r>
            <a:r>
              <a:rPr lang="en-US" sz="1800" u="sng">
                <a:solidFill>
                  <a:schemeClr val="lt1"/>
                </a:solidFill>
                <a:latin typeface="Consolas"/>
                <a:ea typeface="Consolas"/>
                <a:cs typeface="Consolas"/>
                <a:sym typeface="Consolas"/>
              </a:rPr>
              <a:t>gr</a:t>
            </a:r>
            <a:r>
              <a:rPr lang="en-US" sz="1800">
                <a:solidFill>
                  <a:schemeClr val="lt1"/>
                </a:solidFill>
                <a:latin typeface="Consolas"/>
                <a:ea typeface="Consolas"/>
                <a:cs typeface="Consolas"/>
                <a:sym typeface="Consolas"/>
              </a:rPr>
              <a:t>oup</a:t>
            </a:r>
            <a:endParaRPr sz="1800">
              <a:solidFill>
                <a:schemeClr val="dk1"/>
              </a:solidFill>
              <a:latin typeface="Ubuntu"/>
              <a:ea typeface="Ubuntu"/>
              <a:cs typeface="Ubuntu"/>
              <a:sym typeface="Ubuntu"/>
            </a:endParaRPr>
          </a:p>
        </p:txBody>
      </p:sp>
      <p:sp>
        <p:nvSpPr>
          <p:cNvPr id="2349" name="Google Shape;2349;g28f7963fa17_0_23"/>
          <p:cNvSpPr/>
          <p:nvPr/>
        </p:nvSpPr>
        <p:spPr>
          <a:xfrm>
            <a:off x="406978" y="2231237"/>
            <a:ext cx="4179900" cy="3372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600">
                <a:solidFill>
                  <a:srgbClr val="BABABA"/>
                </a:solidFill>
                <a:latin typeface="Consolas"/>
                <a:ea typeface="Consolas"/>
                <a:cs typeface="Consolas"/>
                <a:sym typeface="Consolas"/>
              </a:rPr>
              <a:t>#</a:t>
            </a:r>
            <a:r>
              <a:rPr lang="en-US" sz="1600">
                <a:solidFill>
                  <a:schemeClr val="lt1"/>
                </a:solidFill>
                <a:latin typeface="Consolas"/>
                <a:ea typeface="Consolas"/>
                <a:cs typeface="Consolas"/>
                <a:sym typeface="Consolas"/>
              </a:rPr>
              <a:t> </a:t>
            </a:r>
            <a:r>
              <a:rPr lang="en-US" sz="1600">
                <a:solidFill>
                  <a:srgbClr val="BABABA"/>
                </a:solidFill>
                <a:latin typeface="Consolas"/>
                <a:ea typeface="Consolas"/>
                <a:cs typeface="Consolas"/>
                <a:sym typeface="Consolas"/>
              </a:rPr>
              <a:t>chgrp</a:t>
            </a:r>
            <a:r>
              <a:rPr lang="en-US" sz="1600">
                <a:solidFill>
                  <a:schemeClr val="lt1"/>
                </a:solidFill>
                <a:latin typeface="Consolas"/>
                <a:ea typeface="Consolas"/>
                <a:cs typeface="Consolas"/>
                <a:sym typeface="Consolas"/>
              </a:rPr>
              <a:t> </a:t>
            </a:r>
            <a:r>
              <a:rPr lang="en-US" sz="1600">
                <a:solidFill>
                  <a:srgbClr val="BABABA"/>
                </a:solidFill>
                <a:latin typeface="Consolas"/>
                <a:ea typeface="Consolas"/>
                <a:cs typeface="Consolas"/>
                <a:sym typeface="Consolas"/>
              </a:rPr>
              <a:t>group_name </a:t>
            </a:r>
            <a:r>
              <a:rPr lang="en-US" sz="1600">
                <a:solidFill>
                  <a:srgbClr val="BFBFBF"/>
                </a:solidFill>
                <a:latin typeface="Consolas"/>
                <a:ea typeface="Consolas"/>
                <a:cs typeface="Consolas"/>
                <a:sym typeface="Consolas"/>
              </a:rPr>
              <a:t>file/directory</a:t>
            </a:r>
            <a:endParaRPr/>
          </a:p>
        </p:txBody>
      </p:sp>
      <p:sp>
        <p:nvSpPr>
          <p:cNvPr id="2350" name="Google Shape;2350;g28f7963fa17_0_23"/>
          <p:cNvSpPr/>
          <p:nvPr/>
        </p:nvSpPr>
        <p:spPr>
          <a:xfrm>
            <a:off x="9688159" y="3019480"/>
            <a:ext cx="1002300" cy="944700"/>
          </a:xfrm>
          <a:prstGeom prst="roundRect">
            <a:avLst>
              <a:gd fmla="val 16667" name="adj"/>
            </a:avLst>
          </a:prstGeom>
          <a:solidFill>
            <a:schemeClr val="accent1"/>
          </a:solidFill>
          <a:ln>
            <a:noFill/>
          </a:ln>
          <a:effectLst>
            <a:outerShdw blurRad="195074" sx="88000" rotWithShape="0" algn="ctr" sy="88000">
              <a:srgbClr val="181818">
                <a:alpha val="3019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s with solid fill" id="2351" name="Google Shape;2351;g28f7963fa17_0_23"/>
          <p:cNvPicPr preferRelativeResize="0"/>
          <p:nvPr/>
        </p:nvPicPr>
        <p:blipFill rotWithShape="1">
          <a:blip r:embed="rId4">
            <a:alphaModFix/>
          </a:blip>
          <a:srcRect b="0" l="0" r="0" t="0"/>
          <a:stretch/>
        </p:blipFill>
        <p:spPr>
          <a:xfrm>
            <a:off x="9802014" y="3071609"/>
            <a:ext cx="774708" cy="774708"/>
          </a:xfrm>
          <a:prstGeom prst="rect">
            <a:avLst/>
          </a:prstGeom>
          <a:noFill/>
          <a:ln>
            <a:noFill/>
          </a:ln>
        </p:spPr>
      </p:pic>
      <p:sp>
        <p:nvSpPr>
          <p:cNvPr id="2352" name="Google Shape;2352;g28f7963fa17_0_23"/>
          <p:cNvSpPr txBox="1"/>
          <p:nvPr/>
        </p:nvSpPr>
        <p:spPr>
          <a:xfrm>
            <a:off x="9850225" y="4051999"/>
            <a:ext cx="678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wheel</a:t>
            </a:r>
            <a:endParaRPr/>
          </a:p>
        </p:txBody>
      </p:sp>
      <p:sp>
        <p:nvSpPr>
          <p:cNvPr id="2353" name="Google Shape;2353;g28f7963fa17_0_23"/>
          <p:cNvSpPr txBox="1"/>
          <p:nvPr/>
        </p:nvSpPr>
        <p:spPr>
          <a:xfrm>
            <a:off x="4868039" y="4437670"/>
            <a:ext cx="1801200" cy="3693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ch</a:t>
            </a:r>
            <a:r>
              <a:rPr lang="en-US" sz="1800">
                <a:solidFill>
                  <a:schemeClr val="lt1"/>
                </a:solidFill>
                <a:latin typeface="Consolas"/>
                <a:ea typeface="Consolas"/>
                <a:cs typeface="Consolas"/>
                <a:sym typeface="Consolas"/>
              </a:rPr>
              <a:t>ange </a:t>
            </a:r>
            <a:r>
              <a:rPr lang="en-US" sz="1800" u="sng">
                <a:solidFill>
                  <a:schemeClr val="lt1"/>
                </a:solidFill>
                <a:latin typeface="Consolas"/>
                <a:ea typeface="Consolas"/>
                <a:cs typeface="Consolas"/>
                <a:sym typeface="Consolas"/>
              </a:rPr>
              <a:t>own</a:t>
            </a:r>
            <a:r>
              <a:rPr lang="en-US" sz="1800">
                <a:solidFill>
                  <a:schemeClr val="lt1"/>
                </a:solidFill>
                <a:latin typeface="Consolas"/>
                <a:ea typeface="Consolas"/>
                <a:cs typeface="Consolas"/>
                <a:sym typeface="Consolas"/>
              </a:rPr>
              <a:t>er</a:t>
            </a:r>
            <a:endParaRPr sz="1800">
              <a:solidFill>
                <a:schemeClr val="dk1"/>
              </a:solidFill>
              <a:latin typeface="Ubuntu"/>
              <a:ea typeface="Ubuntu"/>
              <a:cs typeface="Ubuntu"/>
              <a:sym typeface="Ubuntu"/>
            </a:endParaRPr>
          </a:p>
        </p:txBody>
      </p:sp>
      <p:sp>
        <p:nvSpPr>
          <p:cNvPr id="2354" name="Google Shape;2354;g28f7963fa17_0_23"/>
          <p:cNvSpPr txBox="1"/>
          <p:nvPr/>
        </p:nvSpPr>
        <p:spPr>
          <a:xfrm>
            <a:off x="8518181" y="4052002"/>
            <a:ext cx="5262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jane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352"/>
                                        </p:tgtEl>
                                        <p:attrNameLst>
                                          <p:attrName>style.visibility</p:attrName>
                                        </p:attrNameLst>
                                      </p:cBhvr>
                                      <p:to>
                                        <p:strVal val="visible"/>
                                      </p:to>
                                    </p:set>
                                    <p:animEffect filter="fade" transition="in">
                                      <p:cBhvr>
                                        <p:cTn dur="500"/>
                                        <p:tgtEl>
                                          <p:spTgt spid="2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339"/>
                                        </p:tgtEl>
                                        <p:attrNameLst>
                                          <p:attrName>style.visibility</p:attrName>
                                        </p:attrNameLst>
                                      </p:cBhvr>
                                      <p:to>
                                        <p:strVal val="visible"/>
                                      </p:to>
                                    </p:set>
                                    <p:animEffect filter="fade" transition="in">
                                      <p:cBhvr>
                                        <p:cTn dur="500"/>
                                        <p:tgtEl>
                                          <p:spTgt spid="2339"/>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340"/>
                                        </p:tgtEl>
                                        <p:attrNameLst>
                                          <p:attrName>style.visibility</p:attrName>
                                        </p:attrNameLst>
                                      </p:cBhvr>
                                      <p:to>
                                        <p:strVal val="visible"/>
                                      </p:to>
                                    </p:set>
                                    <p:animEffect filter="fade" transition="in">
                                      <p:cBhvr>
                                        <p:cTn dur="500"/>
                                        <p:tgtEl>
                                          <p:spTgt spid="2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342"/>
                                        </p:tgtEl>
                                        <p:attrNameLst>
                                          <p:attrName>style.visibility</p:attrName>
                                        </p:attrNameLst>
                                      </p:cBhvr>
                                      <p:to>
                                        <p:strVal val="visible"/>
                                      </p:to>
                                    </p:set>
                                    <p:animEffect filter="fade" transition="in">
                                      <p:cBhvr>
                                        <p:cTn dur="500"/>
                                        <p:tgtEl>
                                          <p:spTgt spid="2342"/>
                                        </p:tgtEl>
                                      </p:cBhvr>
                                    </p:animEffect>
                                  </p:childTnLst>
                                </p:cTn>
                              </p:par>
                              <p:par>
                                <p:cTn fill="hold" nodeType="withEffect" presetClass="exit" presetID="1" presetSubtype="0">
                                  <p:stCondLst>
                                    <p:cond delay="0"/>
                                  </p:stCondLst>
                                  <p:childTnLst>
                                    <p:set>
                                      <p:cBhvr>
                                        <p:cTn dur="1" fill="hold">
                                          <p:stCondLst>
                                            <p:cond delay="1"/>
                                          </p:stCondLst>
                                        </p:cTn>
                                        <p:tgtEl>
                                          <p:spTgt spid="23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353"/>
                                        </p:tgtEl>
                                        <p:attrNameLst>
                                          <p:attrName>style.visibility</p:attrName>
                                        </p:attrNameLst>
                                      </p:cBhvr>
                                      <p:to>
                                        <p:strVal val="visible"/>
                                      </p:to>
                                    </p:set>
                                    <p:animEffect filter="fade" transition="in">
                                      <p:cBhvr>
                                        <p:cTn dur="500"/>
                                        <p:tgtEl>
                                          <p:spTgt spid="2353"/>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500"/>
                                        <p:tgtEl>
                                          <p:spTgt spid="2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344"/>
                                        </p:tgtEl>
                                        <p:attrNameLst>
                                          <p:attrName>style.visibility</p:attrName>
                                        </p:attrNameLst>
                                      </p:cBhvr>
                                      <p:to>
                                        <p:strVal val="visible"/>
                                      </p:to>
                                    </p:set>
                                    <p:animEffect filter="fade" transition="in">
                                      <p:cBhvr>
                                        <p:cTn dur="500"/>
                                        <p:tgtEl>
                                          <p:spTgt spid="2344"/>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345"/>
                                        </p:tgtEl>
                                        <p:attrNameLst>
                                          <p:attrName>style.visibility</p:attrName>
                                        </p:attrNameLst>
                                      </p:cBhvr>
                                      <p:to>
                                        <p:strVal val="visible"/>
                                      </p:to>
                                    </p:set>
                                    <p:animEffect filter="fade" transition="in">
                                      <p:cBhvr>
                                        <p:cTn dur="500"/>
                                        <p:tgtEl>
                                          <p:spTgt spid="2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345"/>
                                        </p:tgtEl>
                                        <p:attrNameLst>
                                          <p:attrName>style.visibility</p:attrName>
                                        </p:attrNameLst>
                                      </p:cBhvr>
                                      <p:to>
                                        <p:strVal val="hidden"/>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2354"/>
                                        </p:tgtEl>
                                      </p:cBhvr>
                                    </p:animEffect>
                                    <p:set>
                                      <p:cBhvr>
                                        <p:cTn dur="1" fill="hold">
                                          <p:stCondLst>
                                            <p:cond delay="500"/>
                                          </p:stCondLst>
                                        </p:cTn>
                                        <p:tgtEl>
                                          <p:spTgt spid="2354"/>
                                        </p:tgtEl>
                                        <p:attrNameLst>
                                          <p:attrName>style.visibility</p:attrName>
                                        </p:attrNameLst>
                                      </p:cBhvr>
                                      <p:to>
                                        <p:strVal val="hidden"/>
                                      </p:to>
                                    </p:set>
                                  </p:childTnLst>
                                </p:cTn>
                              </p:par>
                            </p:childTnLst>
                          </p:cTn>
                        </p:par>
                        <p:par>
                          <p:cTn fill="hold">
                            <p:stCondLst>
                              <p:cond delay="501"/>
                            </p:stCondLst>
                            <p:childTnLst>
                              <p:par>
                                <p:cTn fill="hold" nodeType="afterEffect" presetClass="exit" presetID="10" presetSubtype="0">
                                  <p:stCondLst>
                                    <p:cond delay="0"/>
                                  </p:stCondLst>
                                  <p:childTnLst>
                                    <p:animEffect filter="fade" transition="out">
                                      <p:cBhvr>
                                        <p:cTn dur="500"/>
                                        <p:tgtEl>
                                          <p:spTgt spid="2352"/>
                                        </p:tgtEl>
                                      </p:cBhvr>
                                    </p:animEffect>
                                    <p:set>
                                      <p:cBhvr>
                                        <p:cTn dur="1" fill="hold">
                                          <p:stCondLst>
                                            <p:cond delay="500"/>
                                          </p:stCondLst>
                                        </p:cTn>
                                        <p:tgtEl>
                                          <p:spTgt spid="23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g28f7963fa17_0_93"/>
          <p:cNvSpPr txBox="1"/>
          <p:nvPr>
            <p:ph type="title"/>
          </p:nvPr>
        </p:nvSpPr>
        <p:spPr>
          <a:xfrm>
            <a:off x="4437246" y="413252"/>
            <a:ext cx="3317400" cy="606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Owners and Groups</a:t>
            </a:r>
            <a:endParaRPr/>
          </a:p>
        </p:txBody>
      </p:sp>
      <p:sp>
        <p:nvSpPr>
          <p:cNvPr id="2361" name="Google Shape;2361;g28f7963fa17_0_93"/>
          <p:cNvSpPr/>
          <p:nvPr/>
        </p:nvSpPr>
        <p:spPr>
          <a:xfrm>
            <a:off x="387729" y="2660508"/>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chgrp</a:t>
            </a:r>
            <a:r>
              <a:rPr lang="en-US" sz="1800">
                <a:solidFill>
                  <a:schemeClr val="lt1"/>
                </a:solidFill>
                <a:latin typeface="Consolas"/>
                <a:ea typeface="Consolas"/>
                <a:cs typeface="Consolas"/>
                <a:sym typeface="Consolas"/>
              </a:rPr>
              <a:t> wheel family_dog.jpg</a:t>
            </a:r>
            <a:endParaRPr/>
          </a:p>
        </p:txBody>
      </p:sp>
      <p:sp>
        <p:nvSpPr>
          <p:cNvPr id="2362" name="Google Shape;2362;g28f7963fa17_0_93"/>
          <p:cNvSpPr/>
          <p:nvPr/>
        </p:nvSpPr>
        <p:spPr>
          <a:xfrm>
            <a:off x="387729" y="4438397"/>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rgbClr val="7F7F7F"/>
                </a:solidFill>
                <a:latin typeface="Consolas"/>
                <a:ea typeface="Consolas"/>
                <a:cs typeface="Consolas"/>
                <a:sym typeface="Consolas"/>
              </a:rPr>
              <a:t>sudo</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chown</a:t>
            </a:r>
            <a:r>
              <a:rPr lang="en-US" sz="1800">
                <a:solidFill>
                  <a:schemeClr val="lt1"/>
                </a:solidFill>
                <a:latin typeface="Consolas"/>
                <a:ea typeface="Consolas"/>
                <a:cs typeface="Consolas"/>
                <a:sym typeface="Consolas"/>
              </a:rPr>
              <a:t> jane family_dog.jpg</a:t>
            </a:r>
            <a:endParaRPr/>
          </a:p>
        </p:txBody>
      </p:sp>
      <p:sp>
        <p:nvSpPr>
          <p:cNvPr id="2363" name="Google Shape;2363;g28f7963fa17_0_93"/>
          <p:cNvSpPr/>
          <p:nvPr/>
        </p:nvSpPr>
        <p:spPr>
          <a:xfrm>
            <a:off x="387729" y="5344662"/>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rgbClr val="7F7F7F"/>
                </a:solidFill>
                <a:latin typeface="Consolas"/>
                <a:ea typeface="Consolas"/>
                <a:cs typeface="Consolas"/>
                <a:sym typeface="Consolas"/>
              </a:rPr>
              <a:t>sudo</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chown</a:t>
            </a:r>
            <a:r>
              <a:rPr lang="en-US" sz="1800">
                <a:solidFill>
                  <a:schemeClr val="lt1"/>
                </a:solidFill>
                <a:latin typeface="Consolas"/>
                <a:ea typeface="Consolas"/>
                <a:cs typeface="Consolas"/>
                <a:sym typeface="Consolas"/>
              </a:rPr>
              <a:t> aaron:family family_dog.jpg</a:t>
            </a:r>
            <a:endParaRPr/>
          </a:p>
        </p:txBody>
      </p:sp>
      <p:sp>
        <p:nvSpPr>
          <p:cNvPr id="2364" name="Google Shape;2364;g28f7963fa17_0_93"/>
          <p:cNvSpPr/>
          <p:nvPr/>
        </p:nvSpPr>
        <p:spPr>
          <a:xfrm>
            <a:off x="387729" y="1514600"/>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365" name="Google Shape;2365;g28f7963fa17_0_93"/>
          <p:cNvSpPr/>
          <p:nvPr/>
        </p:nvSpPr>
        <p:spPr>
          <a:xfrm>
            <a:off x="651116" y="1834497"/>
            <a:ext cx="5844000" cy="275400"/>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-rw-r-----. 1 aaron family 49 Oct 27 14:41 family_dog.jpg</a:t>
            </a:r>
            <a:endParaRPr/>
          </a:p>
        </p:txBody>
      </p:sp>
      <p:sp>
        <p:nvSpPr>
          <p:cNvPr id="2366" name="Google Shape;2366;g28f7963fa17_0_93"/>
          <p:cNvSpPr/>
          <p:nvPr/>
        </p:nvSpPr>
        <p:spPr>
          <a:xfrm>
            <a:off x="387729" y="3254237"/>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367" name="Google Shape;2367;g28f7963fa17_0_93"/>
          <p:cNvSpPr/>
          <p:nvPr/>
        </p:nvSpPr>
        <p:spPr>
          <a:xfrm>
            <a:off x="651116" y="3574134"/>
            <a:ext cx="5844000" cy="275400"/>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-rw-r-----. 1 aaron wheel 49 Oct 27 14:41 family_dog.jpg</a:t>
            </a:r>
            <a:endParaRPr/>
          </a:p>
        </p:txBody>
      </p:sp>
      <p:sp>
        <p:nvSpPr>
          <p:cNvPr id="2368" name="Google Shape;2368;g28f7963fa17_0_93"/>
          <p:cNvSpPr/>
          <p:nvPr/>
        </p:nvSpPr>
        <p:spPr>
          <a:xfrm>
            <a:off x="387729" y="3846317"/>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groups</a:t>
            </a:r>
            <a:endParaRPr/>
          </a:p>
        </p:txBody>
      </p:sp>
      <p:sp>
        <p:nvSpPr>
          <p:cNvPr id="2369" name="Google Shape;2369;g28f7963fa17_0_93"/>
          <p:cNvSpPr/>
          <p:nvPr/>
        </p:nvSpPr>
        <p:spPr>
          <a:xfrm>
            <a:off x="651116" y="4166214"/>
            <a:ext cx="5844000" cy="275400"/>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aaron wheel family</a:t>
            </a:r>
            <a:endParaRPr/>
          </a:p>
        </p:txBody>
      </p:sp>
      <p:sp>
        <p:nvSpPr>
          <p:cNvPr id="2370" name="Google Shape;2370;g28f7963fa17_0_93"/>
          <p:cNvSpPr/>
          <p:nvPr/>
        </p:nvSpPr>
        <p:spPr>
          <a:xfrm>
            <a:off x="387729" y="4758294"/>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371" name="Google Shape;2371;g28f7963fa17_0_93"/>
          <p:cNvSpPr/>
          <p:nvPr/>
        </p:nvSpPr>
        <p:spPr>
          <a:xfrm>
            <a:off x="695842" y="5078191"/>
            <a:ext cx="5844000" cy="275400"/>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-rw-r-----. 1 jane family 49 Oct 27 14:41 family_dog.jpg</a:t>
            </a:r>
            <a:endParaRPr/>
          </a:p>
        </p:txBody>
      </p:sp>
      <p:sp>
        <p:nvSpPr>
          <p:cNvPr id="2372" name="Google Shape;2372;g28f7963fa17_0_93"/>
          <p:cNvSpPr/>
          <p:nvPr/>
        </p:nvSpPr>
        <p:spPr>
          <a:xfrm>
            <a:off x="387729" y="5711023"/>
            <a:ext cx="6602700" cy="3678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373" name="Google Shape;2373;g28f7963fa17_0_93"/>
          <p:cNvSpPr/>
          <p:nvPr/>
        </p:nvSpPr>
        <p:spPr>
          <a:xfrm>
            <a:off x="651116" y="6030920"/>
            <a:ext cx="5844000" cy="275400"/>
          </a:xfrm>
          <a:prstGeom prst="rect">
            <a:avLst/>
          </a:prstGeom>
          <a:solidFill>
            <a:schemeClr val="dk2"/>
          </a:solidFill>
          <a:ln>
            <a:noFill/>
          </a:ln>
        </p:spPr>
        <p:txBody>
          <a:bodyPr anchorCtr="0" anchor="t" bIns="45000" lIns="91425" spcFirstLastPara="1" rIns="90000" wrap="square" tIns="45000">
            <a:no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-rw-r-----. 1 aaron family 49 Oct 27 14:41 family_dog.jpg</a:t>
            </a:r>
            <a:endParaRPr/>
          </a:p>
        </p:txBody>
      </p:sp>
      <p:sp>
        <p:nvSpPr>
          <p:cNvPr id="2374" name="Google Shape;2374;g28f7963fa17_0_93"/>
          <p:cNvSpPr/>
          <p:nvPr/>
        </p:nvSpPr>
        <p:spPr>
          <a:xfrm>
            <a:off x="1879123" y="6066848"/>
            <a:ext cx="523800" cy="2277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375" name="Google Shape;2375;g28f7963fa17_0_93"/>
          <p:cNvSpPr/>
          <p:nvPr/>
        </p:nvSpPr>
        <p:spPr>
          <a:xfrm>
            <a:off x="2411783" y="6066848"/>
            <a:ext cx="523800" cy="2277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376" name="Google Shape;2376;g28f7963fa17_0_93"/>
          <p:cNvSpPr/>
          <p:nvPr/>
        </p:nvSpPr>
        <p:spPr>
          <a:xfrm>
            <a:off x="8280059" y="3019480"/>
            <a:ext cx="1002300" cy="944700"/>
          </a:xfrm>
          <a:prstGeom prst="roundRect">
            <a:avLst>
              <a:gd fmla="val 16667" name="adj"/>
            </a:avLst>
          </a:prstGeom>
          <a:solidFill>
            <a:schemeClr val="accent1"/>
          </a:solidFill>
          <a:ln>
            <a:noFill/>
          </a:ln>
          <a:effectLst>
            <a:outerShdw blurRad="195074" sx="88000" rotWithShape="0" algn="ctr" sy="88000">
              <a:srgbClr val="181818">
                <a:alpha val="3019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2377" name="Google Shape;2377;g28f7963fa17_0_93"/>
          <p:cNvPicPr preferRelativeResize="0"/>
          <p:nvPr/>
        </p:nvPicPr>
        <p:blipFill rotWithShape="1">
          <a:blip r:embed="rId3">
            <a:alphaModFix/>
          </a:blip>
          <a:srcRect b="0" l="0" r="0" t="0"/>
          <a:stretch/>
        </p:blipFill>
        <p:spPr>
          <a:xfrm>
            <a:off x="8393914" y="3071609"/>
            <a:ext cx="774708" cy="774708"/>
          </a:xfrm>
          <a:prstGeom prst="rect">
            <a:avLst/>
          </a:prstGeom>
          <a:noFill/>
          <a:ln>
            <a:noFill/>
          </a:ln>
        </p:spPr>
      </p:pic>
      <p:sp>
        <p:nvSpPr>
          <p:cNvPr id="2378" name="Google Shape;2378;g28f7963fa17_0_93"/>
          <p:cNvSpPr txBox="1"/>
          <p:nvPr/>
        </p:nvSpPr>
        <p:spPr>
          <a:xfrm>
            <a:off x="8451214" y="3933465"/>
            <a:ext cx="648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aaron</a:t>
            </a:r>
            <a:endParaRPr sz="1400">
              <a:solidFill>
                <a:schemeClr val="lt1"/>
              </a:solidFill>
              <a:latin typeface="Ubuntu"/>
              <a:ea typeface="Ubuntu"/>
              <a:cs typeface="Ubuntu"/>
              <a:sym typeface="Ubuntu"/>
            </a:endParaRPr>
          </a:p>
        </p:txBody>
      </p:sp>
      <p:sp>
        <p:nvSpPr>
          <p:cNvPr id="2379" name="Google Shape;2379;g28f7963fa17_0_93"/>
          <p:cNvSpPr txBox="1"/>
          <p:nvPr/>
        </p:nvSpPr>
        <p:spPr>
          <a:xfrm>
            <a:off x="4868040" y="2242442"/>
            <a:ext cx="1801200" cy="3693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ch</a:t>
            </a:r>
            <a:r>
              <a:rPr lang="en-US" sz="1800">
                <a:solidFill>
                  <a:schemeClr val="lt1"/>
                </a:solidFill>
                <a:latin typeface="Consolas"/>
                <a:ea typeface="Consolas"/>
                <a:cs typeface="Consolas"/>
                <a:sym typeface="Consolas"/>
              </a:rPr>
              <a:t>ange </a:t>
            </a:r>
            <a:r>
              <a:rPr lang="en-US" sz="1800" u="sng">
                <a:solidFill>
                  <a:schemeClr val="lt1"/>
                </a:solidFill>
                <a:latin typeface="Consolas"/>
                <a:ea typeface="Consolas"/>
                <a:cs typeface="Consolas"/>
                <a:sym typeface="Consolas"/>
              </a:rPr>
              <a:t>gr</a:t>
            </a:r>
            <a:r>
              <a:rPr lang="en-US" sz="1800">
                <a:solidFill>
                  <a:schemeClr val="lt1"/>
                </a:solidFill>
                <a:latin typeface="Consolas"/>
                <a:ea typeface="Consolas"/>
                <a:cs typeface="Consolas"/>
                <a:sym typeface="Consolas"/>
              </a:rPr>
              <a:t>oup</a:t>
            </a:r>
            <a:endParaRPr sz="1800">
              <a:solidFill>
                <a:schemeClr val="dk1"/>
              </a:solidFill>
              <a:latin typeface="Ubuntu"/>
              <a:ea typeface="Ubuntu"/>
              <a:cs typeface="Ubuntu"/>
              <a:sym typeface="Ubuntu"/>
            </a:endParaRPr>
          </a:p>
        </p:txBody>
      </p:sp>
      <p:sp>
        <p:nvSpPr>
          <p:cNvPr id="2380" name="Google Shape;2380;g28f7963fa17_0_93"/>
          <p:cNvSpPr/>
          <p:nvPr/>
        </p:nvSpPr>
        <p:spPr>
          <a:xfrm>
            <a:off x="406978" y="2231237"/>
            <a:ext cx="4179900" cy="337200"/>
          </a:xfrm>
          <a:prstGeom prst="rect">
            <a:avLst/>
          </a:prstGeom>
          <a:solidFill>
            <a:schemeClr val="dk2"/>
          </a:solidFill>
          <a:ln>
            <a:noFill/>
          </a:ln>
        </p:spPr>
        <p:txBody>
          <a:bodyPr anchorCtr="0" anchor="ctr" bIns="45000" lIns="91425" spcFirstLastPara="1" rIns="90000" wrap="square" tIns="45000">
            <a:noAutofit/>
          </a:bodyPr>
          <a:lstStyle/>
          <a:p>
            <a:pPr indent="0" lvl="0" marL="0" marR="0" rtl="0" algn="l">
              <a:spcBef>
                <a:spcPts val="0"/>
              </a:spcBef>
              <a:spcAft>
                <a:spcPts val="0"/>
              </a:spcAft>
              <a:buNone/>
            </a:pPr>
            <a:r>
              <a:rPr lang="en-US" sz="1600">
                <a:solidFill>
                  <a:srgbClr val="BABABA"/>
                </a:solidFill>
                <a:latin typeface="Consolas"/>
                <a:ea typeface="Consolas"/>
                <a:cs typeface="Consolas"/>
                <a:sym typeface="Consolas"/>
              </a:rPr>
              <a:t>#</a:t>
            </a:r>
            <a:r>
              <a:rPr lang="en-US" sz="1600">
                <a:solidFill>
                  <a:schemeClr val="lt1"/>
                </a:solidFill>
                <a:latin typeface="Consolas"/>
                <a:ea typeface="Consolas"/>
                <a:cs typeface="Consolas"/>
                <a:sym typeface="Consolas"/>
              </a:rPr>
              <a:t> </a:t>
            </a:r>
            <a:r>
              <a:rPr lang="en-US" sz="1600">
                <a:solidFill>
                  <a:srgbClr val="BABABA"/>
                </a:solidFill>
                <a:latin typeface="Consolas"/>
                <a:ea typeface="Consolas"/>
                <a:cs typeface="Consolas"/>
                <a:sym typeface="Consolas"/>
              </a:rPr>
              <a:t>chgrp</a:t>
            </a:r>
            <a:r>
              <a:rPr lang="en-US" sz="1600">
                <a:solidFill>
                  <a:schemeClr val="lt1"/>
                </a:solidFill>
                <a:latin typeface="Consolas"/>
                <a:ea typeface="Consolas"/>
                <a:cs typeface="Consolas"/>
                <a:sym typeface="Consolas"/>
              </a:rPr>
              <a:t> </a:t>
            </a:r>
            <a:r>
              <a:rPr lang="en-US" sz="1600">
                <a:solidFill>
                  <a:srgbClr val="BABABA"/>
                </a:solidFill>
                <a:latin typeface="Consolas"/>
                <a:ea typeface="Consolas"/>
                <a:cs typeface="Consolas"/>
                <a:sym typeface="Consolas"/>
              </a:rPr>
              <a:t>group_name </a:t>
            </a:r>
            <a:r>
              <a:rPr lang="en-US" sz="1600">
                <a:solidFill>
                  <a:srgbClr val="BFBFBF"/>
                </a:solidFill>
                <a:latin typeface="Consolas"/>
                <a:ea typeface="Consolas"/>
                <a:cs typeface="Consolas"/>
                <a:sym typeface="Consolas"/>
              </a:rPr>
              <a:t>file/directory</a:t>
            </a:r>
            <a:endParaRPr/>
          </a:p>
        </p:txBody>
      </p:sp>
      <p:sp>
        <p:nvSpPr>
          <p:cNvPr id="2381" name="Google Shape;2381;g28f7963fa17_0_93"/>
          <p:cNvSpPr/>
          <p:nvPr/>
        </p:nvSpPr>
        <p:spPr>
          <a:xfrm>
            <a:off x="9688159" y="3019480"/>
            <a:ext cx="1002300" cy="944700"/>
          </a:xfrm>
          <a:prstGeom prst="roundRect">
            <a:avLst>
              <a:gd fmla="val 16667" name="adj"/>
            </a:avLst>
          </a:prstGeom>
          <a:solidFill>
            <a:schemeClr val="accent1"/>
          </a:solidFill>
          <a:ln>
            <a:noFill/>
          </a:ln>
          <a:effectLst>
            <a:outerShdw blurRad="195074" sx="88000" rotWithShape="0" algn="ctr" sy="88000">
              <a:srgbClr val="181818">
                <a:alpha val="3019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s with solid fill" id="2382" name="Google Shape;2382;g28f7963fa17_0_93"/>
          <p:cNvPicPr preferRelativeResize="0"/>
          <p:nvPr/>
        </p:nvPicPr>
        <p:blipFill rotWithShape="1">
          <a:blip r:embed="rId4">
            <a:alphaModFix/>
          </a:blip>
          <a:srcRect b="0" l="0" r="0" t="0"/>
          <a:stretch/>
        </p:blipFill>
        <p:spPr>
          <a:xfrm>
            <a:off x="9802014" y="3071609"/>
            <a:ext cx="774708" cy="774708"/>
          </a:xfrm>
          <a:prstGeom prst="rect">
            <a:avLst/>
          </a:prstGeom>
          <a:noFill/>
          <a:ln>
            <a:noFill/>
          </a:ln>
        </p:spPr>
      </p:pic>
      <p:sp>
        <p:nvSpPr>
          <p:cNvPr id="2383" name="Google Shape;2383;g28f7963fa17_0_93"/>
          <p:cNvSpPr txBox="1"/>
          <p:nvPr/>
        </p:nvSpPr>
        <p:spPr>
          <a:xfrm>
            <a:off x="9846966" y="3945032"/>
            <a:ext cx="684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family</a:t>
            </a:r>
            <a:endParaRPr/>
          </a:p>
        </p:txBody>
      </p:sp>
      <p:sp>
        <p:nvSpPr>
          <p:cNvPr id="2384" name="Google Shape;2384;g28f7963fa17_0_93"/>
          <p:cNvSpPr txBox="1"/>
          <p:nvPr/>
        </p:nvSpPr>
        <p:spPr>
          <a:xfrm>
            <a:off x="4868039" y="4437670"/>
            <a:ext cx="1801200" cy="3693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ch</a:t>
            </a:r>
            <a:r>
              <a:rPr lang="en-US" sz="1800">
                <a:solidFill>
                  <a:schemeClr val="lt1"/>
                </a:solidFill>
                <a:latin typeface="Consolas"/>
                <a:ea typeface="Consolas"/>
                <a:cs typeface="Consolas"/>
                <a:sym typeface="Consolas"/>
              </a:rPr>
              <a:t>ange </a:t>
            </a:r>
            <a:r>
              <a:rPr lang="en-US" sz="1800" u="sng">
                <a:solidFill>
                  <a:schemeClr val="lt1"/>
                </a:solidFill>
                <a:latin typeface="Consolas"/>
                <a:ea typeface="Consolas"/>
                <a:cs typeface="Consolas"/>
                <a:sym typeface="Consolas"/>
              </a:rPr>
              <a:t>own</a:t>
            </a:r>
            <a:r>
              <a:rPr lang="en-US" sz="1800">
                <a:solidFill>
                  <a:schemeClr val="lt1"/>
                </a:solidFill>
                <a:latin typeface="Consolas"/>
                <a:ea typeface="Consolas"/>
                <a:cs typeface="Consolas"/>
                <a:sym typeface="Consolas"/>
              </a:rPr>
              <a:t>er</a:t>
            </a:r>
            <a:endParaRPr sz="1800">
              <a:solidFill>
                <a:schemeClr val="dk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78"/>
                                        </p:tgtEl>
                                        <p:attrNameLst>
                                          <p:attrName>style.visibility</p:attrName>
                                        </p:attrNameLst>
                                      </p:cBhvr>
                                      <p:to>
                                        <p:strVal val="visible"/>
                                      </p:to>
                                    </p:set>
                                    <p:animEffect filter="fade" transition="in">
                                      <p:cBhvr>
                                        <p:cTn dur="500"/>
                                        <p:tgtEl>
                                          <p:spTgt spid="23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83"/>
                                        </p:tgtEl>
                                        <p:attrNameLst>
                                          <p:attrName>style.visibility</p:attrName>
                                        </p:attrNameLst>
                                      </p:cBhvr>
                                      <p:to>
                                        <p:strVal val="visible"/>
                                      </p:to>
                                    </p:set>
                                    <p:animEffect filter="fade" transition="in">
                                      <p:cBhvr>
                                        <p:cTn dur="500"/>
                                        <p:tgtEl>
                                          <p:spTgt spid="2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373"/>
                                        </p:tgtEl>
                                        <p:attrNameLst>
                                          <p:attrName>style.visibility</p:attrName>
                                        </p:attrNameLst>
                                      </p:cBhvr>
                                      <p:to>
                                        <p:strVal val="visible"/>
                                      </p:to>
                                    </p:set>
                                    <p:animEffect filter="fade" transition="in">
                                      <p:cBhvr>
                                        <p:cTn dur="500"/>
                                        <p:tgtEl>
                                          <p:spTgt spid="2373"/>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374"/>
                                        </p:tgtEl>
                                        <p:attrNameLst>
                                          <p:attrName>style.visibility</p:attrName>
                                        </p:attrNameLst>
                                      </p:cBhvr>
                                      <p:to>
                                        <p:strVal val="visible"/>
                                      </p:to>
                                    </p:set>
                                    <p:animEffect filter="fade" transition="in">
                                      <p:cBhvr>
                                        <p:cTn dur="500"/>
                                        <p:tgtEl>
                                          <p:spTgt spid="2374"/>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2375"/>
                                        </p:tgtEl>
                                        <p:attrNameLst>
                                          <p:attrName>style.visibility</p:attrName>
                                        </p:attrNameLst>
                                      </p:cBhvr>
                                      <p:to>
                                        <p:strVal val="visible"/>
                                      </p:to>
                                    </p:set>
                                    <p:animEffect filter="fade" transition="in">
                                      <p:cBhvr>
                                        <p:cTn dur="500"/>
                                        <p:tgtEl>
                                          <p:spTgt spid="2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67"/>
          <p:cNvSpPr/>
          <p:nvPr/>
        </p:nvSpPr>
        <p:spPr>
          <a:xfrm>
            <a:off x="4124016" y="3066091"/>
            <a:ext cx="3630742" cy="2910469"/>
          </a:xfrm>
          <a:prstGeom prst="roundRect">
            <a:avLst>
              <a:gd fmla="val 1724"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391" name="Google Shape;2391;p6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File and Directory Permissions</a:t>
            </a:r>
            <a:endParaRPr/>
          </a:p>
        </p:txBody>
      </p:sp>
      <p:sp>
        <p:nvSpPr>
          <p:cNvPr id="2392" name="Google Shape;2392;p67"/>
          <p:cNvSpPr/>
          <p:nvPr/>
        </p:nvSpPr>
        <p:spPr>
          <a:xfrm>
            <a:off x="2468269" y="1808569"/>
            <a:ext cx="7255462" cy="460211"/>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2400">
                <a:solidFill>
                  <a:srgbClr val="50FA7B"/>
                </a:solidFill>
                <a:latin typeface="Consolas"/>
                <a:ea typeface="Consolas"/>
                <a:cs typeface="Consolas"/>
                <a:sym typeface="Consolas"/>
              </a:rPr>
              <a:t>$</a:t>
            </a:r>
            <a:r>
              <a:rPr lang="en-US" sz="2400">
                <a:solidFill>
                  <a:schemeClr val="lt1"/>
                </a:solidFill>
                <a:latin typeface="Consolas"/>
                <a:ea typeface="Consolas"/>
                <a:cs typeface="Consolas"/>
                <a:sym typeface="Consolas"/>
              </a:rPr>
              <a:t> ls -l</a:t>
            </a:r>
            <a:endParaRPr/>
          </a:p>
        </p:txBody>
      </p:sp>
      <p:sp>
        <p:nvSpPr>
          <p:cNvPr id="2393" name="Google Shape;2393;p67"/>
          <p:cNvSpPr/>
          <p:nvPr/>
        </p:nvSpPr>
        <p:spPr>
          <a:xfrm>
            <a:off x="2468269" y="2268780"/>
            <a:ext cx="7255462" cy="33710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600">
                <a:solidFill>
                  <a:schemeClr val="accent4"/>
                </a:solidFill>
                <a:latin typeface="Consolas"/>
                <a:ea typeface="Consolas"/>
                <a:cs typeface="Consolas"/>
                <a:sym typeface="Consolas"/>
              </a:rPr>
              <a:t>-rwxrwxrwx</a:t>
            </a:r>
            <a:r>
              <a:rPr lang="en-US" sz="1600">
                <a:solidFill>
                  <a:schemeClr val="lt1"/>
                </a:solidFill>
                <a:latin typeface="Consolas"/>
                <a:ea typeface="Consolas"/>
                <a:cs typeface="Consolas"/>
                <a:sym typeface="Consolas"/>
              </a:rPr>
              <a:t>. 1 aaron family 49 Oct 27 14:41 family_dog.jpg</a:t>
            </a:r>
            <a:endParaRPr/>
          </a:p>
        </p:txBody>
      </p:sp>
      <p:sp>
        <p:nvSpPr>
          <p:cNvPr id="2394" name="Google Shape;2394;p67"/>
          <p:cNvSpPr/>
          <p:nvPr/>
        </p:nvSpPr>
        <p:spPr>
          <a:xfrm>
            <a:off x="2552891" y="2338375"/>
            <a:ext cx="111346" cy="227564"/>
          </a:xfrm>
          <a:prstGeom prst="rect">
            <a:avLst/>
          </a:prstGeom>
          <a:noFill/>
          <a:ln cap="flat" cmpd="sng" w="9525">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aphicFrame>
        <p:nvGraphicFramePr>
          <p:cNvPr id="2395" name="Google Shape;2395;p67"/>
          <p:cNvGraphicFramePr/>
          <p:nvPr/>
        </p:nvGraphicFramePr>
        <p:xfrm>
          <a:off x="4124016" y="3253650"/>
          <a:ext cx="3000000" cy="3000000"/>
        </p:xfrm>
        <a:graphic>
          <a:graphicData uri="http://schemas.openxmlformats.org/drawingml/2006/table">
            <a:tbl>
              <a:tblPr>
                <a:noFill/>
                <a:tableStyleId>{8948AF37-2B53-4C7F-B5CF-3DE46D24339A}</a:tableStyleId>
              </a:tblPr>
              <a:tblGrid>
                <a:gridCol w="1815375"/>
                <a:gridCol w="1815375"/>
              </a:tblGrid>
              <a:tr h="316925">
                <a:tc>
                  <a:txBody>
                    <a:bodyPr/>
                    <a:lstStyle/>
                    <a:p>
                      <a:pPr indent="0" lvl="0" marL="0" marR="0" rtl="0" algn="ctr">
                        <a:spcBef>
                          <a:spcPts val="0"/>
                        </a:spcBef>
                        <a:spcAft>
                          <a:spcPts val="0"/>
                        </a:spcAft>
                        <a:buNone/>
                      </a:pPr>
                      <a:r>
                        <a:rPr lang="en-US" sz="1400" u="none" cap="none" strike="noStrike">
                          <a:latin typeface="Ubuntu"/>
                          <a:ea typeface="Ubuntu"/>
                          <a:cs typeface="Ubuntu"/>
                          <a:sym typeface="Ubuntu"/>
                        </a:rPr>
                        <a:t>File Type</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latin typeface="Ubuntu"/>
                          <a:ea typeface="Ubuntu"/>
                          <a:cs typeface="Ubuntu"/>
                          <a:sym typeface="Ubuntu"/>
                        </a:rPr>
                        <a:t>Identifier</a:t>
                      </a:r>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DIRECTORY</a:t>
                      </a:r>
                      <a:endParaRPr sz="1050" u="none" cap="none" strike="noStrike">
                        <a:solidFill>
                          <a:srgbClr val="D8D8D8"/>
                        </a:solidFill>
                        <a:latin typeface="Ubuntu"/>
                        <a:ea typeface="Ubuntu"/>
                        <a:cs typeface="Ubuntu"/>
                        <a:sym typeface="Ubuntu"/>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d</a:t>
                      </a:r>
                      <a:endParaRPr sz="1050" u="none" cap="none" strike="noStrike">
                        <a:solidFill>
                          <a:srgbClr val="D8D8D8"/>
                        </a:solidFill>
                        <a:latin typeface="Ubuntu"/>
                        <a:ea typeface="Ubuntu"/>
                        <a:cs typeface="Ubuntu"/>
                        <a:sym typeface="Ubuntu"/>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REGULAR FILE</a:t>
                      </a:r>
                      <a:endParaRPr sz="1050" u="none" cap="none" strike="noStrike">
                        <a:solidFill>
                          <a:srgbClr val="D8D8D8"/>
                        </a:solidFill>
                        <a:latin typeface="Ubuntu"/>
                        <a:ea typeface="Ubuntu"/>
                        <a:cs typeface="Ubuntu"/>
                        <a:sym typeface="Ubuntu"/>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a:t>
                      </a:r>
                      <a:endParaRPr sz="1050" u="none" cap="none" strike="noStrike">
                        <a:solidFill>
                          <a:srgbClr val="D8D8D8"/>
                        </a:solidFill>
                        <a:latin typeface="Ubuntu"/>
                        <a:ea typeface="Ubuntu"/>
                        <a:cs typeface="Ubuntu"/>
                        <a:sym typeface="Ubuntu"/>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CHARACTER DEVICE</a:t>
                      </a:r>
                      <a:endParaRPr sz="1050" u="none" cap="none" strike="noStrike">
                        <a:solidFill>
                          <a:srgbClr val="D8D8D8"/>
                        </a:solidFill>
                        <a:latin typeface="Ubuntu"/>
                        <a:ea typeface="Ubuntu"/>
                        <a:cs typeface="Ubuntu"/>
                        <a:sym typeface="Ubuntu"/>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c</a:t>
                      </a:r>
                      <a:endParaRPr sz="1050" u="none" cap="none" strike="noStrike">
                        <a:solidFill>
                          <a:srgbClr val="D8D8D8"/>
                        </a:solidFill>
                        <a:latin typeface="Ubuntu"/>
                        <a:ea typeface="Ubuntu"/>
                        <a:cs typeface="Ubuntu"/>
                        <a:sym typeface="Ubuntu"/>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LINK</a:t>
                      </a:r>
                      <a:endParaRPr sz="1050" u="none" cap="none" strike="noStrike">
                        <a:solidFill>
                          <a:srgbClr val="D8D8D8"/>
                        </a:solidFill>
                        <a:latin typeface="Ubuntu"/>
                        <a:ea typeface="Ubuntu"/>
                        <a:cs typeface="Ubuntu"/>
                        <a:sym typeface="Ubuntu"/>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l</a:t>
                      </a:r>
                      <a:endParaRPr sz="1050" u="none" cap="none" strike="noStrike">
                        <a:solidFill>
                          <a:srgbClr val="D8D8D8"/>
                        </a:solidFill>
                        <a:latin typeface="Ubuntu"/>
                        <a:ea typeface="Ubuntu"/>
                        <a:cs typeface="Ubuntu"/>
                        <a:sym typeface="Ubuntu"/>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SOCKET FILE</a:t>
                      </a:r>
                      <a:endParaRPr sz="1050" u="none" cap="none" strike="noStrike">
                        <a:solidFill>
                          <a:srgbClr val="D8D8D8"/>
                        </a:solidFill>
                        <a:latin typeface="Ubuntu"/>
                        <a:ea typeface="Ubuntu"/>
                        <a:cs typeface="Ubuntu"/>
                        <a:sym typeface="Ubuntu"/>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s</a:t>
                      </a:r>
                      <a:endParaRPr sz="1050" u="none" cap="none" strike="noStrike">
                        <a:solidFill>
                          <a:srgbClr val="D8D8D8"/>
                        </a:solidFill>
                        <a:latin typeface="Ubuntu"/>
                        <a:ea typeface="Ubuntu"/>
                        <a:cs typeface="Ubuntu"/>
                        <a:sym typeface="Ubuntu"/>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PIPE</a:t>
                      </a:r>
                      <a:endParaRPr sz="1050" u="none" cap="none" strike="noStrike">
                        <a:solidFill>
                          <a:srgbClr val="D8D8D8"/>
                        </a:solidFill>
                        <a:latin typeface="Ubuntu"/>
                        <a:ea typeface="Ubuntu"/>
                        <a:cs typeface="Ubuntu"/>
                        <a:sym typeface="Ubuntu"/>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p</a:t>
                      </a:r>
                      <a:endParaRPr sz="1050" u="none" cap="none" strike="noStrike">
                        <a:solidFill>
                          <a:srgbClr val="D8D8D8"/>
                        </a:solidFill>
                        <a:latin typeface="Ubuntu"/>
                        <a:ea typeface="Ubuntu"/>
                        <a:cs typeface="Ubuntu"/>
                        <a:sym typeface="Ubuntu"/>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BLOCK DEVICE</a:t>
                      </a:r>
                      <a:endParaRPr sz="1050" u="none" cap="none" strike="noStrike">
                        <a:solidFill>
                          <a:srgbClr val="D8D8D8"/>
                        </a:solidFill>
                        <a:latin typeface="Ubuntu"/>
                        <a:ea typeface="Ubuntu"/>
                        <a:cs typeface="Ubuntu"/>
                        <a:sym typeface="Ubuntu"/>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5400"/>
                        <a:buFont typeface="Arial"/>
                        <a:buNone/>
                      </a:pPr>
                      <a:r>
                        <a:rPr lang="en-US" sz="1050" u="none" cap="none" strike="noStrike">
                          <a:solidFill>
                            <a:srgbClr val="D8D8D8"/>
                          </a:solidFill>
                          <a:latin typeface="Ubuntu"/>
                          <a:ea typeface="Ubuntu"/>
                          <a:cs typeface="Ubuntu"/>
                          <a:sym typeface="Ubuntu"/>
                        </a:rPr>
                        <a:t>b</a:t>
                      </a:r>
                      <a:endParaRPr sz="1050" u="none" cap="none" strike="noStrike">
                        <a:solidFill>
                          <a:srgbClr val="D8D8D8"/>
                        </a:solidFill>
                        <a:latin typeface="Ubuntu"/>
                        <a:ea typeface="Ubuntu"/>
                        <a:cs typeface="Ubuntu"/>
                        <a:sym typeface="Ubuntu"/>
                      </a:endParaRPr>
                    </a:p>
                  </a:txBody>
                  <a:tcPr marT="45725" marB="45725" marR="91450" marL="91450" anchor="ct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393"/>
                                        </p:tgtEl>
                                        <p:attrNameLst>
                                          <p:attrName>style.visibility</p:attrName>
                                        </p:attrNameLst>
                                      </p:cBhvr>
                                      <p:to>
                                        <p:strVal val="visible"/>
                                      </p:to>
                                    </p:set>
                                    <p:animEffect filter="fade" transition="in">
                                      <p:cBhvr>
                                        <p:cTn dur="500"/>
                                        <p:tgtEl>
                                          <p:spTgt spid="2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4"/>
                                        </p:tgtEl>
                                        <p:attrNameLst>
                                          <p:attrName>style.visibility</p:attrName>
                                        </p:attrNameLst>
                                      </p:cBhvr>
                                      <p:to>
                                        <p:strVal val="visible"/>
                                      </p:to>
                                    </p:set>
                                    <p:animEffect filter="fade" transition="in">
                                      <p:cBhvr>
                                        <p:cTn dur="500"/>
                                        <p:tgtEl>
                                          <p:spTgt spid="2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0"/>
                                        </p:tgtEl>
                                        <p:attrNameLst>
                                          <p:attrName>style.visibility</p:attrName>
                                        </p:attrNameLst>
                                      </p:cBhvr>
                                      <p:to>
                                        <p:strVal val="visible"/>
                                      </p:to>
                                    </p:set>
                                    <p:animEffect filter="fade" transition="in">
                                      <p:cBhvr>
                                        <p:cTn dur="500"/>
                                        <p:tgtEl>
                                          <p:spTgt spid="239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95"/>
                                        </p:tgtEl>
                                        <p:attrNameLst>
                                          <p:attrName>style.visibility</p:attrName>
                                        </p:attrNameLst>
                                      </p:cBhvr>
                                      <p:to>
                                        <p:strVal val="visible"/>
                                      </p:to>
                                    </p:set>
                                    <p:animEffect filter="fade" transition="in">
                                      <p:cBhvr>
                                        <p:cTn dur="500"/>
                                        <p:tgtEl>
                                          <p:spTgt spid="2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6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File and Directory Permissions</a:t>
            </a:r>
            <a:endParaRPr/>
          </a:p>
        </p:txBody>
      </p:sp>
      <p:sp>
        <p:nvSpPr>
          <p:cNvPr id="2402" name="Google Shape;2402;p68"/>
          <p:cNvSpPr/>
          <p:nvPr/>
        </p:nvSpPr>
        <p:spPr>
          <a:xfrm>
            <a:off x="2880396" y="1843906"/>
            <a:ext cx="5373088" cy="76798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ctr">
              <a:spcBef>
                <a:spcPts val="0"/>
              </a:spcBef>
              <a:spcAft>
                <a:spcPts val="0"/>
              </a:spcAft>
              <a:buNone/>
            </a:pPr>
            <a:r>
              <a:rPr lang="en-US" sz="4400">
                <a:solidFill>
                  <a:schemeClr val="accent4"/>
                </a:solidFill>
                <a:latin typeface="Consolas"/>
                <a:ea typeface="Consolas"/>
                <a:cs typeface="Consolas"/>
                <a:sym typeface="Consolas"/>
              </a:rPr>
              <a:t>rwxrwxrwx</a:t>
            </a:r>
            <a:endParaRPr sz="4400">
              <a:solidFill>
                <a:schemeClr val="lt1"/>
              </a:solidFill>
              <a:latin typeface="Consolas"/>
              <a:ea typeface="Consolas"/>
              <a:cs typeface="Consolas"/>
              <a:sym typeface="Consolas"/>
            </a:endParaRPr>
          </a:p>
        </p:txBody>
      </p:sp>
      <p:sp>
        <p:nvSpPr>
          <p:cNvPr id="2403" name="Google Shape;2403;p68"/>
          <p:cNvSpPr/>
          <p:nvPr/>
        </p:nvSpPr>
        <p:spPr>
          <a:xfrm>
            <a:off x="4084594" y="2045996"/>
            <a:ext cx="1081800" cy="416400"/>
          </a:xfrm>
          <a:prstGeom prst="rect">
            <a:avLst/>
          </a:prstGeom>
          <a:noFill/>
          <a:ln cap="flat" cmpd="sng" w="9525">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04" name="Google Shape;2404;p68"/>
          <p:cNvSpPr/>
          <p:nvPr/>
        </p:nvSpPr>
        <p:spPr>
          <a:xfrm>
            <a:off x="5074699" y="2046000"/>
            <a:ext cx="1017300" cy="416400"/>
          </a:xfrm>
          <a:prstGeom prst="rect">
            <a:avLst/>
          </a:prstGeom>
          <a:noFill/>
          <a:ln cap="flat" cmpd="sng" w="9525">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05" name="Google Shape;2405;p68"/>
          <p:cNvSpPr/>
          <p:nvPr/>
        </p:nvSpPr>
        <p:spPr>
          <a:xfrm>
            <a:off x="6054775" y="2046000"/>
            <a:ext cx="919200" cy="416400"/>
          </a:xfrm>
          <a:prstGeom prst="rect">
            <a:avLst/>
          </a:prstGeom>
          <a:noFill/>
          <a:ln cap="flat" cmpd="sng" w="9525">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06" name="Google Shape;2406;p68"/>
          <p:cNvSpPr/>
          <p:nvPr/>
        </p:nvSpPr>
        <p:spPr>
          <a:xfrm>
            <a:off x="4155534" y="3016341"/>
            <a:ext cx="919161" cy="637761"/>
          </a:xfrm>
          <a:prstGeom prst="roundRect">
            <a:avLst>
              <a:gd fmla="val 1731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a:p>
            <a:pPr indent="0" lvl="0" marL="0" marR="0" rtl="0" algn="ctr">
              <a:spcBef>
                <a:spcPts val="0"/>
              </a:spcBef>
              <a:spcAft>
                <a:spcPts val="0"/>
              </a:spcAft>
              <a:buNone/>
            </a:pPr>
            <a:r>
              <a:rPr lang="en-US" sz="1600">
                <a:solidFill>
                  <a:schemeClr val="lt1"/>
                </a:solidFill>
                <a:latin typeface="Consolas"/>
                <a:ea typeface="Consolas"/>
                <a:cs typeface="Consolas"/>
                <a:sym typeface="Consolas"/>
              </a:rPr>
              <a:t>owner</a:t>
            </a:r>
            <a:endParaRPr/>
          </a:p>
          <a:p>
            <a:pPr indent="0" lvl="0" marL="0" marR="0" rtl="0" algn="ctr">
              <a:spcBef>
                <a:spcPts val="0"/>
              </a:spcBef>
              <a:spcAft>
                <a:spcPts val="0"/>
              </a:spcAft>
              <a:buNone/>
            </a:pPr>
            <a:r>
              <a:rPr lang="en-US" sz="1600">
                <a:solidFill>
                  <a:schemeClr val="lt1"/>
                </a:solidFill>
                <a:latin typeface="Consolas"/>
                <a:ea typeface="Consolas"/>
                <a:cs typeface="Consolas"/>
                <a:sym typeface="Consolas"/>
              </a:rPr>
              <a:t>u</a:t>
            </a:r>
            <a:endParaRPr/>
          </a:p>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sp>
        <p:nvSpPr>
          <p:cNvPr id="2407" name="Google Shape;2407;p68"/>
          <p:cNvSpPr/>
          <p:nvPr/>
        </p:nvSpPr>
        <p:spPr>
          <a:xfrm>
            <a:off x="5284843" y="3016341"/>
            <a:ext cx="919161" cy="637761"/>
          </a:xfrm>
          <a:prstGeom prst="roundRect">
            <a:avLst>
              <a:gd fmla="val 1731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onsolas"/>
                <a:ea typeface="Consolas"/>
                <a:cs typeface="Consolas"/>
                <a:sym typeface="Consolas"/>
              </a:rPr>
              <a:t>Group</a:t>
            </a:r>
            <a:endParaRPr/>
          </a:p>
          <a:p>
            <a:pPr indent="0" lvl="0" marL="0" marR="0" rtl="0" algn="ctr">
              <a:spcBef>
                <a:spcPts val="0"/>
              </a:spcBef>
              <a:spcAft>
                <a:spcPts val="0"/>
              </a:spcAft>
              <a:buNone/>
            </a:pPr>
            <a:r>
              <a:rPr lang="en-US" sz="1600">
                <a:solidFill>
                  <a:schemeClr val="lt1"/>
                </a:solidFill>
                <a:latin typeface="Consolas"/>
                <a:ea typeface="Consolas"/>
                <a:cs typeface="Consolas"/>
                <a:sym typeface="Consolas"/>
              </a:rPr>
              <a:t>g</a:t>
            </a:r>
            <a:endParaRPr/>
          </a:p>
        </p:txBody>
      </p:sp>
      <p:sp>
        <p:nvSpPr>
          <p:cNvPr id="2408" name="Google Shape;2408;p68"/>
          <p:cNvSpPr/>
          <p:nvPr/>
        </p:nvSpPr>
        <p:spPr>
          <a:xfrm>
            <a:off x="6414152" y="3016341"/>
            <a:ext cx="919161" cy="637761"/>
          </a:xfrm>
          <a:prstGeom prst="roundRect">
            <a:avLst>
              <a:gd fmla="val 1731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onsolas"/>
                <a:ea typeface="Consolas"/>
                <a:cs typeface="Consolas"/>
                <a:sym typeface="Consolas"/>
              </a:rPr>
              <a:t>Others</a:t>
            </a:r>
            <a:endParaRPr/>
          </a:p>
          <a:p>
            <a:pPr indent="0" lvl="0" marL="0" marR="0" rtl="0" algn="ctr">
              <a:spcBef>
                <a:spcPts val="0"/>
              </a:spcBef>
              <a:spcAft>
                <a:spcPts val="0"/>
              </a:spcAft>
              <a:buNone/>
            </a:pPr>
            <a:r>
              <a:rPr lang="en-US" sz="1600">
                <a:solidFill>
                  <a:schemeClr val="lt1"/>
                </a:solidFill>
                <a:latin typeface="Consolas"/>
                <a:ea typeface="Consolas"/>
                <a:cs typeface="Consolas"/>
                <a:sym typeface="Consolas"/>
              </a:rPr>
              <a:t>o</a:t>
            </a:r>
            <a:endParaRPr/>
          </a:p>
        </p:txBody>
      </p:sp>
      <p:sp>
        <p:nvSpPr>
          <p:cNvPr id="2409" name="Google Shape;2409;p68"/>
          <p:cNvSpPr/>
          <p:nvPr/>
        </p:nvSpPr>
        <p:spPr>
          <a:xfrm>
            <a:off x="4437247" y="4058550"/>
            <a:ext cx="2679591" cy="1870336"/>
          </a:xfrm>
          <a:prstGeom prst="roundRect">
            <a:avLst>
              <a:gd fmla="val 1724"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aphicFrame>
        <p:nvGraphicFramePr>
          <p:cNvPr id="2410" name="Google Shape;2410;p68"/>
          <p:cNvGraphicFramePr/>
          <p:nvPr/>
        </p:nvGraphicFramePr>
        <p:xfrm>
          <a:off x="4437246" y="4246108"/>
          <a:ext cx="3000000" cy="3000000"/>
        </p:xfrm>
        <a:graphic>
          <a:graphicData uri="http://schemas.openxmlformats.org/drawingml/2006/table">
            <a:tbl>
              <a:tblPr>
                <a:noFill/>
                <a:tableStyleId>{8948AF37-2B53-4C7F-B5CF-3DE46D24339A}</a:tableStyleId>
              </a:tblPr>
              <a:tblGrid>
                <a:gridCol w="910275"/>
                <a:gridCol w="1739600"/>
              </a:tblGrid>
              <a:tr h="316925">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Bit</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Purpose</a:t>
                      </a:r>
                      <a:endParaRPr b="0" i="0" sz="1600" u="none" cap="none" strike="noStrike">
                        <a:solidFill>
                          <a:schemeClr val="lt1"/>
                        </a:solidFill>
                        <a:latin typeface="Consolas"/>
                        <a:ea typeface="Consolas"/>
                        <a:cs typeface="Consolas"/>
                        <a:sym typeface="Consolas"/>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r</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R</a:t>
                      </a:r>
                      <a:r>
                        <a:rPr b="0" i="0" lang="en-US" sz="1200" u="none" cap="none" strike="noStrike">
                          <a:solidFill>
                            <a:srgbClr val="D8D8D8"/>
                          </a:solidFill>
                          <a:latin typeface="Ubuntu"/>
                          <a:ea typeface="Ubuntu"/>
                          <a:cs typeface="Ubuntu"/>
                          <a:sym typeface="Ubuntu"/>
                        </a:rPr>
                        <a:t>ead File</a:t>
                      </a:r>
                      <a:endParaRPr b="0" i="0" sz="1200" u="none" cap="none" strike="noStrike">
                        <a:solidFill>
                          <a:srgbClr val="D8D8D8"/>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w</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W</a:t>
                      </a:r>
                      <a:r>
                        <a:rPr b="0" i="0" lang="en-US" sz="1200" u="none" cap="none" strike="noStrike">
                          <a:solidFill>
                            <a:srgbClr val="D8D8D8"/>
                          </a:solidFill>
                          <a:latin typeface="Ubuntu"/>
                          <a:ea typeface="Ubuntu"/>
                          <a:cs typeface="Ubuntu"/>
                          <a:sym typeface="Ubuntu"/>
                        </a:rPr>
                        <a:t>rite to File</a:t>
                      </a:r>
                      <a:endParaRPr b="0" i="0" sz="1200" u="none" cap="none" strike="noStrike">
                        <a:solidFill>
                          <a:srgbClr val="D8D8D8"/>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x</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E</a:t>
                      </a:r>
                      <a:r>
                        <a:rPr b="0" i="0" lang="en-US" sz="1200" u="sng" cap="none" strike="noStrike">
                          <a:solidFill>
                            <a:srgbClr val="D8D8D8"/>
                          </a:solidFill>
                          <a:latin typeface="Ubuntu"/>
                          <a:ea typeface="Ubuntu"/>
                          <a:cs typeface="Ubuntu"/>
                          <a:sym typeface="Ubuntu"/>
                        </a:rPr>
                        <a:t>x</a:t>
                      </a:r>
                      <a:r>
                        <a:rPr b="0" i="0" lang="en-US" sz="1200" u="none" cap="none" strike="noStrike">
                          <a:solidFill>
                            <a:srgbClr val="D8D8D8"/>
                          </a:solidFill>
                          <a:latin typeface="Ubuntu"/>
                          <a:ea typeface="Ubuntu"/>
                          <a:cs typeface="Ubuntu"/>
                          <a:sym typeface="Ubuntu"/>
                        </a:rPr>
                        <a:t>ecute (run)</a:t>
                      </a:r>
                      <a:endParaRPr b="0" i="0" sz="1200" u="none" cap="none" strike="noStrike">
                        <a:solidFill>
                          <a:srgbClr val="D8D8D8"/>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No permission</a:t>
                      </a:r>
                      <a:endParaRPr b="0" i="0" sz="1200" u="none" cap="none" strike="noStrike">
                        <a:solidFill>
                          <a:srgbClr val="D8D8D8"/>
                        </a:solidFill>
                        <a:latin typeface="Ubuntu"/>
                        <a:ea typeface="Ubuntu"/>
                        <a:cs typeface="Ubuntu"/>
                        <a:sym typeface="Ubuntu"/>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500"/>
                                        <p:tgtEl>
                                          <p:spTgt spid="24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06"/>
                                        </p:tgtEl>
                                        <p:attrNameLst>
                                          <p:attrName>style.visibility</p:attrName>
                                        </p:attrNameLst>
                                      </p:cBhvr>
                                      <p:to>
                                        <p:strVal val="visible"/>
                                      </p:to>
                                    </p:set>
                                    <p:animEffect filter="fade" transition="in">
                                      <p:cBhvr>
                                        <p:cTn dur="500"/>
                                        <p:tgtEl>
                                          <p:spTgt spid="2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4"/>
                                        </p:tgtEl>
                                        <p:attrNameLst>
                                          <p:attrName>style.visibility</p:attrName>
                                        </p:attrNameLst>
                                      </p:cBhvr>
                                      <p:to>
                                        <p:strVal val="visible"/>
                                      </p:to>
                                    </p:set>
                                    <p:animEffect filter="fade" transition="in">
                                      <p:cBhvr>
                                        <p:cTn dur="500"/>
                                        <p:tgtEl>
                                          <p:spTgt spid="24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07"/>
                                        </p:tgtEl>
                                        <p:attrNameLst>
                                          <p:attrName>style.visibility</p:attrName>
                                        </p:attrNameLst>
                                      </p:cBhvr>
                                      <p:to>
                                        <p:strVal val="visible"/>
                                      </p:to>
                                    </p:set>
                                    <p:animEffect filter="fade" transition="in">
                                      <p:cBhvr>
                                        <p:cTn dur="500"/>
                                        <p:tgtEl>
                                          <p:spTgt spid="2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5"/>
                                        </p:tgtEl>
                                        <p:attrNameLst>
                                          <p:attrName>style.visibility</p:attrName>
                                        </p:attrNameLst>
                                      </p:cBhvr>
                                      <p:to>
                                        <p:strVal val="visible"/>
                                      </p:to>
                                    </p:set>
                                    <p:animEffect filter="fade" transition="in">
                                      <p:cBhvr>
                                        <p:cTn dur="500"/>
                                        <p:tgtEl>
                                          <p:spTgt spid="24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08"/>
                                        </p:tgtEl>
                                        <p:attrNameLst>
                                          <p:attrName>style.visibility</p:attrName>
                                        </p:attrNameLst>
                                      </p:cBhvr>
                                      <p:to>
                                        <p:strVal val="visible"/>
                                      </p:to>
                                    </p:set>
                                    <p:animEffect filter="fade" transition="in">
                                      <p:cBhvr>
                                        <p:cTn dur="500"/>
                                        <p:tgtEl>
                                          <p:spTgt spid="2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500"/>
                                        <p:tgtEl>
                                          <p:spTgt spid="24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500"/>
                                        <p:tgtEl>
                                          <p:spTgt spid="2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69"/>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Directory Permissions</a:t>
            </a:r>
            <a:endParaRPr/>
          </a:p>
        </p:txBody>
      </p:sp>
      <p:sp>
        <p:nvSpPr>
          <p:cNvPr id="2417" name="Google Shape;2417;p69"/>
          <p:cNvSpPr/>
          <p:nvPr/>
        </p:nvSpPr>
        <p:spPr>
          <a:xfrm>
            <a:off x="375308" y="1619700"/>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Pictures/</a:t>
            </a:r>
            <a:endParaRPr/>
          </a:p>
        </p:txBody>
      </p:sp>
      <p:sp>
        <p:nvSpPr>
          <p:cNvPr id="2418" name="Google Shape;2418;p69"/>
          <p:cNvSpPr/>
          <p:nvPr/>
        </p:nvSpPr>
        <p:spPr>
          <a:xfrm>
            <a:off x="9138767" y="1999453"/>
            <a:ext cx="905691"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Open folder with solid fill" id="2419" name="Google Shape;2419;p69"/>
          <p:cNvPicPr preferRelativeResize="0"/>
          <p:nvPr/>
        </p:nvPicPr>
        <p:blipFill rotWithShape="1">
          <a:blip r:embed="rId3">
            <a:alphaModFix/>
          </a:blip>
          <a:srcRect b="0" l="0" r="0" t="0"/>
          <a:stretch/>
        </p:blipFill>
        <p:spPr>
          <a:xfrm>
            <a:off x="9237282" y="2123549"/>
            <a:ext cx="699952" cy="699952"/>
          </a:xfrm>
          <a:prstGeom prst="rect">
            <a:avLst/>
          </a:prstGeom>
          <a:noFill/>
          <a:ln>
            <a:noFill/>
          </a:ln>
        </p:spPr>
      </p:pic>
      <p:sp>
        <p:nvSpPr>
          <p:cNvPr id="2420" name="Google Shape;2420;p69"/>
          <p:cNvSpPr/>
          <p:nvPr/>
        </p:nvSpPr>
        <p:spPr>
          <a:xfrm>
            <a:off x="375308" y="2224905"/>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mkdir Pictures/Family</a:t>
            </a:r>
            <a:endParaRPr/>
          </a:p>
        </p:txBody>
      </p:sp>
      <p:sp>
        <p:nvSpPr>
          <p:cNvPr id="2421" name="Google Shape;2421;p69"/>
          <p:cNvSpPr/>
          <p:nvPr/>
        </p:nvSpPr>
        <p:spPr>
          <a:xfrm>
            <a:off x="375308" y="2823501"/>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cd Pictures/</a:t>
            </a:r>
            <a:endParaRPr/>
          </a:p>
        </p:txBody>
      </p:sp>
      <p:sp>
        <p:nvSpPr>
          <p:cNvPr id="2422" name="Google Shape;2422;p69"/>
          <p:cNvSpPr/>
          <p:nvPr/>
        </p:nvSpPr>
        <p:spPr>
          <a:xfrm>
            <a:off x="8299846" y="3516587"/>
            <a:ext cx="2679591" cy="1870336"/>
          </a:xfrm>
          <a:prstGeom prst="roundRect">
            <a:avLst>
              <a:gd fmla="val 1724"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aphicFrame>
        <p:nvGraphicFramePr>
          <p:cNvPr id="2423" name="Google Shape;2423;p69"/>
          <p:cNvGraphicFramePr/>
          <p:nvPr/>
        </p:nvGraphicFramePr>
        <p:xfrm>
          <a:off x="8299845" y="3704145"/>
          <a:ext cx="3000000" cy="3000000"/>
        </p:xfrm>
        <a:graphic>
          <a:graphicData uri="http://schemas.openxmlformats.org/drawingml/2006/table">
            <a:tbl>
              <a:tblPr>
                <a:noFill/>
                <a:tableStyleId>{8948AF37-2B53-4C7F-B5CF-3DE46D24339A}</a:tableStyleId>
              </a:tblPr>
              <a:tblGrid>
                <a:gridCol w="910275"/>
                <a:gridCol w="1739600"/>
              </a:tblGrid>
              <a:tr h="316925">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Bit</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Purpose</a:t>
                      </a:r>
                      <a:endParaRPr b="0" i="0" sz="1600" u="none" cap="none" strike="noStrike">
                        <a:solidFill>
                          <a:schemeClr val="lt1"/>
                        </a:solidFill>
                        <a:latin typeface="Consolas"/>
                        <a:ea typeface="Consolas"/>
                        <a:cs typeface="Consolas"/>
                        <a:sym typeface="Consolas"/>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r</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R</a:t>
                      </a:r>
                      <a:r>
                        <a:rPr b="0" i="0" lang="en-US" sz="1200" u="none" cap="none" strike="noStrike">
                          <a:solidFill>
                            <a:srgbClr val="D8D8D8"/>
                          </a:solidFill>
                          <a:latin typeface="Ubuntu"/>
                          <a:ea typeface="Ubuntu"/>
                          <a:cs typeface="Ubuntu"/>
                          <a:sym typeface="Ubuntu"/>
                        </a:rPr>
                        <a:t>ead Directory</a:t>
                      </a:r>
                      <a:endParaRPr b="0" i="0" sz="1200" u="none" cap="none" strike="noStrike">
                        <a:solidFill>
                          <a:srgbClr val="D8D8D8"/>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w</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W</a:t>
                      </a:r>
                      <a:r>
                        <a:rPr b="0" i="0" lang="en-US" sz="1200" u="none" cap="none" strike="noStrike">
                          <a:solidFill>
                            <a:srgbClr val="D8D8D8"/>
                          </a:solidFill>
                          <a:latin typeface="Ubuntu"/>
                          <a:ea typeface="Ubuntu"/>
                          <a:cs typeface="Ubuntu"/>
                          <a:sym typeface="Ubuntu"/>
                        </a:rPr>
                        <a:t>rite to Directory</a:t>
                      </a:r>
                      <a:endParaRPr b="0" i="0" sz="1200" u="none" cap="none" strike="noStrike">
                        <a:solidFill>
                          <a:srgbClr val="D8D8D8"/>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x</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E</a:t>
                      </a:r>
                      <a:r>
                        <a:rPr b="0" i="0" lang="en-US" sz="1200" u="sng" cap="none" strike="noStrike">
                          <a:solidFill>
                            <a:srgbClr val="D8D8D8"/>
                          </a:solidFill>
                          <a:latin typeface="Ubuntu"/>
                          <a:ea typeface="Ubuntu"/>
                          <a:cs typeface="Ubuntu"/>
                          <a:sym typeface="Ubuntu"/>
                        </a:rPr>
                        <a:t>x</a:t>
                      </a:r>
                      <a:r>
                        <a:rPr b="0" i="0" lang="en-US" sz="1200" u="none" cap="none" strike="noStrike">
                          <a:solidFill>
                            <a:srgbClr val="D8D8D8"/>
                          </a:solidFill>
                          <a:latin typeface="Ubuntu"/>
                          <a:ea typeface="Ubuntu"/>
                          <a:cs typeface="Ubuntu"/>
                          <a:sym typeface="Ubuntu"/>
                        </a:rPr>
                        <a:t>ecute into</a:t>
                      </a:r>
                      <a:endParaRPr b="0" i="0" sz="1200" u="none" cap="none" strike="noStrike">
                        <a:solidFill>
                          <a:srgbClr val="D8D8D8"/>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No permission</a:t>
                      </a:r>
                      <a:endParaRPr b="0" i="0" sz="1200" u="none" cap="none" strike="noStrike">
                        <a:solidFill>
                          <a:srgbClr val="D8D8D8"/>
                        </a:solidFill>
                        <a:latin typeface="Ubuntu"/>
                        <a:ea typeface="Ubuntu"/>
                        <a:cs typeface="Ubuntu"/>
                        <a:sym typeface="Ubuntu"/>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418"/>
                                        </p:tgtEl>
                                        <p:attrNameLst>
                                          <p:attrName>style.visibility</p:attrName>
                                        </p:attrNameLst>
                                      </p:cBhvr>
                                      <p:to>
                                        <p:strVal val="visible"/>
                                      </p:to>
                                    </p:set>
                                    <p:anim calcmode="lin" valueType="num">
                                      <p:cBhvr additive="base">
                                        <p:cTn dur="150"/>
                                        <p:tgtEl>
                                          <p:spTgt spid="2418"/>
                                        </p:tgtEl>
                                        <p:attrNameLst>
                                          <p:attrName>ppt_w</p:attrName>
                                        </p:attrNameLst>
                                      </p:cBhvr>
                                      <p:tavLst>
                                        <p:tav fmla="" tm="0">
                                          <p:val>
                                            <p:strVal val="0"/>
                                          </p:val>
                                        </p:tav>
                                        <p:tav fmla="" tm="100000">
                                          <p:val>
                                            <p:strVal val="#ppt_w"/>
                                          </p:val>
                                        </p:tav>
                                      </p:tavLst>
                                    </p:anim>
                                    <p:anim calcmode="lin" valueType="num">
                                      <p:cBhvr additive="base">
                                        <p:cTn dur="150"/>
                                        <p:tgtEl>
                                          <p:spTgt spid="2418"/>
                                        </p:tgtEl>
                                        <p:attrNameLst>
                                          <p:attrName>ppt_h</p:attrName>
                                        </p:attrNameLst>
                                      </p:cBhvr>
                                      <p:tavLst>
                                        <p:tav fmla="" tm="0">
                                          <p:val>
                                            <p:strVal val="0"/>
                                          </p:val>
                                        </p:tav>
                                        <p:tav fmla="" tm="100000">
                                          <p:val>
                                            <p:strVal val="#ppt_h"/>
                                          </p:val>
                                        </p:tav>
                                      </p:tavLst>
                                    </p:anim>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2419"/>
                                        </p:tgtEl>
                                        <p:attrNameLst>
                                          <p:attrName>style.visibility</p:attrName>
                                        </p:attrNameLst>
                                      </p:cBhvr>
                                      <p:to>
                                        <p:strVal val="visible"/>
                                      </p:to>
                                    </p:set>
                                    <p:animEffect filter="fade" transition="in">
                                      <p:cBhvr>
                                        <p:cTn dur="500"/>
                                        <p:tgtEl>
                                          <p:spTgt spid="2419"/>
                                        </p:tgtEl>
                                      </p:cBhvr>
                                    </p:animEffect>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500"/>
                                        <p:tgtEl>
                                          <p:spTgt spid="2422"/>
                                        </p:tgtEl>
                                      </p:cBhvr>
                                    </p:animEffect>
                                  </p:childTnLst>
                                </p:cTn>
                              </p:par>
                            </p:childTnLst>
                          </p:cTn>
                        </p:par>
                        <p:par>
                          <p:cTn fill="hold">
                            <p:stCondLst>
                              <p:cond delay="1150"/>
                            </p:stCondLst>
                            <p:childTnLst>
                              <p:par>
                                <p:cTn fill="hold" nodeType="afterEffect" presetClass="entr" presetID="10" presetSubtype="0">
                                  <p:stCondLst>
                                    <p:cond delay="0"/>
                                  </p:stCondLst>
                                  <p:childTnLst>
                                    <p:set>
                                      <p:cBhvr>
                                        <p:cTn dur="1" fill="hold">
                                          <p:stCondLst>
                                            <p:cond delay="0"/>
                                          </p:stCondLst>
                                        </p:cTn>
                                        <p:tgtEl>
                                          <p:spTgt spid="2423"/>
                                        </p:tgtEl>
                                        <p:attrNameLst>
                                          <p:attrName>style.visibility</p:attrName>
                                        </p:attrNameLst>
                                      </p:cBhvr>
                                      <p:to>
                                        <p:strVal val="visible"/>
                                      </p:to>
                                    </p:set>
                                    <p:animEffect filter="fade" transition="in">
                                      <p:cBhvr>
                                        <p:cTn dur="500"/>
                                        <p:tgtEl>
                                          <p:spTgt spid="2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70"/>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Evaluating Permissions</a:t>
            </a:r>
            <a:endParaRPr/>
          </a:p>
        </p:txBody>
      </p:sp>
      <p:sp>
        <p:nvSpPr>
          <p:cNvPr id="2430" name="Google Shape;2430;p70"/>
          <p:cNvSpPr/>
          <p:nvPr/>
        </p:nvSpPr>
        <p:spPr>
          <a:xfrm>
            <a:off x="354442" y="2291055"/>
            <a:ext cx="5065218"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7CDDFB"/>
                </a:solidFill>
                <a:latin typeface="Consolas"/>
                <a:ea typeface="Consolas"/>
                <a:cs typeface="Consolas"/>
                <a:sym typeface="Consolas"/>
              </a:rPr>
              <a:t>(aaron)</a:t>
            </a: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echo “Add this content to file” &gt;&gt; family_dog.jpg</a:t>
            </a:r>
            <a:endParaRPr sz="1200">
              <a:solidFill>
                <a:schemeClr val="lt1"/>
              </a:solidFill>
              <a:latin typeface="Consolas"/>
              <a:ea typeface="Consolas"/>
              <a:cs typeface="Consolas"/>
              <a:sym typeface="Consolas"/>
            </a:endParaRPr>
          </a:p>
        </p:txBody>
      </p:sp>
      <p:sp>
        <p:nvSpPr>
          <p:cNvPr id="2431" name="Google Shape;2431;p70"/>
          <p:cNvSpPr/>
          <p:nvPr/>
        </p:nvSpPr>
        <p:spPr>
          <a:xfrm>
            <a:off x="1492999" y="2586712"/>
            <a:ext cx="3827938"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accent5"/>
                </a:solidFill>
                <a:latin typeface="Consolas"/>
                <a:ea typeface="Consolas"/>
                <a:cs typeface="Consolas"/>
                <a:sym typeface="Consolas"/>
              </a:rPr>
              <a:t>bash: family_dog.jpg: Permission denied</a:t>
            </a:r>
            <a:endParaRPr/>
          </a:p>
        </p:txBody>
      </p:sp>
      <p:sp>
        <p:nvSpPr>
          <p:cNvPr id="2432" name="Google Shape;2432;p70"/>
          <p:cNvSpPr/>
          <p:nvPr/>
        </p:nvSpPr>
        <p:spPr>
          <a:xfrm>
            <a:off x="337024" y="3023565"/>
            <a:ext cx="4662284"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7CDDFB"/>
                </a:solidFill>
                <a:latin typeface="Consolas"/>
                <a:ea typeface="Consolas"/>
                <a:cs typeface="Consolas"/>
                <a:sym typeface="Consolas"/>
              </a:rPr>
              <a:t>(aaron)</a:t>
            </a: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su jane</a:t>
            </a:r>
            <a:endParaRPr/>
          </a:p>
        </p:txBody>
      </p:sp>
      <p:sp>
        <p:nvSpPr>
          <p:cNvPr id="2433" name="Google Shape;2433;p70"/>
          <p:cNvSpPr/>
          <p:nvPr/>
        </p:nvSpPr>
        <p:spPr>
          <a:xfrm>
            <a:off x="413853" y="3411813"/>
            <a:ext cx="4981586"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F9A6B0"/>
                </a:solidFill>
                <a:latin typeface="Consolas"/>
                <a:ea typeface="Consolas"/>
                <a:cs typeface="Consolas"/>
                <a:sym typeface="Consolas"/>
              </a:rPr>
              <a:t>(jane)</a:t>
            </a: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echo “Add this content to file” &gt;&gt; family_dog.jpg</a:t>
            </a:r>
            <a:endParaRPr/>
          </a:p>
        </p:txBody>
      </p:sp>
      <p:sp>
        <p:nvSpPr>
          <p:cNvPr id="2434" name="Google Shape;2434;p70"/>
          <p:cNvSpPr/>
          <p:nvPr/>
        </p:nvSpPr>
        <p:spPr>
          <a:xfrm>
            <a:off x="376569" y="1560767"/>
            <a:ext cx="4379738"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7CDDFB"/>
                </a:solidFill>
                <a:latin typeface="Consolas"/>
                <a:ea typeface="Consolas"/>
                <a:cs typeface="Consolas"/>
                <a:sym typeface="Consolas"/>
              </a:rPr>
              <a:t>(aaron)</a:t>
            </a: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ls -l</a:t>
            </a:r>
            <a:endParaRPr/>
          </a:p>
        </p:txBody>
      </p:sp>
      <p:sp>
        <p:nvSpPr>
          <p:cNvPr id="2435" name="Google Shape;2435;p70"/>
          <p:cNvSpPr/>
          <p:nvPr/>
        </p:nvSpPr>
        <p:spPr>
          <a:xfrm>
            <a:off x="1136340" y="1819499"/>
            <a:ext cx="4259100"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-r--rw----. 1 aaron family 49 family_dog.jpg</a:t>
            </a:r>
            <a:endParaRPr sz="1200">
              <a:solidFill>
                <a:schemeClr val="lt1"/>
              </a:solidFill>
              <a:latin typeface="Consolas"/>
              <a:ea typeface="Consolas"/>
              <a:cs typeface="Consolas"/>
              <a:sym typeface="Consolas"/>
            </a:endParaRPr>
          </a:p>
        </p:txBody>
      </p:sp>
      <p:sp>
        <p:nvSpPr>
          <p:cNvPr id="2436" name="Google Shape;2436;p70"/>
          <p:cNvSpPr/>
          <p:nvPr/>
        </p:nvSpPr>
        <p:spPr>
          <a:xfrm>
            <a:off x="1916026" y="1885667"/>
            <a:ext cx="497149" cy="2213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37" name="Google Shape;2437;p70"/>
          <p:cNvSpPr/>
          <p:nvPr/>
        </p:nvSpPr>
        <p:spPr>
          <a:xfrm>
            <a:off x="405144" y="3779691"/>
            <a:ext cx="4379738" cy="275545"/>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200">
                <a:solidFill>
                  <a:srgbClr val="F9A6B0"/>
                </a:solidFill>
                <a:latin typeface="Consolas"/>
                <a:ea typeface="Consolas"/>
                <a:cs typeface="Consolas"/>
                <a:sym typeface="Consolas"/>
              </a:rPr>
              <a:t>(jane)</a:t>
            </a:r>
            <a:r>
              <a:rPr lang="en-US" sz="1200">
                <a:solidFill>
                  <a:srgbClr val="50FA7B"/>
                </a:solidFill>
                <a:latin typeface="Consolas"/>
                <a:ea typeface="Consolas"/>
                <a:cs typeface="Consolas"/>
                <a:sym typeface="Consolas"/>
              </a:rPr>
              <a:t>$</a:t>
            </a:r>
            <a:r>
              <a:rPr lang="en-US" sz="1200">
                <a:solidFill>
                  <a:schemeClr val="lt1"/>
                </a:solidFill>
                <a:latin typeface="Consolas"/>
                <a:ea typeface="Consolas"/>
                <a:cs typeface="Consolas"/>
                <a:sym typeface="Consolas"/>
              </a:rPr>
              <a:t> cat family_dog.jpg</a:t>
            </a:r>
            <a:endParaRPr sz="1200">
              <a:solidFill>
                <a:schemeClr val="lt1"/>
              </a:solidFill>
              <a:latin typeface="Consolas"/>
              <a:ea typeface="Consolas"/>
              <a:cs typeface="Consolas"/>
              <a:sym typeface="Consolas"/>
            </a:endParaRPr>
          </a:p>
        </p:txBody>
      </p:sp>
      <p:sp>
        <p:nvSpPr>
          <p:cNvPr id="2438" name="Google Shape;2438;p70"/>
          <p:cNvSpPr/>
          <p:nvPr/>
        </p:nvSpPr>
        <p:spPr>
          <a:xfrm>
            <a:off x="1083106" y="4030166"/>
            <a:ext cx="4237831"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Picture of Milo the dog</a:t>
            </a:r>
            <a:endParaRPr/>
          </a:p>
        </p:txBody>
      </p:sp>
      <p:sp>
        <p:nvSpPr>
          <p:cNvPr id="2439" name="Google Shape;2439;p70"/>
          <p:cNvSpPr/>
          <p:nvPr/>
        </p:nvSpPr>
        <p:spPr>
          <a:xfrm>
            <a:off x="6013655" y="2531123"/>
            <a:ext cx="5373088" cy="76798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ctr">
              <a:spcBef>
                <a:spcPts val="0"/>
              </a:spcBef>
              <a:spcAft>
                <a:spcPts val="0"/>
              </a:spcAft>
              <a:buNone/>
            </a:pPr>
            <a:r>
              <a:rPr lang="en-US" sz="4400">
                <a:solidFill>
                  <a:schemeClr val="accent4"/>
                </a:solidFill>
                <a:latin typeface="Consolas"/>
                <a:ea typeface="Consolas"/>
                <a:cs typeface="Consolas"/>
                <a:sym typeface="Consolas"/>
              </a:rPr>
              <a:t>-r--rw----</a:t>
            </a:r>
            <a:endParaRPr sz="4400">
              <a:solidFill>
                <a:schemeClr val="lt1"/>
              </a:solidFill>
              <a:latin typeface="Consolas"/>
              <a:ea typeface="Consolas"/>
              <a:cs typeface="Consolas"/>
              <a:sym typeface="Consolas"/>
            </a:endParaRPr>
          </a:p>
        </p:txBody>
      </p:sp>
      <p:sp>
        <p:nvSpPr>
          <p:cNvPr id="2440" name="Google Shape;2440;p70"/>
          <p:cNvSpPr/>
          <p:nvPr/>
        </p:nvSpPr>
        <p:spPr>
          <a:xfrm>
            <a:off x="9328899" y="2733275"/>
            <a:ext cx="919200" cy="416400"/>
          </a:xfrm>
          <a:prstGeom prst="rect">
            <a:avLst/>
          </a:prstGeom>
          <a:noFill/>
          <a:ln cap="flat" cmpd="sng" w="9525">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41" name="Google Shape;2441;p70"/>
          <p:cNvSpPr/>
          <p:nvPr/>
        </p:nvSpPr>
        <p:spPr>
          <a:xfrm>
            <a:off x="7255145" y="3351585"/>
            <a:ext cx="919161" cy="637761"/>
          </a:xfrm>
          <a:prstGeom prst="roundRect">
            <a:avLst>
              <a:gd fmla="val 1731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a:p>
            <a:pPr indent="0" lvl="0" marL="0" marR="0" rtl="0" algn="ctr">
              <a:spcBef>
                <a:spcPts val="0"/>
              </a:spcBef>
              <a:spcAft>
                <a:spcPts val="0"/>
              </a:spcAft>
              <a:buNone/>
            </a:pPr>
            <a:r>
              <a:rPr lang="en-US" sz="1600">
                <a:solidFill>
                  <a:schemeClr val="lt1"/>
                </a:solidFill>
                <a:latin typeface="Consolas"/>
                <a:ea typeface="Consolas"/>
                <a:cs typeface="Consolas"/>
                <a:sym typeface="Consolas"/>
              </a:rPr>
              <a:t>owner</a:t>
            </a:r>
            <a:endParaRPr/>
          </a:p>
          <a:p>
            <a:pPr indent="0" lvl="0" marL="0" marR="0" rtl="0" algn="ctr">
              <a:spcBef>
                <a:spcPts val="0"/>
              </a:spcBef>
              <a:spcAft>
                <a:spcPts val="0"/>
              </a:spcAft>
              <a:buNone/>
            </a:pPr>
            <a:r>
              <a:rPr lang="en-US" sz="1600">
                <a:solidFill>
                  <a:schemeClr val="lt1"/>
                </a:solidFill>
                <a:latin typeface="Consolas"/>
                <a:ea typeface="Consolas"/>
                <a:cs typeface="Consolas"/>
                <a:sym typeface="Consolas"/>
              </a:rPr>
              <a:t>u</a:t>
            </a:r>
            <a:endParaRPr/>
          </a:p>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sp>
        <p:nvSpPr>
          <p:cNvPr id="2442" name="Google Shape;2442;p70"/>
          <p:cNvSpPr/>
          <p:nvPr/>
        </p:nvSpPr>
        <p:spPr>
          <a:xfrm>
            <a:off x="8384454" y="3351585"/>
            <a:ext cx="919161" cy="637761"/>
          </a:xfrm>
          <a:prstGeom prst="roundRect">
            <a:avLst>
              <a:gd fmla="val 1731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onsolas"/>
                <a:ea typeface="Consolas"/>
                <a:cs typeface="Consolas"/>
                <a:sym typeface="Consolas"/>
              </a:rPr>
              <a:t>Group</a:t>
            </a:r>
            <a:endParaRPr/>
          </a:p>
          <a:p>
            <a:pPr indent="0" lvl="0" marL="0" marR="0" rtl="0" algn="ctr">
              <a:spcBef>
                <a:spcPts val="0"/>
              </a:spcBef>
              <a:spcAft>
                <a:spcPts val="0"/>
              </a:spcAft>
              <a:buNone/>
            </a:pPr>
            <a:r>
              <a:rPr lang="en-US" sz="1600">
                <a:solidFill>
                  <a:schemeClr val="lt1"/>
                </a:solidFill>
                <a:latin typeface="Consolas"/>
                <a:ea typeface="Consolas"/>
                <a:cs typeface="Consolas"/>
                <a:sym typeface="Consolas"/>
              </a:rPr>
              <a:t>g</a:t>
            </a:r>
            <a:endParaRPr/>
          </a:p>
        </p:txBody>
      </p:sp>
      <p:sp>
        <p:nvSpPr>
          <p:cNvPr id="2443" name="Google Shape;2443;p70"/>
          <p:cNvSpPr/>
          <p:nvPr/>
        </p:nvSpPr>
        <p:spPr>
          <a:xfrm>
            <a:off x="9513763" y="3351585"/>
            <a:ext cx="919161" cy="637761"/>
          </a:xfrm>
          <a:prstGeom prst="roundRect">
            <a:avLst>
              <a:gd fmla="val 1731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onsolas"/>
                <a:ea typeface="Consolas"/>
                <a:cs typeface="Consolas"/>
                <a:sym typeface="Consolas"/>
              </a:rPr>
              <a:t>Others</a:t>
            </a:r>
            <a:endParaRPr/>
          </a:p>
          <a:p>
            <a:pPr indent="0" lvl="0" marL="0" marR="0" rtl="0" algn="ctr">
              <a:spcBef>
                <a:spcPts val="0"/>
              </a:spcBef>
              <a:spcAft>
                <a:spcPts val="0"/>
              </a:spcAft>
              <a:buNone/>
            </a:pPr>
            <a:r>
              <a:rPr lang="en-US" sz="1600">
                <a:solidFill>
                  <a:schemeClr val="lt1"/>
                </a:solidFill>
                <a:latin typeface="Consolas"/>
                <a:ea typeface="Consolas"/>
                <a:cs typeface="Consolas"/>
                <a:sym typeface="Consolas"/>
              </a:rPr>
              <a:t>o</a:t>
            </a:r>
            <a:endParaRPr/>
          </a:p>
        </p:txBody>
      </p:sp>
      <p:sp>
        <p:nvSpPr>
          <p:cNvPr id="2444" name="Google Shape;2444;p70"/>
          <p:cNvSpPr/>
          <p:nvPr/>
        </p:nvSpPr>
        <p:spPr>
          <a:xfrm>
            <a:off x="7957770" y="4271688"/>
            <a:ext cx="1654468" cy="717453"/>
          </a:xfrm>
          <a:prstGeom prst="rightArrow">
            <a:avLst>
              <a:gd fmla="val 50000" name="adj1"/>
              <a:gd fmla="val 50000" name="adj2"/>
            </a:avLst>
          </a:prstGeom>
          <a:gradFill>
            <a:gsLst>
              <a:gs pos="0">
                <a:srgbClr val="E6E6FF">
                  <a:alpha val="0"/>
                </a:srgbClr>
              </a:gs>
              <a:gs pos="93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cxnSp>
        <p:nvCxnSpPr>
          <p:cNvPr id="2445" name="Google Shape;2445;p70"/>
          <p:cNvCxnSpPr/>
          <p:nvPr/>
        </p:nvCxnSpPr>
        <p:spPr>
          <a:xfrm>
            <a:off x="6489142" y="2292166"/>
            <a:ext cx="1209822" cy="0"/>
          </a:xfrm>
          <a:prstGeom prst="straightConnector1">
            <a:avLst/>
          </a:prstGeom>
          <a:noFill/>
          <a:ln cap="flat" cmpd="sng" w="19050">
            <a:solidFill>
              <a:schemeClr val="accent4"/>
            </a:solidFill>
            <a:prstDash val="solid"/>
            <a:miter lim="800000"/>
            <a:headEnd len="sm" w="sm" type="none"/>
            <a:tailEnd len="med" w="med" type="triangle"/>
          </a:ln>
        </p:spPr>
      </p:cxnSp>
      <p:sp>
        <p:nvSpPr>
          <p:cNvPr id="2446" name="Google Shape;2446;p70"/>
          <p:cNvSpPr/>
          <p:nvPr/>
        </p:nvSpPr>
        <p:spPr>
          <a:xfrm>
            <a:off x="7614558" y="2219063"/>
            <a:ext cx="140677" cy="140677"/>
          </a:xfrm>
          <a:prstGeom prst="ellipse">
            <a:avLst/>
          </a:prstGeom>
          <a:solidFill>
            <a:srgbClr val="7CDDFB"/>
          </a:solidFill>
          <a:ln cap="flat" cmpd="sng" w="12700">
            <a:solidFill>
              <a:srgbClr val="1D91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47" name="Google Shape;2447;p70"/>
          <p:cNvSpPr/>
          <p:nvPr/>
        </p:nvSpPr>
        <p:spPr>
          <a:xfrm>
            <a:off x="473626" y="2339798"/>
            <a:ext cx="524719" cy="2213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cxnSp>
        <p:nvCxnSpPr>
          <p:cNvPr id="2448" name="Google Shape;2448;p70"/>
          <p:cNvCxnSpPr>
            <a:stCxn id="2446" idx="4"/>
          </p:cNvCxnSpPr>
          <p:nvPr/>
        </p:nvCxnSpPr>
        <p:spPr>
          <a:xfrm>
            <a:off x="7684897" y="2359740"/>
            <a:ext cx="0" cy="416400"/>
          </a:xfrm>
          <a:prstGeom prst="straightConnector1">
            <a:avLst/>
          </a:prstGeom>
          <a:noFill/>
          <a:ln cap="flat" cmpd="sng" w="19050">
            <a:solidFill>
              <a:schemeClr val="accent4"/>
            </a:solidFill>
            <a:prstDash val="solid"/>
            <a:miter lim="800000"/>
            <a:headEnd len="sm" w="sm" type="none"/>
            <a:tailEnd len="med" w="med" type="triangle"/>
          </a:ln>
        </p:spPr>
      </p:cxnSp>
      <p:cxnSp>
        <p:nvCxnSpPr>
          <p:cNvPr id="2449" name="Google Shape;2449;p70"/>
          <p:cNvCxnSpPr/>
          <p:nvPr/>
        </p:nvCxnSpPr>
        <p:spPr>
          <a:xfrm>
            <a:off x="6488665" y="1834497"/>
            <a:ext cx="1209822" cy="0"/>
          </a:xfrm>
          <a:prstGeom prst="straightConnector1">
            <a:avLst/>
          </a:prstGeom>
          <a:noFill/>
          <a:ln cap="flat" cmpd="sng" w="19050">
            <a:solidFill>
              <a:srgbClr val="F57B89"/>
            </a:solidFill>
            <a:prstDash val="solid"/>
            <a:miter lim="800000"/>
            <a:headEnd len="sm" w="sm" type="none"/>
            <a:tailEnd len="med" w="med" type="triangle"/>
          </a:ln>
        </p:spPr>
      </p:cxnSp>
      <p:sp>
        <p:nvSpPr>
          <p:cNvPr id="2450" name="Google Shape;2450;p70"/>
          <p:cNvSpPr/>
          <p:nvPr/>
        </p:nvSpPr>
        <p:spPr>
          <a:xfrm>
            <a:off x="7614081" y="1761394"/>
            <a:ext cx="140677" cy="140677"/>
          </a:xfrm>
          <a:prstGeom prst="ellipse">
            <a:avLst/>
          </a:prstGeom>
          <a:solidFill>
            <a:srgbClr val="F57B89"/>
          </a:solidFill>
          <a:ln cap="flat" cmpd="sng" w="12700">
            <a:solidFill>
              <a:srgbClr val="F57B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cxnSp>
        <p:nvCxnSpPr>
          <p:cNvPr id="2451" name="Google Shape;2451;p70"/>
          <p:cNvCxnSpPr/>
          <p:nvPr/>
        </p:nvCxnSpPr>
        <p:spPr>
          <a:xfrm>
            <a:off x="8785004" y="1902071"/>
            <a:ext cx="0" cy="873951"/>
          </a:xfrm>
          <a:prstGeom prst="straightConnector1">
            <a:avLst/>
          </a:prstGeom>
          <a:noFill/>
          <a:ln cap="flat" cmpd="sng" w="19050">
            <a:solidFill>
              <a:srgbClr val="F57B89"/>
            </a:solidFill>
            <a:prstDash val="solid"/>
            <a:miter lim="800000"/>
            <a:headEnd len="sm" w="sm" type="none"/>
            <a:tailEnd len="med" w="med" type="triangle"/>
          </a:ln>
        </p:spPr>
      </p:cxnSp>
      <p:cxnSp>
        <p:nvCxnSpPr>
          <p:cNvPr id="2452" name="Google Shape;2452;p70"/>
          <p:cNvCxnSpPr/>
          <p:nvPr/>
        </p:nvCxnSpPr>
        <p:spPr>
          <a:xfrm>
            <a:off x="7754758" y="1831732"/>
            <a:ext cx="1030246" cy="0"/>
          </a:xfrm>
          <a:prstGeom prst="straightConnector1">
            <a:avLst/>
          </a:prstGeom>
          <a:noFill/>
          <a:ln cap="flat" cmpd="sng" w="19050">
            <a:solidFill>
              <a:srgbClr val="F57B89"/>
            </a:solidFill>
            <a:prstDash val="solid"/>
            <a:miter lim="800000"/>
            <a:headEnd len="sm" w="sm" type="none"/>
            <a:tailEnd len="med" w="med" type="triangle"/>
          </a:ln>
        </p:spPr>
      </p:cxnSp>
      <p:sp>
        <p:nvSpPr>
          <p:cNvPr id="2453" name="Google Shape;2453;p70"/>
          <p:cNvSpPr/>
          <p:nvPr/>
        </p:nvSpPr>
        <p:spPr>
          <a:xfrm>
            <a:off x="8714665" y="1758062"/>
            <a:ext cx="140677" cy="140677"/>
          </a:xfrm>
          <a:prstGeom prst="ellipse">
            <a:avLst/>
          </a:prstGeom>
          <a:solidFill>
            <a:srgbClr val="F57B89"/>
          </a:solidFill>
          <a:ln cap="flat" cmpd="sng" w="12700">
            <a:solidFill>
              <a:srgbClr val="F57B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54" name="Google Shape;2454;p70"/>
          <p:cNvSpPr/>
          <p:nvPr/>
        </p:nvSpPr>
        <p:spPr>
          <a:xfrm>
            <a:off x="479782" y="3430235"/>
            <a:ext cx="524719" cy="22130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55" name="Google Shape;2455;p70"/>
          <p:cNvSpPr/>
          <p:nvPr/>
        </p:nvSpPr>
        <p:spPr>
          <a:xfrm>
            <a:off x="7439949" y="2744325"/>
            <a:ext cx="919200" cy="416400"/>
          </a:xfrm>
          <a:prstGeom prst="rect">
            <a:avLst/>
          </a:prstGeom>
          <a:noFill/>
          <a:ln cap="flat" cmpd="sng" w="9525">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56" name="Google Shape;2456;p70"/>
          <p:cNvSpPr/>
          <p:nvPr/>
        </p:nvSpPr>
        <p:spPr>
          <a:xfrm>
            <a:off x="8384436" y="2733225"/>
            <a:ext cx="919200" cy="416400"/>
          </a:xfrm>
          <a:prstGeom prst="rect">
            <a:avLst/>
          </a:prstGeom>
          <a:noFill/>
          <a:ln cap="flat" cmpd="sng" w="9525">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457" name="Google Shape;2457;p70"/>
          <p:cNvSpPr/>
          <p:nvPr/>
        </p:nvSpPr>
        <p:spPr>
          <a:xfrm>
            <a:off x="3353464" y="2603870"/>
            <a:ext cx="1560085" cy="221300"/>
          </a:xfrm>
          <a:prstGeom prst="rect">
            <a:avLst/>
          </a:prstGeom>
          <a:noFill/>
          <a:ln cap="flat" cmpd="sng" w="12700">
            <a:solidFill>
              <a:schemeClr val="accent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35"/>
                                        </p:tgtEl>
                                        <p:attrNameLst>
                                          <p:attrName>style.visibility</p:attrName>
                                        </p:attrNameLst>
                                      </p:cBhvr>
                                      <p:to>
                                        <p:strVal val="visible"/>
                                      </p:to>
                                    </p:set>
                                    <p:animEffect filter="fade" transition="in">
                                      <p:cBhvr>
                                        <p:cTn dur="500"/>
                                        <p:tgtEl>
                                          <p:spTgt spid="2435"/>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439"/>
                                        </p:tgtEl>
                                        <p:attrNameLst>
                                          <p:attrName>style.visibility</p:attrName>
                                        </p:attrNameLst>
                                      </p:cBhvr>
                                      <p:to>
                                        <p:strVal val="visible"/>
                                      </p:to>
                                    </p:set>
                                    <p:animEffect filter="fade" transition="in">
                                      <p:cBhvr>
                                        <p:cTn dur="500"/>
                                        <p:tgtEl>
                                          <p:spTgt spid="2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gtEl>
                                        <p:attrNameLst>
                                          <p:attrName>style.visibility</p:attrName>
                                        </p:attrNameLst>
                                      </p:cBhvr>
                                      <p:to>
                                        <p:strVal val="visible"/>
                                      </p:to>
                                    </p:set>
                                    <p:animEffect filter="fade" transition="in">
                                      <p:cBhvr>
                                        <p:cTn dur="500"/>
                                        <p:tgtEl>
                                          <p:spTgt spid="24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41"/>
                                        </p:tgtEl>
                                        <p:attrNameLst>
                                          <p:attrName>style.visibility</p:attrName>
                                        </p:attrNameLst>
                                      </p:cBhvr>
                                      <p:to>
                                        <p:strVal val="visible"/>
                                      </p:to>
                                    </p:set>
                                    <p:animEffect filter="fade" transition="in">
                                      <p:cBhvr>
                                        <p:cTn dur="500"/>
                                        <p:tgtEl>
                                          <p:spTgt spid="2441"/>
                                        </p:tgtEl>
                                      </p:cBhvr>
                                    </p:animEffec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1"/>
                                          </p:stCondLst>
                                        </p:cTn>
                                        <p:tgtEl>
                                          <p:spTgt spid="2455"/>
                                        </p:tgtEl>
                                        <p:attrNameLst>
                                          <p:attrName>style.visibility</p:attrName>
                                        </p:attrNameLst>
                                      </p:cBhvr>
                                      <p:to>
                                        <p:strVal val="hidden"/>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2456"/>
                                        </p:tgtEl>
                                        <p:attrNameLst>
                                          <p:attrName>style.visibility</p:attrName>
                                        </p:attrNameLst>
                                      </p:cBhvr>
                                      <p:to>
                                        <p:strVal val="visible"/>
                                      </p:to>
                                    </p:set>
                                    <p:animEffect filter="fade" transition="in">
                                      <p:cBhvr>
                                        <p:cTn dur="500"/>
                                        <p:tgtEl>
                                          <p:spTgt spid="2456"/>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2442"/>
                                        </p:tgtEl>
                                        <p:attrNameLst>
                                          <p:attrName>style.visibility</p:attrName>
                                        </p:attrNameLst>
                                      </p:cBhvr>
                                      <p:to>
                                        <p:strVal val="visible"/>
                                      </p:to>
                                    </p:set>
                                    <p:animEffect filter="fade" transition="in">
                                      <p:cBhvr>
                                        <p:cTn dur="500"/>
                                        <p:tgtEl>
                                          <p:spTgt spid="2442"/>
                                        </p:tgtEl>
                                      </p:cBhvr>
                                    </p:animEffect>
                                  </p:childTnLst>
                                </p:cTn>
                              </p:par>
                            </p:childTnLst>
                          </p:cTn>
                        </p:par>
                        <p:par>
                          <p:cTn fill="hold">
                            <p:stCondLst>
                              <p:cond delay="2001"/>
                            </p:stCondLst>
                            <p:childTnLst>
                              <p:par>
                                <p:cTn fill="hold" nodeType="afterEffect" presetClass="exit" presetID="1" presetSubtype="0">
                                  <p:stCondLst>
                                    <p:cond delay="0"/>
                                  </p:stCondLst>
                                  <p:childTnLst>
                                    <p:set>
                                      <p:cBhvr>
                                        <p:cTn dur="1" fill="hold">
                                          <p:stCondLst>
                                            <p:cond delay="1"/>
                                          </p:stCondLst>
                                        </p:cTn>
                                        <p:tgtEl>
                                          <p:spTgt spid="2456"/>
                                        </p:tgtEl>
                                        <p:attrNameLst>
                                          <p:attrName>style.visibility</p:attrName>
                                        </p:attrNameLst>
                                      </p:cBhvr>
                                      <p:to>
                                        <p:strVal val="hidden"/>
                                      </p:to>
                                    </p:set>
                                  </p:childTnLst>
                                </p:cTn>
                              </p:par>
                            </p:childTnLst>
                          </p:cTn>
                        </p:par>
                        <p:par>
                          <p:cTn fill="hold">
                            <p:stCondLst>
                              <p:cond delay="2002"/>
                            </p:stCondLst>
                            <p:childTnLst>
                              <p:par>
                                <p:cTn fill="hold" nodeType="afterEffect" presetClass="entr" presetID="10" presetSubtype="0">
                                  <p:stCondLst>
                                    <p:cond delay="0"/>
                                  </p:stCondLst>
                                  <p:childTnLst>
                                    <p:set>
                                      <p:cBhvr>
                                        <p:cTn dur="1" fill="hold">
                                          <p:stCondLst>
                                            <p:cond delay="0"/>
                                          </p:stCondLst>
                                        </p:cTn>
                                        <p:tgtEl>
                                          <p:spTgt spid="2440"/>
                                        </p:tgtEl>
                                        <p:attrNameLst>
                                          <p:attrName>style.visibility</p:attrName>
                                        </p:attrNameLst>
                                      </p:cBhvr>
                                      <p:to>
                                        <p:strVal val="visible"/>
                                      </p:to>
                                    </p:set>
                                    <p:animEffect filter="fade" transition="in">
                                      <p:cBhvr>
                                        <p:cTn dur="500"/>
                                        <p:tgtEl>
                                          <p:spTgt spid="2440"/>
                                        </p:tgtEl>
                                      </p:cBhvr>
                                    </p:animEffect>
                                  </p:childTnLst>
                                </p:cTn>
                              </p:par>
                            </p:childTnLst>
                          </p:cTn>
                        </p:par>
                        <p:par>
                          <p:cTn fill="hold">
                            <p:stCondLst>
                              <p:cond delay="2502"/>
                            </p:stCondLst>
                            <p:childTnLst>
                              <p:par>
                                <p:cTn fill="hold" nodeType="afterEffect" presetClass="entr" presetID="10" presetSubtype="0">
                                  <p:stCondLst>
                                    <p:cond delay="0"/>
                                  </p:stCondLst>
                                  <p:childTnLst>
                                    <p:set>
                                      <p:cBhvr>
                                        <p:cTn dur="1" fill="hold">
                                          <p:stCondLst>
                                            <p:cond delay="0"/>
                                          </p:stCondLst>
                                        </p:cTn>
                                        <p:tgtEl>
                                          <p:spTgt spid="2443"/>
                                        </p:tgtEl>
                                        <p:attrNameLst>
                                          <p:attrName>style.visibility</p:attrName>
                                        </p:attrNameLst>
                                      </p:cBhvr>
                                      <p:to>
                                        <p:strVal val="visible"/>
                                      </p:to>
                                    </p:set>
                                    <p:animEffect filter="fade" transition="in">
                                      <p:cBhvr>
                                        <p:cTn dur="500"/>
                                        <p:tgtEl>
                                          <p:spTgt spid="2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40"/>
                                        </p:tgtEl>
                                      </p:cBhvr>
                                    </p:animEffect>
                                    <p:set>
                                      <p:cBhvr>
                                        <p:cTn dur="1" fill="hold">
                                          <p:stCondLst>
                                            <p:cond delay="500"/>
                                          </p:stCondLst>
                                        </p:cTn>
                                        <p:tgtEl>
                                          <p:spTgt spid="244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36"/>
                                        </p:tgtEl>
                                        <p:attrNameLst>
                                          <p:attrName>style.visibility</p:attrName>
                                        </p:attrNameLst>
                                      </p:cBhvr>
                                      <p:to>
                                        <p:strVal val="visible"/>
                                      </p:to>
                                    </p:set>
                                    <p:animEffect filter="fade" transition="in">
                                      <p:cBhvr>
                                        <p:cTn dur="500"/>
                                        <p:tgtEl>
                                          <p:spTgt spid="2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43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31"/>
                                        </p:tgtEl>
                                        <p:attrNameLst>
                                          <p:attrName>style.visibility</p:attrName>
                                        </p:attrNameLst>
                                      </p:cBhvr>
                                      <p:to>
                                        <p:strVal val="visible"/>
                                      </p:to>
                                    </p:set>
                                    <p:animEffect filter="fade" transition="in">
                                      <p:cBhvr>
                                        <p:cTn dur="500"/>
                                        <p:tgtEl>
                                          <p:spTgt spid="2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4"/>
                                        </p:tgtEl>
                                        <p:attrNameLst>
                                          <p:attrName>style.visibility</p:attrName>
                                        </p:attrNameLst>
                                      </p:cBhvr>
                                      <p:to>
                                        <p:strVal val="visible"/>
                                      </p:to>
                                    </p:set>
                                    <p:animEffect filter="fade" transition="in">
                                      <p:cBhvr>
                                        <p:cTn dur="500"/>
                                        <p:tgtEl>
                                          <p:spTgt spid="2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5"/>
                                        </p:tgtEl>
                                        <p:attrNameLst>
                                          <p:attrName>style.visibility</p:attrName>
                                        </p:attrNameLst>
                                      </p:cBhvr>
                                      <p:to>
                                        <p:strVal val="visible"/>
                                      </p:to>
                                    </p:set>
                                    <p:animEffect filter="fade" transition="in">
                                      <p:cBhvr>
                                        <p:cTn dur="500"/>
                                        <p:tgtEl>
                                          <p:spTgt spid="244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446"/>
                                        </p:tgtEl>
                                        <p:attrNameLst>
                                          <p:attrName>style.visibility</p:attrName>
                                        </p:attrNameLst>
                                      </p:cBhvr>
                                      <p:to>
                                        <p:strVal val="visible"/>
                                      </p:to>
                                    </p:set>
                                    <p:anim calcmode="lin" valueType="num">
                                      <p:cBhvr additive="base">
                                        <p:cTn dur="500"/>
                                        <p:tgtEl>
                                          <p:spTgt spid="2446"/>
                                        </p:tgtEl>
                                        <p:attrNameLst>
                                          <p:attrName>ppt_w</p:attrName>
                                        </p:attrNameLst>
                                      </p:cBhvr>
                                      <p:tavLst>
                                        <p:tav fmla="" tm="0">
                                          <p:val>
                                            <p:strVal val="0"/>
                                          </p:val>
                                        </p:tav>
                                        <p:tav fmla="" tm="100000">
                                          <p:val>
                                            <p:strVal val="#ppt_w"/>
                                          </p:val>
                                        </p:tav>
                                      </p:tavLst>
                                    </p:anim>
                                    <p:anim calcmode="lin" valueType="num">
                                      <p:cBhvr additive="base">
                                        <p:cTn dur="500"/>
                                        <p:tgtEl>
                                          <p:spTgt spid="24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7"/>
                                        </p:tgtEl>
                                        <p:attrNameLst>
                                          <p:attrName>style.visibility</p:attrName>
                                        </p:attrNameLst>
                                      </p:cBhvr>
                                      <p:to>
                                        <p:strVal val="visible"/>
                                      </p:to>
                                    </p:set>
                                    <p:animEffect filter="fade" transition="in">
                                      <p:cBhvr>
                                        <p:cTn dur="500"/>
                                        <p:tgtEl>
                                          <p:spTgt spid="2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36"/>
                                        </p:tgtEl>
                                        <p:attrNameLst>
                                          <p:attrName>style.visibility</p:attrName>
                                        </p:attrNameLst>
                                      </p:cBhvr>
                                      <p:to>
                                        <p:strVal val="visible"/>
                                      </p:to>
                                    </p:set>
                                    <p:animEffect filter="fade" transition="in">
                                      <p:cBhvr>
                                        <p:cTn dur="500"/>
                                        <p:tgtEl>
                                          <p:spTgt spid="2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8"/>
                                        </p:tgtEl>
                                        <p:attrNameLst>
                                          <p:attrName>style.visibility</p:attrName>
                                        </p:attrNameLst>
                                      </p:cBhvr>
                                      <p:to>
                                        <p:strVal val="visible"/>
                                      </p:to>
                                    </p:set>
                                    <p:animEffect filter="fade" transition="in">
                                      <p:cBhvr>
                                        <p:cTn dur="500"/>
                                        <p:tgtEl>
                                          <p:spTgt spid="24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55"/>
                                        </p:tgtEl>
                                        <p:attrNameLst>
                                          <p:attrName>style.visibility</p:attrName>
                                        </p:attrNameLst>
                                      </p:cBhvr>
                                      <p:to>
                                        <p:strVal val="visible"/>
                                      </p:to>
                                    </p:set>
                                    <p:animEffect filter="fade" transition="in">
                                      <p:cBhvr>
                                        <p:cTn dur="500"/>
                                        <p:tgtEl>
                                          <p:spTgt spid="2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7"/>
                                        </p:tgtEl>
                                        <p:attrNameLst>
                                          <p:attrName>style.visibility</p:attrName>
                                        </p:attrNameLst>
                                      </p:cBhvr>
                                      <p:to>
                                        <p:strVal val="visible"/>
                                      </p:to>
                                    </p:set>
                                    <p:animEffect filter="fade" transition="in">
                                      <p:cBhvr>
                                        <p:cTn dur="500"/>
                                        <p:tgtEl>
                                          <p:spTgt spid="2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36"/>
                                        </p:tgtEl>
                                      </p:cBhvr>
                                    </p:animEffect>
                                    <p:set>
                                      <p:cBhvr>
                                        <p:cTn dur="1" fill="hold">
                                          <p:stCondLst>
                                            <p:cond delay="500"/>
                                          </p:stCondLst>
                                        </p:cTn>
                                        <p:tgtEl>
                                          <p:spTgt spid="243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455"/>
                                        </p:tgtEl>
                                      </p:cBhvr>
                                    </p:animEffect>
                                    <p:set>
                                      <p:cBhvr>
                                        <p:cTn dur="1" fill="hold">
                                          <p:stCondLst>
                                            <p:cond delay="500"/>
                                          </p:stCondLst>
                                        </p:cTn>
                                        <p:tgtEl>
                                          <p:spTgt spid="245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432"/>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2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gtEl>
                                        <p:attrNameLst>
                                          <p:attrName>style.visibility</p:attrName>
                                        </p:attrNameLst>
                                      </p:cBhvr>
                                      <p:to>
                                        <p:strVal val="visible"/>
                                      </p:to>
                                    </p:set>
                                    <p:animEffect filter="fade" transition="in">
                                      <p:cBhvr>
                                        <p:cTn dur="500"/>
                                        <p:tgtEl>
                                          <p:spTgt spid="244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450"/>
                                        </p:tgtEl>
                                        <p:attrNameLst>
                                          <p:attrName>style.visibility</p:attrName>
                                        </p:attrNameLst>
                                      </p:cBhvr>
                                      <p:to>
                                        <p:strVal val="visible"/>
                                      </p:to>
                                    </p:set>
                                    <p:anim calcmode="lin" valueType="num">
                                      <p:cBhvr additive="base">
                                        <p:cTn dur="500"/>
                                        <p:tgtEl>
                                          <p:spTgt spid="2450"/>
                                        </p:tgtEl>
                                        <p:attrNameLst>
                                          <p:attrName>ppt_w</p:attrName>
                                        </p:attrNameLst>
                                      </p:cBhvr>
                                      <p:tavLst>
                                        <p:tav fmla="" tm="0">
                                          <p:val>
                                            <p:strVal val="0"/>
                                          </p:val>
                                        </p:tav>
                                        <p:tav fmla="" tm="100000">
                                          <p:val>
                                            <p:strVal val="#ppt_w"/>
                                          </p:val>
                                        </p:tav>
                                      </p:tavLst>
                                    </p:anim>
                                    <p:anim calcmode="lin" valueType="num">
                                      <p:cBhvr additive="base">
                                        <p:cTn dur="500"/>
                                        <p:tgtEl>
                                          <p:spTgt spid="245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4"/>
                                        </p:tgtEl>
                                        <p:attrNameLst>
                                          <p:attrName>style.visibility</p:attrName>
                                        </p:attrNameLst>
                                      </p:cBhvr>
                                      <p:to>
                                        <p:strVal val="visible"/>
                                      </p:to>
                                    </p:set>
                                    <p:animEffect filter="fade" transition="in">
                                      <p:cBhvr>
                                        <p:cTn dur="500"/>
                                        <p:tgtEl>
                                          <p:spTgt spid="2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500"/>
                                        <p:tgtEl>
                                          <p:spTgt spid="245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453"/>
                                        </p:tgtEl>
                                        <p:attrNameLst>
                                          <p:attrName>style.visibility</p:attrName>
                                        </p:attrNameLst>
                                      </p:cBhvr>
                                      <p:to>
                                        <p:strVal val="visible"/>
                                      </p:to>
                                    </p:set>
                                    <p:anim calcmode="lin" valueType="num">
                                      <p:cBhvr additive="base">
                                        <p:cTn dur="500"/>
                                        <p:tgtEl>
                                          <p:spTgt spid="2453"/>
                                        </p:tgtEl>
                                        <p:attrNameLst>
                                          <p:attrName>ppt_w</p:attrName>
                                        </p:attrNameLst>
                                      </p:cBhvr>
                                      <p:tavLst>
                                        <p:tav fmla="" tm="0">
                                          <p:val>
                                            <p:strVal val="0"/>
                                          </p:val>
                                        </p:tav>
                                        <p:tav fmla="" tm="100000">
                                          <p:val>
                                            <p:strVal val="#ppt_w"/>
                                          </p:val>
                                        </p:tav>
                                      </p:tavLst>
                                    </p:anim>
                                    <p:anim calcmode="lin" valueType="num">
                                      <p:cBhvr additive="base">
                                        <p:cTn dur="500"/>
                                        <p:tgtEl>
                                          <p:spTgt spid="24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1"/>
                                        </p:tgtEl>
                                        <p:attrNameLst>
                                          <p:attrName>style.visibility</p:attrName>
                                        </p:attrNameLst>
                                      </p:cBhvr>
                                      <p:to>
                                        <p:strVal val="visible"/>
                                      </p:to>
                                    </p:set>
                                    <p:animEffect filter="fade" transition="in">
                                      <p:cBhvr>
                                        <p:cTn dur="500"/>
                                        <p:tgtEl>
                                          <p:spTgt spid="24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56"/>
                                        </p:tgtEl>
                                        <p:attrNameLst>
                                          <p:attrName>style.visibility</p:attrName>
                                        </p:attrNameLst>
                                      </p:cBhvr>
                                      <p:to>
                                        <p:strVal val="visible"/>
                                      </p:to>
                                    </p:set>
                                    <p:animEffect filter="fade" transition="in">
                                      <p:cBhvr>
                                        <p:cTn dur="500"/>
                                        <p:tgtEl>
                                          <p:spTgt spid="2456"/>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437"/>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2438"/>
                                        </p:tgtEl>
                                        <p:attrNameLst>
                                          <p:attrName>style.visibility</p:attrName>
                                        </p:attrNameLst>
                                      </p:cBhvr>
                                      <p:to>
                                        <p:strVal val="visible"/>
                                      </p:to>
                                    </p:set>
                                    <p:animEffect filter="fade" transition="in">
                                      <p:cBhvr>
                                        <p:cTn dur="500"/>
                                        <p:tgtEl>
                                          <p:spTgt spid="2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71"/>
          <p:cNvSpPr txBox="1"/>
          <p:nvPr>
            <p:ph type="title"/>
          </p:nvPr>
        </p:nvSpPr>
        <p:spPr>
          <a:xfrm>
            <a:off x="4437246" y="432580"/>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Adding Permissions</a:t>
            </a:r>
            <a:endParaRPr/>
          </a:p>
        </p:txBody>
      </p:sp>
      <p:sp>
        <p:nvSpPr>
          <p:cNvPr id="2464" name="Google Shape;2464;p71"/>
          <p:cNvSpPr/>
          <p:nvPr/>
        </p:nvSpPr>
        <p:spPr>
          <a:xfrm>
            <a:off x="387729" y="284390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chmod u+w </a:t>
            </a:r>
            <a:r>
              <a:rPr lang="en-US" sz="1800">
                <a:solidFill>
                  <a:schemeClr val="lt1"/>
                </a:solidFill>
                <a:latin typeface="Consolas"/>
                <a:ea typeface="Consolas"/>
                <a:cs typeface="Consolas"/>
                <a:sym typeface="Consolas"/>
              </a:rPr>
              <a:t>family_dog.jpg</a:t>
            </a:r>
            <a:endParaRPr/>
          </a:p>
        </p:txBody>
      </p:sp>
      <p:sp>
        <p:nvSpPr>
          <p:cNvPr id="2465" name="Google Shape;2465;p71"/>
          <p:cNvSpPr/>
          <p:nvPr/>
        </p:nvSpPr>
        <p:spPr>
          <a:xfrm>
            <a:off x="387729" y="218832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466" name="Google Shape;2466;p71"/>
          <p:cNvSpPr/>
          <p:nvPr/>
        </p:nvSpPr>
        <p:spPr>
          <a:xfrm>
            <a:off x="634072" y="2508221"/>
            <a:ext cx="6104353"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-r--rw----. 1 aaron family 49 Oct 27 14:41 family_dog.jpg</a:t>
            </a:r>
            <a:endParaRPr/>
          </a:p>
        </p:txBody>
      </p:sp>
      <p:sp>
        <p:nvSpPr>
          <p:cNvPr id="2467" name="Google Shape;2467;p71"/>
          <p:cNvSpPr/>
          <p:nvPr/>
        </p:nvSpPr>
        <p:spPr>
          <a:xfrm>
            <a:off x="387729" y="3211782"/>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468" name="Google Shape;2468;p71"/>
          <p:cNvSpPr/>
          <p:nvPr/>
        </p:nvSpPr>
        <p:spPr>
          <a:xfrm>
            <a:off x="634072" y="3531679"/>
            <a:ext cx="6104353"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t>
            </a:r>
            <a:r>
              <a:rPr lang="en-US" sz="1200">
                <a:solidFill>
                  <a:schemeClr val="accent4"/>
                </a:solidFill>
                <a:latin typeface="Consolas"/>
                <a:ea typeface="Consolas"/>
                <a:cs typeface="Consolas"/>
                <a:sym typeface="Consolas"/>
              </a:rPr>
              <a:t>rw</a:t>
            </a:r>
            <a:r>
              <a:rPr lang="en-US" sz="1200">
                <a:solidFill>
                  <a:schemeClr val="lt1"/>
                </a:solidFill>
                <a:latin typeface="Consolas"/>
                <a:ea typeface="Consolas"/>
                <a:cs typeface="Consolas"/>
                <a:sym typeface="Consolas"/>
              </a:rPr>
              <a:t>-rw----. 1 aaron family 49 Oct 27 14:41 family_dog.jpg</a:t>
            </a:r>
            <a:endParaRPr/>
          </a:p>
        </p:txBody>
      </p:sp>
      <p:sp>
        <p:nvSpPr>
          <p:cNvPr id="2469" name="Google Shape;2469;p71"/>
          <p:cNvSpPr txBox="1"/>
          <p:nvPr/>
        </p:nvSpPr>
        <p:spPr>
          <a:xfrm>
            <a:off x="4868040" y="1647854"/>
            <a:ext cx="1801117" cy="36933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u="sng">
                <a:solidFill>
                  <a:schemeClr val="lt1"/>
                </a:solidFill>
                <a:latin typeface="Consolas"/>
                <a:ea typeface="Consolas"/>
                <a:cs typeface="Consolas"/>
                <a:sym typeface="Consolas"/>
              </a:rPr>
              <a:t>ch</a:t>
            </a:r>
            <a:r>
              <a:rPr lang="en-US" sz="1800">
                <a:solidFill>
                  <a:schemeClr val="lt1"/>
                </a:solidFill>
                <a:latin typeface="Consolas"/>
                <a:ea typeface="Consolas"/>
                <a:cs typeface="Consolas"/>
                <a:sym typeface="Consolas"/>
              </a:rPr>
              <a:t>ange </a:t>
            </a:r>
            <a:r>
              <a:rPr lang="en-US" sz="1800" u="sng">
                <a:solidFill>
                  <a:schemeClr val="lt1"/>
                </a:solidFill>
                <a:latin typeface="Consolas"/>
                <a:ea typeface="Consolas"/>
                <a:cs typeface="Consolas"/>
                <a:sym typeface="Consolas"/>
              </a:rPr>
              <a:t>mo</a:t>
            </a:r>
            <a:r>
              <a:rPr lang="en-US" sz="1800">
                <a:solidFill>
                  <a:schemeClr val="lt1"/>
                </a:solidFill>
                <a:latin typeface="Consolas"/>
                <a:ea typeface="Consolas"/>
                <a:cs typeface="Consolas"/>
                <a:sym typeface="Consolas"/>
              </a:rPr>
              <a:t>de</a:t>
            </a:r>
            <a:endParaRPr sz="1800">
              <a:solidFill>
                <a:schemeClr val="dk1"/>
              </a:solidFill>
              <a:latin typeface="Ubuntu"/>
              <a:ea typeface="Ubuntu"/>
              <a:cs typeface="Ubuntu"/>
              <a:sym typeface="Ubuntu"/>
            </a:endParaRPr>
          </a:p>
        </p:txBody>
      </p:sp>
      <p:sp>
        <p:nvSpPr>
          <p:cNvPr id="2470" name="Google Shape;2470;p71"/>
          <p:cNvSpPr/>
          <p:nvPr/>
        </p:nvSpPr>
        <p:spPr>
          <a:xfrm>
            <a:off x="406978" y="1636649"/>
            <a:ext cx="4179932" cy="337100"/>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600">
                <a:solidFill>
                  <a:srgbClr val="BABABA"/>
                </a:solidFill>
                <a:latin typeface="Consolas"/>
                <a:ea typeface="Consolas"/>
                <a:cs typeface="Consolas"/>
                <a:sym typeface="Consolas"/>
              </a:rPr>
              <a:t>#</a:t>
            </a:r>
            <a:r>
              <a:rPr lang="en-US" sz="1600">
                <a:solidFill>
                  <a:schemeClr val="lt1"/>
                </a:solidFill>
                <a:latin typeface="Consolas"/>
                <a:ea typeface="Consolas"/>
                <a:cs typeface="Consolas"/>
                <a:sym typeface="Consolas"/>
              </a:rPr>
              <a:t> </a:t>
            </a:r>
            <a:r>
              <a:rPr lang="en-US" sz="1600">
                <a:solidFill>
                  <a:srgbClr val="BABABA"/>
                </a:solidFill>
                <a:latin typeface="Consolas"/>
                <a:ea typeface="Consolas"/>
                <a:cs typeface="Consolas"/>
                <a:sym typeface="Consolas"/>
              </a:rPr>
              <a:t>chmod</a:t>
            </a:r>
            <a:r>
              <a:rPr lang="en-US" sz="1600">
                <a:solidFill>
                  <a:schemeClr val="lt1"/>
                </a:solidFill>
                <a:latin typeface="Consolas"/>
                <a:ea typeface="Consolas"/>
                <a:cs typeface="Consolas"/>
                <a:sym typeface="Consolas"/>
              </a:rPr>
              <a:t> </a:t>
            </a:r>
            <a:r>
              <a:rPr lang="en-US" sz="1600">
                <a:solidFill>
                  <a:srgbClr val="BABABA"/>
                </a:solidFill>
                <a:latin typeface="Consolas"/>
                <a:ea typeface="Consolas"/>
                <a:cs typeface="Consolas"/>
                <a:sym typeface="Consolas"/>
              </a:rPr>
              <a:t>permissions </a:t>
            </a:r>
            <a:r>
              <a:rPr lang="en-US" sz="1600">
                <a:solidFill>
                  <a:srgbClr val="BFBFBF"/>
                </a:solidFill>
                <a:latin typeface="Consolas"/>
                <a:ea typeface="Consolas"/>
                <a:cs typeface="Consolas"/>
                <a:sym typeface="Consolas"/>
              </a:rPr>
              <a:t>file/directory</a:t>
            </a:r>
            <a:endParaRPr/>
          </a:p>
        </p:txBody>
      </p:sp>
      <p:sp>
        <p:nvSpPr>
          <p:cNvPr id="2471" name="Google Shape;2471;p71"/>
          <p:cNvSpPr/>
          <p:nvPr/>
        </p:nvSpPr>
        <p:spPr>
          <a:xfrm>
            <a:off x="7400854" y="3024225"/>
            <a:ext cx="4110182" cy="1974958"/>
          </a:xfrm>
          <a:prstGeom prst="roundRect">
            <a:avLst>
              <a:gd fmla="val 1724"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aphicFrame>
        <p:nvGraphicFramePr>
          <p:cNvPr id="2472" name="Google Shape;2472;p71"/>
          <p:cNvGraphicFramePr/>
          <p:nvPr/>
        </p:nvGraphicFramePr>
        <p:xfrm>
          <a:off x="7400853" y="3211782"/>
          <a:ext cx="3000000" cy="3000000"/>
        </p:xfrm>
        <a:graphic>
          <a:graphicData uri="http://schemas.openxmlformats.org/drawingml/2006/table">
            <a:tbl>
              <a:tblPr>
                <a:noFill/>
                <a:tableStyleId>{8948AF37-2B53-4C7F-B5CF-3DE46D24339A}</a:tableStyleId>
              </a:tblPr>
              <a:tblGrid>
                <a:gridCol w="842900"/>
                <a:gridCol w="1233200"/>
                <a:gridCol w="1988500"/>
              </a:tblGrid>
              <a:tr h="439800">
                <a:tc>
                  <a:txBody>
                    <a:bodyPr/>
                    <a:lstStyle/>
                    <a:p>
                      <a:pPr indent="0" lvl="0" marL="0" marR="0" rtl="0" algn="ctr">
                        <a:lnSpc>
                          <a:spcPct val="100000"/>
                        </a:lnSpc>
                        <a:spcBef>
                          <a:spcPts val="0"/>
                        </a:spcBef>
                        <a:spcAft>
                          <a:spcPts val="0"/>
                        </a:spcAft>
                        <a:buClr>
                          <a:srgbClr val="000000"/>
                        </a:buClr>
                        <a:buSzPts val="4800"/>
                        <a:buFont typeface="Arial"/>
                        <a:buNone/>
                      </a:pPr>
                      <a:r>
                        <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Option</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Examples</a:t>
                      </a:r>
                      <a:endParaRPr b="0" i="0" sz="1600" u="none" cap="none" strike="noStrike">
                        <a:solidFill>
                          <a:schemeClr val="lt1"/>
                        </a:solidFill>
                        <a:latin typeface="Consolas"/>
                        <a:ea typeface="Consolas"/>
                        <a:cs typeface="Consolas"/>
                        <a:sym typeface="Consolas"/>
                      </a:endParaRPr>
                    </a:p>
                  </a:txBody>
                  <a:tcPr marT="45725" marB="45725" marR="91450" marL="91450" anchor="ctr"/>
                </a:tc>
              </a:tr>
              <a:tr h="415700">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u</a:t>
                      </a:r>
                      <a:r>
                        <a:rPr b="0" i="0" lang="en-US" sz="1200" u="none" cap="none" strike="noStrike">
                          <a:solidFill>
                            <a:srgbClr val="D8D8D8"/>
                          </a:solidFill>
                          <a:latin typeface="Ubuntu"/>
                          <a:ea typeface="Ubuntu"/>
                          <a:cs typeface="Ubuntu"/>
                          <a:sym typeface="Ubuntu"/>
                        </a:rPr>
                        <a:t>ser</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u+</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u+w / u+rw / u+rwx</a:t>
                      </a:r>
                      <a:endParaRPr/>
                    </a:p>
                  </a:txBody>
                  <a:tcPr marT="45725" marB="45725" marR="91450" marL="91450"/>
                </a:tc>
              </a:tr>
              <a:tr h="415700">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g</a:t>
                      </a:r>
                      <a:r>
                        <a:rPr b="0" i="0" lang="en-US" sz="1200" u="none" cap="none" strike="noStrike">
                          <a:solidFill>
                            <a:srgbClr val="D8D8D8"/>
                          </a:solidFill>
                          <a:latin typeface="Ubuntu"/>
                          <a:ea typeface="Ubuntu"/>
                          <a:cs typeface="Ubuntu"/>
                          <a:sym typeface="Ubuntu"/>
                        </a:rPr>
                        <a:t>roup</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g+</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g+w / g+rw / g+rwx</a:t>
                      </a:r>
                      <a:endParaRPr/>
                    </a:p>
                  </a:txBody>
                  <a:tcPr marT="45725" marB="45725" marR="91450" marL="91450"/>
                </a:tc>
              </a:tr>
              <a:tr h="415700">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o</a:t>
                      </a:r>
                      <a:r>
                        <a:rPr b="0" i="0" lang="en-US" sz="1200" u="none" cap="none" strike="noStrike">
                          <a:solidFill>
                            <a:srgbClr val="D8D8D8"/>
                          </a:solidFill>
                          <a:latin typeface="Ubuntu"/>
                          <a:ea typeface="Ubuntu"/>
                          <a:cs typeface="Ubuntu"/>
                          <a:sym typeface="Ubuntu"/>
                        </a:rPr>
                        <a:t>thers</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o+</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o+w / o+rw / o+rwx</a:t>
                      </a:r>
                      <a:endParaRPr b="0" i="0" sz="1200" u="none" cap="none" strike="noStrike">
                        <a:solidFill>
                          <a:srgbClr val="D8D8D8"/>
                        </a:solidFill>
                        <a:latin typeface="Ubuntu"/>
                        <a:ea typeface="Ubuntu"/>
                        <a:cs typeface="Ubuntu"/>
                        <a:sym typeface="Ubuntu"/>
                      </a:endParaRPr>
                    </a:p>
                  </a:txBody>
                  <a:tcPr marT="45725" marB="45725" marR="91450" marL="91450"/>
                </a:tc>
              </a:tr>
            </a:tbl>
          </a:graphicData>
        </a:graphic>
      </p:graphicFrame>
      <p:sp>
        <p:nvSpPr>
          <p:cNvPr id="2473" name="Google Shape;2473;p71"/>
          <p:cNvSpPr/>
          <p:nvPr/>
        </p:nvSpPr>
        <p:spPr>
          <a:xfrm>
            <a:off x="7958766" y="2106699"/>
            <a:ext cx="3088141" cy="33710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ctr">
              <a:spcBef>
                <a:spcPts val="0"/>
              </a:spcBef>
              <a:spcAft>
                <a:spcPts val="0"/>
              </a:spcAft>
              <a:buNone/>
            </a:pPr>
            <a:r>
              <a:rPr lang="en-US" sz="1600">
                <a:solidFill>
                  <a:schemeClr val="accent4"/>
                </a:solidFill>
                <a:latin typeface="Consolas"/>
                <a:ea typeface="Consolas"/>
                <a:cs typeface="Consolas"/>
                <a:sym typeface="Consolas"/>
              </a:rPr>
              <a:t>u+[list of permissions]</a:t>
            </a:r>
            <a:endParaRPr sz="16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0"/>
                                        </p:tgtEl>
                                        <p:attrNameLst>
                                          <p:attrName>style.visibility</p:attrName>
                                        </p:attrNameLst>
                                      </p:cBhvr>
                                      <p:to>
                                        <p:strVal val="visible"/>
                                      </p:to>
                                    </p:set>
                                    <p:animEffect filter="fade" transition="in">
                                      <p:cBhvr>
                                        <p:cTn dur="500"/>
                                        <p:tgtEl>
                                          <p:spTgt spid="24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69"/>
                                        </p:tgtEl>
                                        <p:attrNameLst>
                                          <p:attrName>style.visibility</p:attrName>
                                        </p:attrNameLst>
                                      </p:cBhvr>
                                      <p:to>
                                        <p:strVal val="visible"/>
                                      </p:to>
                                    </p:set>
                                    <p:animEffect filter="fade" transition="in">
                                      <p:cBhvr>
                                        <p:cTn dur="500"/>
                                        <p:tgtEl>
                                          <p:spTgt spid="2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66"/>
                                        </p:tgtEl>
                                        <p:attrNameLst>
                                          <p:attrName>style.visibility</p:attrName>
                                        </p:attrNameLst>
                                      </p:cBhvr>
                                      <p:to>
                                        <p:strVal val="visible"/>
                                      </p:to>
                                    </p:set>
                                    <p:animEffect filter="fade" transition="in">
                                      <p:cBhvr>
                                        <p:cTn dur="500"/>
                                        <p:tgtEl>
                                          <p:spTgt spid="2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500"/>
                                        <p:tgtEl>
                                          <p:spTgt spid="24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71"/>
                                        </p:tgtEl>
                                        <p:attrNameLst>
                                          <p:attrName>style.visibility</p:attrName>
                                        </p:attrNameLst>
                                      </p:cBhvr>
                                      <p:to>
                                        <p:strVal val="visible"/>
                                      </p:to>
                                    </p:set>
                                    <p:animEffect filter="fade" transition="in">
                                      <p:cBhvr>
                                        <p:cTn dur="500"/>
                                        <p:tgtEl>
                                          <p:spTgt spid="24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72"/>
                                        </p:tgtEl>
                                        <p:attrNameLst>
                                          <p:attrName>style.visibility</p:attrName>
                                        </p:attrNameLst>
                                      </p:cBhvr>
                                      <p:to>
                                        <p:strVal val="visible"/>
                                      </p:to>
                                    </p:set>
                                    <p:animEffect filter="fade" transition="in">
                                      <p:cBhvr>
                                        <p:cTn dur="500"/>
                                        <p:tgtEl>
                                          <p:spTgt spid="2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68"/>
                                        </p:tgtEl>
                                        <p:attrNameLst>
                                          <p:attrName>style.visibility</p:attrName>
                                        </p:attrNameLst>
                                      </p:cBhvr>
                                      <p:to>
                                        <p:strVal val="visible"/>
                                      </p:to>
                                    </p:set>
                                    <p:animEffect filter="fade" transition="in">
                                      <p:cBhvr>
                                        <p:cTn dur="500"/>
                                        <p:tgtEl>
                                          <p:spTgt spid="2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72"/>
          <p:cNvSpPr txBox="1"/>
          <p:nvPr>
            <p:ph type="title"/>
          </p:nvPr>
        </p:nvSpPr>
        <p:spPr>
          <a:xfrm>
            <a:off x="4437246" y="432580"/>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Removing Permissions</a:t>
            </a:r>
            <a:endParaRPr/>
          </a:p>
        </p:txBody>
      </p:sp>
      <p:sp>
        <p:nvSpPr>
          <p:cNvPr id="2480" name="Google Shape;2480;p72"/>
          <p:cNvSpPr/>
          <p:nvPr/>
        </p:nvSpPr>
        <p:spPr>
          <a:xfrm>
            <a:off x="387729" y="293108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chmod o-r </a:t>
            </a:r>
            <a:r>
              <a:rPr lang="en-US" sz="1800">
                <a:solidFill>
                  <a:schemeClr val="lt1"/>
                </a:solidFill>
                <a:latin typeface="Consolas"/>
                <a:ea typeface="Consolas"/>
                <a:cs typeface="Consolas"/>
                <a:sym typeface="Consolas"/>
              </a:rPr>
              <a:t>family_dog.jpg</a:t>
            </a:r>
            <a:endParaRPr/>
          </a:p>
        </p:txBody>
      </p:sp>
      <p:sp>
        <p:nvSpPr>
          <p:cNvPr id="2481" name="Google Shape;2481;p72"/>
          <p:cNvSpPr/>
          <p:nvPr/>
        </p:nvSpPr>
        <p:spPr>
          <a:xfrm>
            <a:off x="387729" y="1602282"/>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482" name="Google Shape;2482;p72"/>
          <p:cNvSpPr/>
          <p:nvPr/>
        </p:nvSpPr>
        <p:spPr>
          <a:xfrm>
            <a:off x="612812" y="1922179"/>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-r--rw-r--. 1 aaron family 49 Oct 27 14:41 family_dog.jpg</a:t>
            </a:r>
            <a:endParaRPr/>
          </a:p>
        </p:txBody>
      </p:sp>
      <p:sp>
        <p:nvSpPr>
          <p:cNvPr id="2483" name="Google Shape;2483;p72"/>
          <p:cNvSpPr/>
          <p:nvPr/>
        </p:nvSpPr>
        <p:spPr>
          <a:xfrm>
            <a:off x="387729" y="329973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484" name="Google Shape;2484;p72"/>
          <p:cNvSpPr/>
          <p:nvPr/>
        </p:nvSpPr>
        <p:spPr>
          <a:xfrm>
            <a:off x="612812" y="3619635"/>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t>
            </a:r>
            <a:r>
              <a:rPr lang="en-US" sz="1200">
                <a:solidFill>
                  <a:schemeClr val="accent4"/>
                </a:solidFill>
                <a:latin typeface="Consolas"/>
                <a:ea typeface="Consolas"/>
                <a:cs typeface="Consolas"/>
                <a:sym typeface="Consolas"/>
              </a:rPr>
              <a:t>r</a:t>
            </a:r>
            <a:r>
              <a:rPr lang="en-US" sz="1200">
                <a:solidFill>
                  <a:schemeClr val="lt1"/>
                </a:solidFill>
                <a:latin typeface="Consolas"/>
                <a:ea typeface="Consolas"/>
                <a:cs typeface="Consolas"/>
                <a:sym typeface="Consolas"/>
              </a:rPr>
              <a:t>--</a:t>
            </a:r>
            <a:r>
              <a:rPr lang="en-US" sz="1200">
                <a:solidFill>
                  <a:schemeClr val="accent4"/>
                </a:solidFill>
                <a:latin typeface="Consolas"/>
                <a:ea typeface="Consolas"/>
                <a:cs typeface="Consolas"/>
                <a:sym typeface="Consolas"/>
              </a:rPr>
              <a:t>r</a:t>
            </a:r>
            <a:r>
              <a:rPr lang="en-US" sz="1200">
                <a:solidFill>
                  <a:schemeClr val="lt1"/>
                </a:solidFill>
                <a:latin typeface="Consolas"/>
                <a:ea typeface="Consolas"/>
                <a:cs typeface="Consolas"/>
                <a:sym typeface="Consolas"/>
              </a:rPr>
              <a:t>w----. 1 aaron family 49 Oct 27 14:41 family_dog.jpg</a:t>
            </a:r>
            <a:endParaRPr/>
          </a:p>
        </p:txBody>
      </p:sp>
      <p:sp>
        <p:nvSpPr>
          <p:cNvPr id="2485" name="Google Shape;2485;p72"/>
          <p:cNvSpPr/>
          <p:nvPr/>
        </p:nvSpPr>
        <p:spPr>
          <a:xfrm>
            <a:off x="7400854" y="3024225"/>
            <a:ext cx="4110182" cy="1974958"/>
          </a:xfrm>
          <a:prstGeom prst="roundRect">
            <a:avLst>
              <a:gd fmla="val 1724"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aphicFrame>
        <p:nvGraphicFramePr>
          <p:cNvPr id="2486" name="Google Shape;2486;p72"/>
          <p:cNvGraphicFramePr/>
          <p:nvPr/>
        </p:nvGraphicFramePr>
        <p:xfrm>
          <a:off x="7400853" y="3211782"/>
          <a:ext cx="3000000" cy="3000000"/>
        </p:xfrm>
        <a:graphic>
          <a:graphicData uri="http://schemas.openxmlformats.org/drawingml/2006/table">
            <a:tbl>
              <a:tblPr>
                <a:noFill/>
                <a:tableStyleId>{8948AF37-2B53-4C7F-B5CF-3DE46D24339A}</a:tableStyleId>
              </a:tblPr>
              <a:tblGrid>
                <a:gridCol w="842900"/>
                <a:gridCol w="1233200"/>
                <a:gridCol w="1988500"/>
              </a:tblGrid>
              <a:tr h="439800">
                <a:tc>
                  <a:txBody>
                    <a:bodyPr/>
                    <a:lstStyle/>
                    <a:p>
                      <a:pPr indent="0" lvl="0" marL="0" marR="0" rtl="0" algn="ctr">
                        <a:lnSpc>
                          <a:spcPct val="100000"/>
                        </a:lnSpc>
                        <a:spcBef>
                          <a:spcPts val="0"/>
                        </a:spcBef>
                        <a:spcAft>
                          <a:spcPts val="0"/>
                        </a:spcAft>
                        <a:buClr>
                          <a:srgbClr val="000000"/>
                        </a:buClr>
                        <a:buSzPts val="4800"/>
                        <a:buFont typeface="Arial"/>
                        <a:buNone/>
                      </a:pPr>
                      <a:r>
                        <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Option</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Examples</a:t>
                      </a:r>
                      <a:endParaRPr b="0" i="0" sz="1600" u="none" cap="none" strike="noStrike">
                        <a:solidFill>
                          <a:schemeClr val="lt1"/>
                        </a:solidFill>
                        <a:latin typeface="Consolas"/>
                        <a:ea typeface="Consolas"/>
                        <a:cs typeface="Consolas"/>
                        <a:sym typeface="Consolas"/>
                      </a:endParaRPr>
                    </a:p>
                  </a:txBody>
                  <a:tcPr marT="45725" marB="45725" marR="91450" marL="91450" anchor="ctr"/>
                </a:tc>
              </a:tr>
              <a:tr h="415700">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u</a:t>
                      </a:r>
                      <a:r>
                        <a:rPr b="0" i="0" lang="en-US" sz="1200" u="none" cap="none" strike="noStrike">
                          <a:solidFill>
                            <a:srgbClr val="D8D8D8"/>
                          </a:solidFill>
                          <a:latin typeface="Ubuntu"/>
                          <a:ea typeface="Ubuntu"/>
                          <a:cs typeface="Ubuntu"/>
                          <a:sym typeface="Ubuntu"/>
                        </a:rPr>
                        <a:t>ser</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u-</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u-w / u-rw / u-rwx</a:t>
                      </a:r>
                      <a:endParaRPr/>
                    </a:p>
                  </a:txBody>
                  <a:tcPr marT="45725" marB="45725" marR="91450" marL="91450"/>
                </a:tc>
              </a:tr>
              <a:tr h="415700">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g</a:t>
                      </a:r>
                      <a:r>
                        <a:rPr b="0" i="0" lang="en-US" sz="1200" u="none" cap="none" strike="noStrike">
                          <a:solidFill>
                            <a:srgbClr val="D8D8D8"/>
                          </a:solidFill>
                          <a:latin typeface="Ubuntu"/>
                          <a:ea typeface="Ubuntu"/>
                          <a:cs typeface="Ubuntu"/>
                          <a:sym typeface="Ubuntu"/>
                        </a:rPr>
                        <a:t>roup</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g-</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g-w / g-rw / g-rwx</a:t>
                      </a:r>
                      <a:endParaRPr/>
                    </a:p>
                  </a:txBody>
                  <a:tcPr marT="45725" marB="45725" marR="91450" marL="91450"/>
                </a:tc>
              </a:tr>
              <a:tr h="415700">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o</a:t>
                      </a:r>
                      <a:r>
                        <a:rPr b="0" i="0" lang="en-US" sz="1200" u="none" cap="none" strike="noStrike">
                          <a:solidFill>
                            <a:srgbClr val="D8D8D8"/>
                          </a:solidFill>
                          <a:latin typeface="Ubuntu"/>
                          <a:ea typeface="Ubuntu"/>
                          <a:cs typeface="Ubuntu"/>
                          <a:sym typeface="Ubuntu"/>
                        </a:rPr>
                        <a:t>thers</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o-</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o-w / o-rw / o-rwx</a:t>
                      </a:r>
                      <a:endParaRPr b="0" i="0" sz="1200" u="none" cap="none" strike="noStrike">
                        <a:solidFill>
                          <a:srgbClr val="D8D8D8"/>
                        </a:solidFill>
                        <a:latin typeface="Ubuntu"/>
                        <a:ea typeface="Ubuntu"/>
                        <a:cs typeface="Ubuntu"/>
                        <a:sym typeface="Ubuntu"/>
                      </a:endParaRPr>
                    </a:p>
                  </a:txBody>
                  <a:tcPr marT="45725" marB="45725" marR="91450" marL="91450"/>
                </a:tc>
              </a:tr>
            </a:tbl>
          </a:graphicData>
        </a:graphic>
      </p:graphicFrame>
      <p:sp>
        <p:nvSpPr>
          <p:cNvPr id="2487" name="Google Shape;2487;p72"/>
          <p:cNvSpPr/>
          <p:nvPr/>
        </p:nvSpPr>
        <p:spPr>
          <a:xfrm>
            <a:off x="7958766" y="2106699"/>
            <a:ext cx="3088141" cy="33710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ctr">
              <a:spcBef>
                <a:spcPts val="0"/>
              </a:spcBef>
              <a:spcAft>
                <a:spcPts val="0"/>
              </a:spcAft>
              <a:buNone/>
            </a:pPr>
            <a:r>
              <a:rPr lang="en-US" sz="1600">
                <a:solidFill>
                  <a:schemeClr val="accent4"/>
                </a:solidFill>
                <a:latin typeface="Consolas"/>
                <a:ea typeface="Consolas"/>
                <a:cs typeface="Consolas"/>
                <a:sym typeface="Consolas"/>
              </a:rPr>
              <a:t>u-[list of permissions]</a:t>
            </a:r>
            <a:endParaRPr sz="16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500"/>
                                        <p:tgtEl>
                                          <p:spTgt spid="24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85"/>
                                        </p:tgtEl>
                                        <p:attrNameLst>
                                          <p:attrName>style.visibility</p:attrName>
                                        </p:attrNameLst>
                                      </p:cBhvr>
                                      <p:to>
                                        <p:strVal val="visible"/>
                                      </p:to>
                                    </p:set>
                                    <p:animEffect filter="fade" transition="in">
                                      <p:cBhvr>
                                        <p:cTn dur="500"/>
                                        <p:tgtEl>
                                          <p:spTgt spid="24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500"/>
                                        <p:tgtEl>
                                          <p:spTgt spid="2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82"/>
                                        </p:tgtEl>
                                        <p:attrNameLst>
                                          <p:attrName>style.visibility</p:attrName>
                                        </p:attrNameLst>
                                      </p:cBhvr>
                                      <p:to>
                                        <p:strVal val="visible"/>
                                      </p:to>
                                    </p:set>
                                    <p:animEffect filter="fade" transition="in">
                                      <p:cBhvr>
                                        <p:cTn dur="500"/>
                                        <p:tgtEl>
                                          <p:spTgt spid="2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84"/>
                                        </p:tgtEl>
                                        <p:attrNameLst>
                                          <p:attrName>style.visibility</p:attrName>
                                        </p:attrNameLst>
                                      </p:cBhvr>
                                      <p:to>
                                        <p:strVal val="visible"/>
                                      </p:to>
                                    </p:set>
                                    <p:animEffect filter="fade" transition="in">
                                      <p:cBhvr>
                                        <p:cTn dur="500"/>
                                        <p:tgtEl>
                                          <p:spTgt spid="2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3"/>
          <p:cNvSpPr/>
          <p:nvPr/>
        </p:nvSpPr>
        <p:spPr>
          <a:xfrm>
            <a:off x="672018" y="1193583"/>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16" name="Google Shape;716;p3"/>
          <p:cNvSpPr/>
          <p:nvPr/>
        </p:nvSpPr>
        <p:spPr>
          <a:xfrm>
            <a:off x="1047609" y="4590301"/>
            <a:ext cx="250311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Console</a:t>
            </a:r>
            <a:endParaRPr/>
          </a:p>
        </p:txBody>
      </p:sp>
      <p:sp>
        <p:nvSpPr>
          <p:cNvPr id="717" name="Google Shape;717;p3"/>
          <p:cNvSpPr/>
          <p:nvPr/>
        </p:nvSpPr>
        <p:spPr>
          <a:xfrm>
            <a:off x="4869484" y="4590301"/>
            <a:ext cx="250311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Virtual Terminal</a:t>
            </a:r>
            <a:endParaRPr/>
          </a:p>
        </p:txBody>
      </p:sp>
      <p:sp>
        <p:nvSpPr>
          <p:cNvPr id="718" name="Google Shape;718;p3"/>
          <p:cNvSpPr/>
          <p:nvPr/>
        </p:nvSpPr>
        <p:spPr>
          <a:xfrm>
            <a:off x="8691359" y="4590301"/>
            <a:ext cx="2503114"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Terminal Emulator</a:t>
            </a:r>
            <a:endParaRPr/>
          </a:p>
        </p:txBody>
      </p:sp>
      <p:pic>
        <p:nvPicPr>
          <p:cNvPr id="719" name="Google Shape;719;p3"/>
          <p:cNvPicPr preferRelativeResize="0"/>
          <p:nvPr/>
        </p:nvPicPr>
        <p:blipFill rotWithShape="1">
          <a:blip r:embed="rId3">
            <a:alphaModFix/>
          </a:blip>
          <a:srcRect b="0" l="0" r="0" t="0"/>
          <a:stretch/>
        </p:blipFill>
        <p:spPr>
          <a:xfrm>
            <a:off x="1209753" y="2171266"/>
            <a:ext cx="2178826" cy="1632069"/>
          </a:xfrm>
          <a:prstGeom prst="rect">
            <a:avLst/>
          </a:prstGeom>
          <a:noFill/>
          <a:ln>
            <a:noFill/>
          </a:ln>
        </p:spPr>
      </p:pic>
      <p:pic>
        <p:nvPicPr>
          <p:cNvPr id="720" name="Google Shape;720;p3"/>
          <p:cNvPicPr preferRelativeResize="0"/>
          <p:nvPr/>
        </p:nvPicPr>
        <p:blipFill rotWithShape="1">
          <a:blip r:embed="rId4">
            <a:alphaModFix/>
          </a:blip>
          <a:srcRect b="0" l="0" r="0" t="0"/>
          <a:stretch/>
        </p:blipFill>
        <p:spPr>
          <a:xfrm>
            <a:off x="8736244" y="2171266"/>
            <a:ext cx="2413343" cy="1632069"/>
          </a:xfrm>
          <a:prstGeom prst="rect">
            <a:avLst/>
          </a:prstGeom>
          <a:noFill/>
          <a:ln>
            <a:noFill/>
          </a:ln>
        </p:spPr>
      </p:pic>
      <p:pic>
        <p:nvPicPr>
          <p:cNvPr id="721" name="Google Shape;721;p3"/>
          <p:cNvPicPr preferRelativeResize="0"/>
          <p:nvPr/>
        </p:nvPicPr>
        <p:blipFill rotWithShape="1">
          <a:blip r:embed="rId5">
            <a:alphaModFix/>
          </a:blip>
          <a:srcRect b="0" l="0" r="0" t="0"/>
          <a:stretch/>
        </p:blipFill>
        <p:spPr>
          <a:xfrm>
            <a:off x="4471492" y="2591971"/>
            <a:ext cx="3484975" cy="7906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5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73"/>
          <p:cNvSpPr txBox="1"/>
          <p:nvPr>
            <p:ph type="title"/>
          </p:nvPr>
        </p:nvSpPr>
        <p:spPr>
          <a:xfrm>
            <a:off x="4437246" y="432580"/>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Setting Exact Permissions</a:t>
            </a:r>
            <a:endParaRPr/>
          </a:p>
        </p:txBody>
      </p:sp>
      <p:sp>
        <p:nvSpPr>
          <p:cNvPr id="2494" name="Google Shape;2494;p73"/>
          <p:cNvSpPr/>
          <p:nvPr/>
        </p:nvSpPr>
        <p:spPr>
          <a:xfrm>
            <a:off x="361282" y="2291007"/>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chmod g=r </a:t>
            </a:r>
            <a:r>
              <a:rPr lang="en-US" sz="1800">
                <a:solidFill>
                  <a:schemeClr val="lt1"/>
                </a:solidFill>
                <a:latin typeface="Consolas"/>
                <a:ea typeface="Consolas"/>
                <a:cs typeface="Consolas"/>
                <a:sym typeface="Consolas"/>
              </a:rPr>
              <a:t>family_dog.jpg</a:t>
            </a:r>
            <a:endParaRPr sz="1800">
              <a:solidFill>
                <a:schemeClr val="lt1"/>
              </a:solidFill>
              <a:latin typeface="Consolas"/>
              <a:ea typeface="Consolas"/>
              <a:cs typeface="Consolas"/>
              <a:sym typeface="Consolas"/>
            </a:endParaRPr>
          </a:p>
        </p:txBody>
      </p:sp>
      <p:sp>
        <p:nvSpPr>
          <p:cNvPr id="2495" name="Google Shape;2495;p73"/>
          <p:cNvSpPr/>
          <p:nvPr/>
        </p:nvSpPr>
        <p:spPr>
          <a:xfrm>
            <a:off x="361282" y="3556340"/>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chmod </a:t>
            </a:r>
            <a:r>
              <a:rPr lang="en-US" sz="1800">
                <a:solidFill>
                  <a:schemeClr val="accent4"/>
                </a:solidFill>
                <a:latin typeface="Consolas"/>
                <a:ea typeface="Consolas"/>
                <a:cs typeface="Consolas"/>
                <a:sym typeface="Consolas"/>
              </a:rPr>
              <a:t>g=rw </a:t>
            </a:r>
            <a:r>
              <a:rPr lang="en-US" sz="1800">
                <a:solidFill>
                  <a:schemeClr val="lt1"/>
                </a:solidFill>
                <a:latin typeface="Consolas"/>
                <a:ea typeface="Consolas"/>
                <a:cs typeface="Consolas"/>
                <a:sym typeface="Consolas"/>
              </a:rPr>
              <a:t>family_dog.jpg</a:t>
            </a:r>
            <a:endParaRPr sz="1800">
              <a:solidFill>
                <a:schemeClr val="lt1"/>
              </a:solidFill>
              <a:latin typeface="Consolas"/>
              <a:ea typeface="Consolas"/>
              <a:cs typeface="Consolas"/>
              <a:sym typeface="Consolas"/>
            </a:endParaRPr>
          </a:p>
        </p:txBody>
      </p:sp>
      <p:sp>
        <p:nvSpPr>
          <p:cNvPr id="2496" name="Google Shape;2496;p73"/>
          <p:cNvSpPr/>
          <p:nvPr/>
        </p:nvSpPr>
        <p:spPr>
          <a:xfrm>
            <a:off x="361282" y="478649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chmod </a:t>
            </a:r>
            <a:r>
              <a:rPr lang="en-US" sz="1800">
                <a:solidFill>
                  <a:schemeClr val="accent4"/>
                </a:solidFill>
                <a:latin typeface="Consolas"/>
                <a:ea typeface="Consolas"/>
                <a:cs typeface="Consolas"/>
                <a:sym typeface="Consolas"/>
              </a:rPr>
              <a:t>g= </a:t>
            </a:r>
            <a:r>
              <a:rPr lang="en-US" sz="1800">
                <a:solidFill>
                  <a:schemeClr val="lt1"/>
                </a:solidFill>
                <a:latin typeface="Consolas"/>
                <a:ea typeface="Consolas"/>
                <a:cs typeface="Consolas"/>
                <a:sym typeface="Consolas"/>
              </a:rPr>
              <a:t>family_dog.jpg</a:t>
            </a:r>
            <a:endParaRPr sz="1800">
              <a:solidFill>
                <a:schemeClr val="lt1"/>
              </a:solidFill>
              <a:latin typeface="Consolas"/>
              <a:ea typeface="Consolas"/>
              <a:cs typeface="Consolas"/>
              <a:sym typeface="Consolas"/>
            </a:endParaRPr>
          </a:p>
        </p:txBody>
      </p:sp>
      <p:sp>
        <p:nvSpPr>
          <p:cNvPr id="2497" name="Google Shape;2497;p73"/>
          <p:cNvSpPr/>
          <p:nvPr/>
        </p:nvSpPr>
        <p:spPr>
          <a:xfrm>
            <a:off x="361282" y="1577230"/>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498" name="Google Shape;2498;p73"/>
          <p:cNvSpPr/>
          <p:nvPr/>
        </p:nvSpPr>
        <p:spPr>
          <a:xfrm>
            <a:off x="604499" y="1897127"/>
            <a:ext cx="5882737"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-r--rw----. 1 aaron family 49 Oct 27 14:41 family_dog.jpg</a:t>
            </a:r>
            <a:endParaRPr sz="1200">
              <a:solidFill>
                <a:schemeClr val="lt1"/>
              </a:solidFill>
              <a:latin typeface="Consolas"/>
              <a:ea typeface="Consolas"/>
              <a:cs typeface="Consolas"/>
              <a:sym typeface="Consolas"/>
            </a:endParaRPr>
          </a:p>
        </p:txBody>
      </p:sp>
      <p:sp>
        <p:nvSpPr>
          <p:cNvPr id="2499" name="Google Shape;2499;p73"/>
          <p:cNvSpPr/>
          <p:nvPr/>
        </p:nvSpPr>
        <p:spPr>
          <a:xfrm>
            <a:off x="361282" y="2863585"/>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500" name="Google Shape;2500;p73"/>
          <p:cNvSpPr/>
          <p:nvPr/>
        </p:nvSpPr>
        <p:spPr>
          <a:xfrm>
            <a:off x="604499" y="3183482"/>
            <a:ext cx="5882737"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a:t>
            </a:r>
            <a:r>
              <a:rPr lang="en-US" sz="1200">
                <a:solidFill>
                  <a:schemeClr val="accent4"/>
                </a:solidFill>
                <a:latin typeface="Consolas"/>
                <a:ea typeface="Consolas"/>
                <a:cs typeface="Consolas"/>
                <a:sym typeface="Consolas"/>
              </a:rPr>
              <a:t>r--</a:t>
            </a:r>
            <a:r>
              <a:rPr lang="en-US" sz="1200">
                <a:solidFill>
                  <a:schemeClr val="lt1"/>
                </a:solidFill>
                <a:latin typeface="Consolas"/>
                <a:ea typeface="Consolas"/>
                <a:cs typeface="Consolas"/>
                <a:sym typeface="Consolas"/>
              </a:rPr>
              <a:t>---. 1 aaron family 49 Oct 27 14:41 family_dog.jpg</a:t>
            </a:r>
            <a:endParaRPr sz="1200">
              <a:solidFill>
                <a:schemeClr val="lt1"/>
              </a:solidFill>
              <a:latin typeface="Consolas"/>
              <a:ea typeface="Consolas"/>
              <a:cs typeface="Consolas"/>
              <a:sym typeface="Consolas"/>
            </a:endParaRPr>
          </a:p>
        </p:txBody>
      </p:sp>
      <p:sp>
        <p:nvSpPr>
          <p:cNvPr id="2501" name="Google Shape;2501;p73"/>
          <p:cNvSpPr/>
          <p:nvPr/>
        </p:nvSpPr>
        <p:spPr>
          <a:xfrm>
            <a:off x="361282" y="4084026"/>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502" name="Google Shape;2502;p73"/>
          <p:cNvSpPr/>
          <p:nvPr/>
        </p:nvSpPr>
        <p:spPr>
          <a:xfrm>
            <a:off x="604499" y="4403923"/>
            <a:ext cx="5882737"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a:t>
            </a:r>
            <a:r>
              <a:rPr lang="en-US" sz="1200">
                <a:solidFill>
                  <a:schemeClr val="accent4"/>
                </a:solidFill>
                <a:latin typeface="Consolas"/>
                <a:ea typeface="Consolas"/>
                <a:cs typeface="Consolas"/>
                <a:sym typeface="Consolas"/>
              </a:rPr>
              <a:t>rw-</a:t>
            </a:r>
            <a:r>
              <a:rPr lang="en-US" sz="1200">
                <a:solidFill>
                  <a:schemeClr val="lt1"/>
                </a:solidFill>
                <a:latin typeface="Consolas"/>
                <a:ea typeface="Consolas"/>
                <a:cs typeface="Consolas"/>
                <a:sym typeface="Consolas"/>
              </a:rPr>
              <a:t>---. 1 aaron family 49 Oct 27 14:41 family_dog.jpg</a:t>
            </a:r>
            <a:endParaRPr sz="1200">
              <a:solidFill>
                <a:schemeClr val="lt1"/>
              </a:solidFill>
              <a:latin typeface="Consolas"/>
              <a:ea typeface="Consolas"/>
              <a:cs typeface="Consolas"/>
              <a:sym typeface="Consolas"/>
            </a:endParaRPr>
          </a:p>
        </p:txBody>
      </p:sp>
      <p:sp>
        <p:nvSpPr>
          <p:cNvPr id="2503" name="Google Shape;2503;p73"/>
          <p:cNvSpPr/>
          <p:nvPr/>
        </p:nvSpPr>
        <p:spPr>
          <a:xfrm>
            <a:off x="361282" y="530982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504" name="Google Shape;2504;p73"/>
          <p:cNvSpPr/>
          <p:nvPr/>
        </p:nvSpPr>
        <p:spPr>
          <a:xfrm>
            <a:off x="604499" y="5629725"/>
            <a:ext cx="5882737"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a:t>
            </a:r>
            <a:r>
              <a:rPr lang="en-US" sz="1200">
                <a:solidFill>
                  <a:schemeClr val="accent4"/>
                </a:solidFill>
                <a:latin typeface="Consolas"/>
                <a:ea typeface="Consolas"/>
                <a:cs typeface="Consolas"/>
                <a:sym typeface="Consolas"/>
              </a:rPr>
              <a:t>---</a:t>
            </a:r>
            <a:r>
              <a:rPr lang="en-US" sz="1200">
                <a:solidFill>
                  <a:schemeClr val="lt1"/>
                </a:solidFill>
                <a:latin typeface="Consolas"/>
                <a:ea typeface="Consolas"/>
                <a:cs typeface="Consolas"/>
                <a:sym typeface="Consolas"/>
              </a:rPr>
              <a:t>---. 1 aaron family 49 Oct 27 14:41 family_dog.jpg</a:t>
            </a:r>
            <a:endParaRPr/>
          </a:p>
        </p:txBody>
      </p:sp>
      <p:sp>
        <p:nvSpPr>
          <p:cNvPr id="2505" name="Google Shape;2505;p73"/>
          <p:cNvSpPr/>
          <p:nvPr/>
        </p:nvSpPr>
        <p:spPr>
          <a:xfrm>
            <a:off x="361282" y="599977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chmod </a:t>
            </a:r>
            <a:r>
              <a:rPr lang="en-US" sz="1800">
                <a:solidFill>
                  <a:schemeClr val="accent4"/>
                </a:solidFill>
                <a:latin typeface="Consolas"/>
                <a:ea typeface="Consolas"/>
                <a:cs typeface="Consolas"/>
                <a:sym typeface="Consolas"/>
              </a:rPr>
              <a:t>g-rwx </a:t>
            </a:r>
            <a:r>
              <a:rPr lang="en-US" sz="1800">
                <a:solidFill>
                  <a:schemeClr val="lt1"/>
                </a:solidFill>
                <a:latin typeface="Consolas"/>
                <a:ea typeface="Consolas"/>
                <a:cs typeface="Consolas"/>
                <a:sym typeface="Consolas"/>
              </a:rPr>
              <a:t>family_dog.jpg</a:t>
            </a:r>
            <a:endParaRPr sz="1800">
              <a:solidFill>
                <a:schemeClr val="accent4"/>
              </a:solidFill>
              <a:latin typeface="Consolas"/>
              <a:ea typeface="Consolas"/>
              <a:cs typeface="Consolas"/>
              <a:sym typeface="Consolas"/>
            </a:endParaRPr>
          </a:p>
        </p:txBody>
      </p:sp>
      <p:sp>
        <p:nvSpPr>
          <p:cNvPr id="2506" name="Google Shape;2506;p73"/>
          <p:cNvSpPr/>
          <p:nvPr/>
        </p:nvSpPr>
        <p:spPr>
          <a:xfrm>
            <a:off x="7400854" y="3024225"/>
            <a:ext cx="4110182" cy="1974958"/>
          </a:xfrm>
          <a:prstGeom prst="roundRect">
            <a:avLst>
              <a:gd fmla="val 1724"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aphicFrame>
        <p:nvGraphicFramePr>
          <p:cNvPr id="2507" name="Google Shape;2507;p73"/>
          <p:cNvGraphicFramePr/>
          <p:nvPr/>
        </p:nvGraphicFramePr>
        <p:xfrm>
          <a:off x="7400853" y="3211782"/>
          <a:ext cx="3000000" cy="3000000"/>
        </p:xfrm>
        <a:graphic>
          <a:graphicData uri="http://schemas.openxmlformats.org/drawingml/2006/table">
            <a:tbl>
              <a:tblPr>
                <a:noFill/>
                <a:tableStyleId>{8948AF37-2B53-4C7F-B5CF-3DE46D24339A}</a:tableStyleId>
              </a:tblPr>
              <a:tblGrid>
                <a:gridCol w="842900"/>
                <a:gridCol w="1233200"/>
                <a:gridCol w="1988500"/>
              </a:tblGrid>
              <a:tr h="439800">
                <a:tc>
                  <a:txBody>
                    <a:bodyPr/>
                    <a:lstStyle/>
                    <a:p>
                      <a:pPr indent="0" lvl="0" marL="0" marR="0" rtl="0" algn="ctr">
                        <a:lnSpc>
                          <a:spcPct val="100000"/>
                        </a:lnSpc>
                        <a:spcBef>
                          <a:spcPts val="0"/>
                        </a:spcBef>
                        <a:spcAft>
                          <a:spcPts val="0"/>
                        </a:spcAft>
                        <a:buClr>
                          <a:srgbClr val="000000"/>
                        </a:buClr>
                        <a:buSzPts val="4800"/>
                        <a:buFont typeface="Arial"/>
                        <a:buNone/>
                      </a:pPr>
                      <a:r>
                        <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Option</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Examples</a:t>
                      </a:r>
                      <a:endParaRPr b="0" i="0" sz="1600" u="none" cap="none" strike="noStrike">
                        <a:solidFill>
                          <a:schemeClr val="lt1"/>
                        </a:solidFill>
                        <a:latin typeface="Consolas"/>
                        <a:ea typeface="Consolas"/>
                        <a:cs typeface="Consolas"/>
                        <a:sym typeface="Consolas"/>
                      </a:endParaRPr>
                    </a:p>
                  </a:txBody>
                  <a:tcPr marT="45725" marB="45725" marR="91450" marL="91450" anchor="ctr"/>
                </a:tc>
              </a:tr>
              <a:tr h="415700">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u</a:t>
                      </a:r>
                      <a:r>
                        <a:rPr b="0" i="0" lang="en-US" sz="1200" u="none" cap="none" strike="noStrike">
                          <a:solidFill>
                            <a:srgbClr val="D8D8D8"/>
                          </a:solidFill>
                          <a:latin typeface="Ubuntu"/>
                          <a:ea typeface="Ubuntu"/>
                          <a:cs typeface="Ubuntu"/>
                          <a:sym typeface="Ubuntu"/>
                        </a:rPr>
                        <a:t>ser</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u=</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u=w / u=rw / u=rwx</a:t>
                      </a:r>
                      <a:endParaRPr/>
                    </a:p>
                  </a:txBody>
                  <a:tcPr marT="45725" marB="45725" marR="91450" marL="91450"/>
                </a:tc>
              </a:tr>
              <a:tr h="415700">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g</a:t>
                      </a:r>
                      <a:r>
                        <a:rPr b="0" i="0" lang="en-US" sz="1200" u="none" cap="none" strike="noStrike">
                          <a:solidFill>
                            <a:srgbClr val="D8D8D8"/>
                          </a:solidFill>
                          <a:latin typeface="Ubuntu"/>
                          <a:ea typeface="Ubuntu"/>
                          <a:cs typeface="Ubuntu"/>
                          <a:sym typeface="Ubuntu"/>
                        </a:rPr>
                        <a:t>roup</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g=</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g=w / g=rw / g=rwx</a:t>
                      </a:r>
                      <a:endParaRPr/>
                    </a:p>
                  </a:txBody>
                  <a:tcPr marT="45725" marB="45725" marR="91450" marL="91450"/>
                </a:tc>
              </a:tr>
              <a:tr h="415700">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sng" cap="none" strike="noStrike">
                          <a:solidFill>
                            <a:srgbClr val="D8D8D8"/>
                          </a:solidFill>
                          <a:latin typeface="Ubuntu"/>
                          <a:ea typeface="Ubuntu"/>
                          <a:cs typeface="Ubuntu"/>
                          <a:sym typeface="Ubuntu"/>
                        </a:rPr>
                        <a:t>o</a:t>
                      </a:r>
                      <a:r>
                        <a:rPr b="0" i="0" lang="en-US" sz="1200" u="none" cap="none" strike="noStrike">
                          <a:solidFill>
                            <a:srgbClr val="D8D8D8"/>
                          </a:solidFill>
                          <a:latin typeface="Ubuntu"/>
                          <a:ea typeface="Ubuntu"/>
                          <a:cs typeface="Ubuntu"/>
                          <a:sym typeface="Ubuntu"/>
                        </a:rPr>
                        <a:t>thers</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o=</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o=w / o=rw / o=rwx</a:t>
                      </a:r>
                      <a:endParaRPr b="0" i="0" sz="1200" u="none" cap="none" strike="noStrike">
                        <a:solidFill>
                          <a:srgbClr val="D8D8D8"/>
                        </a:solidFill>
                        <a:latin typeface="Ubuntu"/>
                        <a:ea typeface="Ubuntu"/>
                        <a:cs typeface="Ubuntu"/>
                        <a:sym typeface="Ubuntu"/>
                      </a:endParaRPr>
                    </a:p>
                  </a:txBody>
                  <a:tcPr marT="45725" marB="45725" marR="91450" marL="91450"/>
                </a:tc>
              </a:tr>
            </a:tbl>
          </a:graphicData>
        </a:graphic>
      </p:graphicFrame>
      <p:sp>
        <p:nvSpPr>
          <p:cNvPr id="2508" name="Google Shape;2508;p73"/>
          <p:cNvSpPr/>
          <p:nvPr/>
        </p:nvSpPr>
        <p:spPr>
          <a:xfrm>
            <a:off x="7958766" y="2106699"/>
            <a:ext cx="3088141" cy="33710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ctr">
              <a:spcBef>
                <a:spcPts val="0"/>
              </a:spcBef>
              <a:spcAft>
                <a:spcPts val="0"/>
              </a:spcAft>
              <a:buNone/>
            </a:pPr>
            <a:r>
              <a:rPr lang="en-US" sz="1600">
                <a:solidFill>
                  <a:schemeClr val="accent4"/>
                </a:solidFill>
                <a:latin typeface="Consolas"/>
                <a:ea typeface="Consolas"/>
                <a:cs typeface="Consolas"/>
                <a:sym typeface="Consolas"/>
              </a:rPr>
              <a:t>u=[list of permissions]</a:t>
            </a:r>
            <a:endParaRPr sz="16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8"/>
                                        </p:tgtEl>
                                        <p:attrNameLst>
                                          <p:attrName>style.visibility</p:attrName>
                                        </p:attrNameLst>
                                      </p:cBhvr>
                                      <p:to>
                                        <p:strVal val="visible"/>
                                      </p:to>
                                    </p:set>
                                    <p:animEffect filter="fade" transition="in">
                                      <p:cBhvr>
                                        <p:cTn dur="500"/>
                                        <p:tgtEl>
                                          <p:spTgt spid="25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06"/>
                                        </p:tgtEl>
                                        <p:attrNameLst>
                                          <p:attrName>style.visibility</p:attrName>
                                        </p:attrNameLst>
                                      </p:cBhvr>
                                      <p:to>
                                        <p:strVal val="visible"/>
                                      </p:to>
                                    </p:set>
                                    <p:animEffect filter="fade" transition="in">
                                      <p:cBhvr>
                                        <p:cTn dur="500"/>
                                        <p:tgtEl>
                                          <p:spTgt spid="25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07"/>
                                        </p:tgtEl>
                                        <p:attrNameLst>
                                          <p:attrName>style.visibility</p:attrName>
                                        </p:attrNameLst>
                                      </p:cBhvr>
                                      <p:to>
                                        <p:strVal val="visible"/>
                                      </p:to>
                                    </p:set>
                                    <p:animEffect filter="fade" transition="in">
                                      <p:cBhvr>
                                        <p:cTn dur="500"/>
                                        <p:tgtEl>
                                          <p:spTgt spid="2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500"/>
                                        <p:tgtEl>
                                          <p:spTgt spid="2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500"/>
                                        <p:tgtEl>
                                          <p:spTgt spid="2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500"/>
                                        </p:tgtEl>
                                        <p:attrNameLst>
                                          <p:attrName>style.visibility</p:attrName>
                                        </p:attrNameLst>
                                      </p:cBhvr>
                                      <p:to>
                                        <p:strVal val="visible"/>
                                      </p:to>
                                    </p:set>
                                    <p:animEffect filter="fade" transition="in">
                                      <p:cBhvr>
                                        <p:cTn dur="500"/>
                                        <p:tgtEl>
                                          <p:spTgt spid="2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500"/>
                                        <p:tgtEl>
                                          <p:spTgt spid="2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500"/>
                                        <p:tgtEl>
                                          <p:spTgt spid="2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502"/>
                                        </p:tgtEl>
                                        <p:attrNameLst>
                                          <p:attrName>style.visibility</p:attrName>
                                        </p:attrNameLst>
                                      </p:cBhvr>
                                      <p:to>
                                        <p:strVal val="visible"/>
                                      </p:to>
                                    </p:set>
                                    <p:animEffect filter="fade" transition="in">
                                      <p:cBhvr>
                                        <p:cTn dur="500"/>
                                        <p:tgtEl>
                                          <p:spTgt spid="2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504"/>
                                        </p:tgtEl>
                                        <p:attrNameLst>
                                          <p:attrName>style.visibility</p:attrName>
                                        </p:attrNameLst>
                                      </p:cBhvr>
                                      <p:to>
                                        <p:strVal val="visible"/>
                                      </p:to>
                                    </p:set>
                                    <p:animEffect filter="fade" transition="in">
                                      <p:cBhvr>
                                        <p:cTn dur="500"/>
                                        <p:tgtEl>
                                          <p:spTgt spid="2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74"/>
          <p:cNvSpPr txBox="1"/>
          <p:nvPr>
            <p:ph type="title"/>
          </p:nvPr>
        </p:nvSpPr>
        <p:spPr>
          <a:xfrm>
            <a:off x="4437246" y="432580"/>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Chaining Permissions</a:t>
            </a:r>
            <a:endParaRPr/>
          </a:p>
        </p:txBody>
      </p:sp>
      <p:sp>
        <p:nvSpPr>
          <p:cNvPr id="2515" name="Google Shape;2515;p74"/>
          <p:cNvSpPr txBox="1"/>
          <p:nvPr/>
        </p:nvSpPr>
        <p:spPr>
          <a:xfrm>
            <a:off x="7552195" y="2675075"/>
            <a:ext cx="34974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u</a:t>
            </a:r>
            <a:r>
              <a:rPr lang="en-US" sz="1800">
                <a:solidFill>
                  <a:schemeClr val="lt1"/>
                </a:solidFill>
                <a:latin typeface="Ubuntu"/>
                <a:ea typeface="Ubuntu"/>
                <a:cs typeface="Ubuntu"/>
                <a:sym typeface="Ubuntu"/>
              </a:rPr>
              <a:t>ser: at least read and write</a:t>
            </a:r>
            <a:r>
              <a:rPr lang="en-US" sz="1800" u="sng">
                <a:solidFill>
                  <a:schemeClr val="lt1"/>
                </a:solidFill>
                <a:latin typeface="Ubuntu"/>
                <a:ea typeface="Ubuntu"/>
                <a:cs typeface="Ubuntu"/>
                <a:sym typeface="Ubuntu"/>
              </a:rPr>
              <a:t> </a:t>
            </a:r>
            <a:endParaRPr sz="1800">
              <a:solidFill>
                <a:schemeClr val="lt1"/>
              </a:solidFill>
              <a:latin typeface="Ubuntu"/>
              <a:ea typeface="Ubuntu"/>
              <a:cs typeface="Ubuntu"/>
              <a:sym typeface="Ubuntu"/>
            </a:endParaRPr>
          </a:p>
        </p:txBody>
      </p:sp>
      <p:sp>
        <p:nvSpPr>
          <p:cNvPr id="2516" name="Google Shape;2516;p74"/>
          <p:cNvSpPr txBox="1"/>
          <p:nvPr/>
        </p:nvSpPr>
        <p:spPr>
          <a:xfrm>
            <a:off x="7552195" y="3042953"/>
            <a:ext cx="37914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g</a:t>
            </a:r>
            <a:r>
              <a:rPr lang="en-US" sz="1800">
                <a:solidFill>
                  <a:schemeClr val="lt1"/>
                </a:solidFill>
                <a:latin typeface="Ubuntu"/>
                <a:ea typeface="Ubuntu"/>
                <a:cs typeface="Ubuntu"/>
                <a:sym typeface="Ubuntu"/>
              </a:rPr>
              <a:t>roup: only read</a:t>
            </a:r>
            <a:r>
              <a:rPr lang="en-US" sz="1800" u="sng">
                <a:solidFill>
                  <a:schemeClr val="lt1"/>
                </a:solidFill>
                <a:latin typeface="Ubuntu"/>
                <a:ea typeface="Ubuntu"/>
                <a:cs typeface="Ubuntu"/>
                <a:sym typeface="Ubuntu"/>
              </a:rPr>
              <a:t> </a:t>
            </a:r>
            <a:endParaRPr sz="1800">
              <a:solidFill>
                <a:schemeClr val="lt1"/>
              </a:solidFill>
              <a:latin typeface="Ubuntu"/>
              <a:ea typeface="Ubuntu"/>
              <a:cs typeface="Ubuntu"/>
              <a:sym typeface="Ubuntu"/>
            </a:endParaRPr>
          </a:p>
        </p:txBody>
      </p:sp>
      <p:sp>
        <p:nvSpPr>
          <p:cNvPr id="2517" name="Google Shape;2517;p74"/>
          <p:cNvSpPr txBox="1"/>
          <p:nvPr/>
        </p:nvSpPr>
        <p:spPr>
          <a:xfrm>
            <a:off x="7552195" y="3425697"/>
            <a:ext cx="37914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o</a:t>
            </a:r>
            <a:r>
              <a:rPr lang="en-US" sz="1800">
                <a:solidFill>
                  <a:schemeClr val="lt1"/>
                </a:solidFill>
                <a:latin typeface="Ubuntu"/>
                <a:ea typeface="Ubuntu"/>
                <a:cs typeface="Ubuntu"/>
                <a:sym typeface="Ubuntu"/>
              </a:rPr>
              <a:t>thers: no permissions</a:t>
            </a:r>
            <a:r>
              <a:rPr lang="en-US" sz="1800" u="sng">
                <a:solidFill>
                  <a:schemeClr val="lt1"/>
                </a:solidFill>
                <a:latin typeface="Ubuntu"/>
                <a:ea typeface="Ubuntu"/>
                <a:cs typeface="Ubuntu"/>
                <a:sym typeface="Ubuntu"/>
              </a:rPr>
              <a:t> </a:t>
            </a:r>
            <a:endParaRPr sz="1800">
              <a:solidFill>
                <a:schemeClr val="lt1"/>
              </a:solidFill>
              <a:latin typeface="Ubuntu"/>
              <a:ea typeface="Ubuntu"/>
              <a:cs typeface="Ubuntu"/>
              <a:sym typeface="Ubuntu"/>
            </a:endParaRPr>
          </a:p>
        </p:txBody>
      </p:sp>
      <p:sp>
        <p:nvSpPr>
          <p:cNvPr id="2518" name="Google Shape;2518;p74"/>
          <p:cNvSpPr/>
          <p:nvPr/>
        </p:nvSpPr>
        <p:spPr>
          <a:xfrm>
            <a:off x="363754" y="254415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chmod u+rw,g=r,o= family_dog.jpg</a:t>
            </a:r>
            <a:endParaRPr/>
          </a:p>
        </p:txBody>
      </p:sp>
      <p:sp>
        <p:nvSpPr>
          <p:cNvPr id="2519" name="Google Shape;2519;p74"/>
          <p:cNvSpPr/>
          <p:nvPr/>
        </p:nvSpPr>
        <p:spPr>
          <a:xfrm>
            <a:off x="363754" y="4255696"/>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chmod u=rw,g-w family_dog.jpg</a:t>
            </a:r>
            <a:endParaRPr sz="1800">
              <a:solidFill>
                <a:schemeClr val="lt1"/>
              </a:solidFill>
              <a:latin typeface="Consolas"/>
              <a:ea typeface="Consolas"/>
              <a:cs typeface="Consolas"/>
              <a:sym typeface="Consolas"/>
            </a:endParaRPr>
          </a:p>
        </p:txBody>
      </p:sp>
      <p:sp>
        <p:nvSpPr>
          <p:cNvPr id="2520" name="Google Shape;2520;p74"/>
          <p:cNvSpPr txBox="1"/>
          <p:nvPr/>
        </p:nvSpPr>
        <p:spPr>
          <a:xfrm>
            <a:off x="7552195" y="4497641"/>
            <a:ext cx="34974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u</a:t>
            </a:r>
            <a:r>
              <a:rPr lang="en-US" sz="1800">
                <a:solidFill>
                  <a:schemeClr val="lt1"/>
                </a:solidFill>
                <a:latin typeface="Ubuntu"/>
                <a:ea typeface="Ubuntu"/>
                <a:cs typeface="Ubuntu"/>
                <a:sym typeface="Ubuntu"/>
              </a:rPr>
              <a:t>ser: only read and write</a:t>
            </a:r>
            <a:r>
              <a:rPr lang="en-US" sz="1800" u="sng">
                <a:solidFill>
                  <a:schemeClr val="lt1"/>
                </a:solidFill>
                <a:latin typeface="Ubuntu"/>
                <a:ea typeface="Ubuntu"/>
                <a:cs typeface="Ubuntu"/>
                <a:sym typeface="Ubuntu"/>
              </a:rPr>
              <a:t> </a:t>
            </a:r>
            <a:endParaRPr sz="1800">
              <a:solidFill>
                <a:schemeClr val="lt1"/>
              </a:solidFill>
              <a:latin typeface="Ubuntu"/>
              <a:ea typeface="Ubuntu"/>
              <a:cs typeface="Ubuntu"/>
              <a:sym typeface="Ubuntu"/>
            </a:endParaRPr>
          </a:p>
        </p:txBody>
      </p:sp>
      <p:sp>
        <p:nvSpPr>
          <p:cNvPr id="2521" name="Google Shape;2521;p74"/>
          <p:cNvSpPr txBox="1"/>
          <p:nvPr/>
        </p:nvSpPr>
        <p:spPr>
          <a:xfrm>
            <a:off x="7552195" y="4865519"/>
            <a:ext cx="37914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g</a:t>
            </a:r>
            <a:r>
              <a:rPr lang="en-US" sz="1800">
                <a:solidFill>
                  <a:schemeClr val="lt1"/>
                </a:solidFill>
                <a:latin typeface="Ubuntu"/>
                <a:ea typeface="Ubuntu"/>
                <a:cs typeface="Ubuntu"/>
                <a:sym typeface="Ubuntu"/>
              </a:rPr>
              <a:t>roup: remove write</a:t>
            </a:r>
            <a:r>
              <a:rPr lang="en-US" sz="1800" u="sng">
                <a:solidFill>
                  <a:schemeClr val="lt1"/>
                </a:solidFill>
                <a:latin typeface="Ubuntu"/>
                <a:ea typeface="Ubuntu"/>
                <a:cs typeface="Ubuntu"/>
                <a:sym typeface="Ubuntu"/>
              </a:rPr>
              <a:t> </a:t>
            </a:r>
            <a:endParaRPr sz="1800">
              <a:solidFill>
                <a:schemeClr val="lt1"/>
              </a:solidFill>
              <a:latin typeface="Ubuntu"/>
              <a:ea typeface="Ubuntu"/>
              <a:cs typeface="Ubuntu"/>
              <a:sym typeface="Ubuntu"/>
            </a:endParaRPr>
          </a:p>
        </p:txBody>
      </p:sp>
      <p:sp>
        <p:nvSpPr>
          <p:cNvPr id="2522" name="Google Shape;2522;p74"/>
          <p:cNvSpPr/>
          <p:nvPr/>
        </p:nvSpPr>
        <p:spPr>
          <a:xfrm>
            <a:off x="363754" y="1679665"/>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523" name="Google Shape;2523;p74"/>
          <p:cNvSpPr/>
          <p:nvPr/>
        </p:nvSpPr>
        <p:spPr>
          <a:xfrm>
            <a:off x="552704" y="2010523"/>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-r--------. 1 aaron family 49 Oct 27 14:41 family_dog.jpg</a:t>
            </a:r>
            <a:endParaRPr sz="1200">
              <a:solidFill>
                <a:schemeClr val="lt1"/>
              </a:solidFill>
              <a:latin typeface="Consolas"/>
              <a:ea typeface="Consolas"/>
              <a:cs typeface="Consolas"/>
              <a:sym typeface="Consolas"/>
            </a:endParaRPr>
          </a:p>
        </p:txBody>
      </p:sp>
      <p:sp>
        <p:nvSpPr>
          <p:cNvPr id="2524" name="Google Shape;2524;p74"/>
          <p:cNvSpPr/>
          <p:nvPr/>
        </p:nvSpPr>
        <p:spPr>
          <a:xfrm>
            <a:off x="363754" y="328272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525" name="Google Shape;2525;p74"/>
          <p:cNvSpPr/>
          <p:nvPr/>
        </p:nvSpPr>
        <p:spPr>
          <a:xfrm>
            <a:off x="552704" y="3613587"/>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t>
            </a:r>
            <a:r>
              <a:rPr lang="en-US" sz="1200">
                <a:solidFill>
                  <a:schemeClr val="accent4"/>
                </a:solidFill>
                <a:latin typeface="Consolas"/>
                <a:ea typeface="Consolas"/>
                <a:cs typeface="Consolas"/>
                <a:sym typeface="Consolas"/>
              </a:rPr>
              <a:t>rw</a:t>
            </a:r>
            <a:r>
              <a:rPr lang="en-US" sz="1200">
                <a:solidFill>
                  <a:schemeClr val="lt1"/>
                </a:solidFill>
                <a:latin typeface="Consolas"/>
                <a:ea typeface="Consolas"/>
                <a:cs typeface="Consolas"/>
                <a:sym typeface="Consolas"/>
              </a:rPr>
              <a:t>-</a:t>
            </a:r>
            <a:r>
              <a:rPr lang="en-US" sz="1200">
                <a:solidFill>
                  <a:schemeClr val="accent4"/>
                </a:solidFill>
                <a:latin typeface="Consolas"/>
                <a:ea typeface="Consolas"/>
                <a:cs typeface="Consolas"/>
                <a:sym typeface="Consolas"/>
              </a:rPr>
              <a:t>r</a:t>
            </a:r>
            <a:r>
              <a:rPr lang="en-US" sz="1200">
                <a:solidFill>
                  <a:schemeClr val="lt1"/>
                </a:solidFill>
                <a:latin typeface="Consolas"/>
                <a:ea typeface="Consolas"/>
                <a:cs typeface="Consolas"/>
                <a:sym typeface="Consolas"/>
              </a:rPr>
              <a:t>--</a:t>
            </a:r>
            <a:r>
              <a:rPr lang="en-US" sz="1200">
                <a:solidFill>
                  <a:schemeClr val="accent4"/>
                </a:solidFill>
                <a:latin typeface="Consolas"/>
                <a:ea typeface="Consolas"/>
                <a:cs typeface="Consolas"/>
                <a:sym typeface="Consolas"/>
              </a:rPr>
              <a:t>---</a:t>
            </a:r>
            <a:r>
              <a:rPr lang="en-US" sz="1200">
                <a:solidFill>
                  <a:schemeClr val="lt1"/>
                </a:solidFill>
                <a:latin typeface="Consolas"/>
                <a:ea typeface="Consolas"/>
                <a:cs typeface="Consolas"/>
                <a:sym typeface="Consolas"/>
              </a:rPr>
              <a:t>. 1 aaron family 49 Oct 27 14:41 family_dog.jpg</a:t>
            </a:r>
            <a:endParaRPr sz="1200">
              <a:solidFill>
                <a:schemeClr val="lt1"/>
              </a:solidFill>
              <a:latin typeface="Consolas"/>
              <a:ea typeface="Consolas"/>
              <a:cs typeface="Consolas"/>
              <a:sym typeface="Consolas"/>
            </a:endParaRPr>
          </a:p>
        </p:txBody>
      </p:sp>
      <p:sp>
        <p:nvSpPr>
          <p:cNvPr id="2526" name="Google Shape;2526;p74"/>
          <p:cNvSpPr/>
          <p:nvPr/>
        </p:nvSpPr>
        <p:spPr>
          <a:xfrm>
            <a:off x="363754" y="504945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ls -l</a:t>
            </a:r>
            <a:endParaRPr/>
          </a:p>
        </p:txBody>
      </p:sp>
      <p:sp>
        <p:nvSpPr>
          <p:cNvPr id="2527" name="Google Shape;2527;p74"/>
          <p:cNvSpPr/>
          <p:nvPr/>
        </p:nvSpPr>
        <p:spPr>
          <a:xfrm>
            <a:off x="552704" y="5380316"/>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a:t>
            </a:r>
            <a:r>
              <a:rPr lang="en-US" sz="1200">
                <a:solidFill>
                  <a:schemeClr val="accent4"/>
                </a:solidFill>
                <a:latin typeface="Consolas"/>
                <a:ea typeface="Consolas"/>
                <a:cs typeface="Consolas"/>
                <a:sym typeface="Consolas"/>
              </a:rPr>
              <a:t>rw</a:t>
            </a:r>
            <a:r>
              <a:rPr lang="en-US" sz="1200">
                <a:solidFill>
                  <a:schemeClr val="lt1"/>
                </a:solidFill>
                <a:latin typeface="Consolas"/>
                <a:ea typeface="Consolas"/>
                <a:cs typeface="Consolas"/>
                <a:sym typeface="Consolas"/>
              </a:rPr>
              <a:t>-</a:t>
            </a:r>
            <a:r>
              <a:rPr lang="en-US" sz="1200">
                <a:solidFill>
                  <a:schemeClr val="accent4"/>
                </a:solidFill>
                <a:latin typeface="Consolas"/>
                <a:ea typeface="Consolas"/>
                <a:cs typeface="Consolas"/>
                <a:sym typeface="Consolas"/>
              </a:rPr>
              <a:t>r</a:t>
            </a:r>
            <a:r>
              <a:rPr lang="en-US" sz="1200">
                <a:solidFill>
                  <a:schemeClr val="lt1"/>
                </a:solidFill>
                <a:latin typeface="Consolas"/>
                <a:ea typeface="Consolas"/>
                <a:cs typeface="Consolas"/>
                <a:sym typeface="Consolas"/>
              </a:rPr>
              <a:t>-----. 1 aaron family 49 Oct 27 14:41 family_dog.jpg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523"/>
                                        </p:tgtEl>
                                        <p:attrNameLst>
                                          <p:attrName>style.visibility</p:attrName>
                                        </p:attrNameLst>
                                      </p:cBhvr>
                                      <p:to>
                                        <p:strVal val="visible"/>
                                      </p:to>
                                    </p:set>
                                    <p:animEffect filter="fade" transition="in">
                                      <p:cBhvr>
                                        <p:cTn dur="500"/>
                                        <p:tgtEl>
                                          <p:spTgt spid="2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5"/>
                                        </p:tgtEl>
                                        <p:attrNameLst>
                                          <p:attrName>style.visibility</p:attrName>
                                        </p:attrNameLst>
                                      </p:cBhvr>
                                      <p:to>
                                        <p:strVal val="visible"/>
                                      </p:to>
                                    </p:set>
                                    <p:animEffect filter="fade" transition="in">
                                      <p:cBhvr>
                                        <p:cTn dur="500"/>
                                        <p:tgtEl>
                                          <p:spTgt spid="25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16"/>
                                        </p:tgtEl>
                                        <p:attrNameLst>
                                          <p:attrName>style.visibility</p:attrName>
                                        </p:attrNameLst>
                                      </p:cBhvr>
                                      <p:to>
                                        <p:strVal val="visible"/>
                                      </p:to>
                                    </p:set>
                                    <p:animEffect filter="fade" transition="in">
                                      <p:cBhvr>
                                        <p:cTn dur="500"/>
                                        <p:tgtEl>
                                          <p:spTgt spid="25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17"/>
                                        </p:tgtEl>
                                        <p:attrNameLst>
                                          <p:attrName>style.visibility</p:attrName>
                                        </p:attrNameLst>
                                      </p:cBhvr>
                                      <p:to>
                                        <p:strVal val="visible"/>
                                      </p:to>
                                    </p:set>
                                    <p:animEffect filter="fade" transition="in">
                                      <p:cBhvr>
                                        <p:cTn dur="500"/>
                                        <p:tgtEl>
                                          <p:spTgt spid="2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8"/>
                                        </p:tgtEl>
                                        <p:attrNameLst>
                                          <p:attrName>style.visibility</p:attrName>
                                        </p:attrNameLst>
                                      </p:cBhvr>
                                      <p:to>
                                        <p:strVal val="visible"/>
                                      </p:to>
                                    </p:set>
                                    <p:animEffect filter="fade" transition="in">
                                      <p:cBhvr>
                                        <p:cTn dur="500"/>
                                        <p:tgtEl>
                                          <p:spTgt spid="2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525"/>
                                        </p:tgtEl>
                                        <p:attrNameLst>
                                          <p:attrName>style.visibility</p:attrName>
                                        </p:attrNameLst>
                                      </p:cBhvr>
                                      <p:to>
                                        <p:strVal val="visible"/>
                                      </p:to>
                                    </p:set>
                                    <p:animEffect filter="fade" transition="in">
                                      <p:cBhvr>
                                        <p:cTn dur="500"/>
                                        <p:tgtEl>
                                          <p:spTgt spid="2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0"/>
                                        </p:tgtEl>
                                        <p:attrNameLst>
                                          <p:attrName>style.visibility</p:attrName>
                                        </p:attrNameLst>
                                      </p:cBhvr>
                                      <p:to>
                                        <p:strVal val="visible"/>
                                      </p:to>
                                    </p:set>
                                    <p:animEffect filter="fade" transition="in">
                                      <p:cBhvr>
                                        <p:cTn dur="500"/>
                                        <p:tgtEl>
                                          <p:spTgt spid="25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21"/>
                                        </p:tgtEl>
                                        <p:attrNameLst>
                                          <p:attrName>style.visibility</p:attrName>
                                        </p:attrNameLst>
                                      </p:cBhvr>
                                      <p:to>
                                        <p:strVal val="visible"/>
                                      </p:to>
                                    </p:set>
                                    <p:animEffect filter="fade" transition="in">
                                      <p:cBhvr>
                                        <p:cTn dur="500"/>
                                        <p:tgtEl>
                                          <p:spTgt spid="2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9"/>
                                        </p:tgtEl>
                                        <p:attrNameLst>
                                          <p:attrName>style.visibility</p:attrName>
                                        </p:attrNameLst>
                                      </p:cBhvr>
                                      <p:to>
                                        <p:strVal val="visible"/>
                                      </p:to>
                                    </p:set>
                                    <p:animEffect filter="fade" transition="in">
                                      <p:cBhvr>
                                        <p:cTn dur="500"/>
                                        <p:tgtEl>
                                          <p:spTgt spid="2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527"/>
                                        </p:tgtEl>
                                        <p:attrNameLst>
                                          <p:attrName>style.visibility</p:attrName>
                                        </p:attrNameLst>
                                      </p:cBhvr>
                                      <p:to>
                                        <p:strVal val="visible"/>
                                      </p:to>
                                    </p:set>
                                    <p:animEffect filter="fade" transition="in">
                                      <p:cBhvr>
                                        <p:cTn dur="500"/>
                                        <p:tgtEl>
                                          <p:spTgt spid="2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75"/>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Octal Permissions</a:t>
            </a:r>
            <a:endParaRPr/>
          </a:p>
        </p:txBody>
      </p:sp>
      <p:sp>
        <p:nvSpPr>
          <p:cNvPr id="2534" name="Google Shape;2534;p75"/>
          <p:cNvSpPr/>
          <p:nvPr/>
        </p:nvSpPr>
        <p:spPr>
          <a:xfrm>
            <a:off x="3109913" y="2753410"/>
            <a:ext cx="10880407"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2535" name="Google Shape;2535;p75"/>
          <p:cNvSpPr/>
          <p:nvPr/>
        </p:nvSpPr>
        <p:spPr>
          <a:xfrm>
            <a:off x="361280" y="1805230"/>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stat family_dog.jpg</a:t>
            </a:r>
            <a:endParaRPr/>
          </a:p>
        </p:txBody>
      </p:sp>
      <p:sp>
        <p:nvSpPr>
          <p:cNvPr id="2536" name="Google Shape;2536;p75"/>
          <p:cNvSpPr/>
          <p:nvPr/>
        </p:nvSpPr>
        <p:spPr>
          <a:xfrm>
            <a:off x="628566" y="2125127"/>
            <a:ext cx="6413666" cy="829543"/>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File: family_dog.jpg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  Size: 49        	Blocks: 8          IO Block: 4096   regular file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Device: fd00h/64768d	Inode: 52946177    Links: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Access: (</a:t>
            </a:r>
            <a:r>
              <a:rPr lang="en-US" sz="1200">
                <a:solidFill>
                  <a:schemeClr val="accent4"/>
                </a:solidFill>
                <a:latin typeface="Consolas"/>
                <a:ea typeface="Consolas"/>
                <a:cs typeface="Consolas"/>
                <a:sym typeface="Consolas"/>
              </a:rPr>
              <a:t>0640/-rw-r-----</a:t>
            </a:r>
            <a:r>
              <a:rPr lang="en-US" sz="1200">
                <a:solidFill>
                  <a:schemeClr val="lt1"/>
                </a:solidFill>
                <a:latin typeface="Consolas"/>
                <a:ea typeface="Consolas"/>
                <a:cs typeface="Consolas"/>
                <a:sym typeface="Consolas"/>
              </a:rPr>
              <a:t>)  Uid: ( 1000/   aaron)   Gid: (   10/   wheel)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536"/>
                                        </p:tgtEl>
                                        <p:attrNameLst>
                                          <p:attrName>style.visibility</p:attrName>
                                        </p:attrNameLst>
                                      </p:cBhvr>
                                      <p:to>
                                        <p:strVal val="visible"/>
                                      </p:to>
                                    </p:set>
                                    <p:animEffect filter="fade" transition="in">
                                      <p:cBhvr>
                                        <p:cTn dur="500"/>
                                        <p:tgtEl>
                                          <p:spTgt spid="2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76"/>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Octal Permissions</a:t>
            </a:r>
            <a:endParaRPr/>
          </a:p>
        </p:txBody>
      </p:sp>
      <p:sp>
        <p:nvSpPr>
          <p:cNvPr id="2543" name="Google Shape;2543;p76"/>
          <p:cNvSpPr/>
          <p:nvPr/>
        </p:nvSpPr>
        <p:spPr>
          <a:xfrm>
            <a:off x="3129778" y="1539131"/>
            <a:ext cx="5373000" cy="1445100"/>
          </a:xfrm>
          <a:prstGeom prst="rect">
            <a:avLst/>
          </a:prstGeom>
          <a:solidFill>
            <a:schemeClr val="dk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t" bIns="45000" lIns="91425" spcFirstLastPara="1" rIns="90000" wrap="square" tIns="45700">
            <a:spAutoFit/>
          </a:bodyPr>
          <a:lstStyle/>
          <a:p>
            <a:pPr indent="-374904" lvl="0" marL="374904" marR="0" rtl="0" algn="l">
              <a:spcBef>
                <a:spcPts val="0"/>
              </a:spcBef>
              <a:spcAft>
                <a:spcPts val="0"/>
              </a:spcAft>
              <a:buNone/>
            </a:pPr>
            <a:r>
              <a:rPr lang="en-US" sz="4400">
                <a:solidFill>
                  <a:schemeClr val="accent4"/>
                </a:solidFill>
                <a:latin typeface="Consolas"/>
                <a:ea typeface="Consolas"/>
                <a:cs typeface="Consolas"/>
                <a:sym typeface="Consolas"/>
              </a:rPr>
              <a:t>   </a:t>
            </a:r>
            <a:r>
              <a:rPr lang="en-US" sz="4200">
                <a:solidFill>
                  <a:schemeClr val="accent4"/>
                </a:solidFill>
                <a:latin typeface="Consolas"/>
                <a:ea typeface="Consolas"/>
                <a:cs typeface="Consolas"/>
                <a:sym typeface="Consolas"/>
              </a:rPr>
              <a:t>rw</a:t>
            </a:r>
            <a:r>
              <a:rPr lang="en-US" sz="4200">
                <a:solidFill>
                  <a:schemeClr val="accent4"/>
                </a:solidFill>
                <a:latin typeface="Consolas"/>
                <a:ea typeface="Consolas"/>
                <a:cs typeface="Consolas"/>
                <a:sym typeface="Consolas"/>
              </a:rPr>
              <a:t>- </a:t>
            </a:r>
            <a:r>
              <a:rPr lang="en-US" sz="4200">
                <a:solidFill>
                  <a:schemeClr val="accent4"/>
                </a:solidFill>
                <a:latin typeface="Consolas"/>
                <a:ea typeface="Consolas"/>
                <a:cs typeface="Consolas"/>
                <a:sym typeface="Consolas"/>
              </a:rPr>
              <a:t>r</a:t>
            </a:r>
            <a:r>
              <a:rPr lang="en-US" sz="4200">
                <a:solidFill>
                  <a:schemeClr val="accent4"/>
                </a:solidFill>
                <a:latin typeface="Consolas"/>
                <a:ea typeface="Consolas"/>
                <a:cs typeface="Consolas"/>
                <a:sym typeface="Consolas"/>
              </a:rPr>
              <a:t>--</a:t>
            </a:r>
            <a:r>
              <a:rPr lang="en-US" sz="4200">
                <a:solidFill>
                  <a:schemeClr val="accent4"/>
                </a:solidFill>
                <a:latin typeface="Consolas"/>
                <a:ea typeface="Consolas"/>
                <a:cs typeface="Consolas"/>
                <a:sym typeface="Consolas"/>
              </a:rPr>
              <a:t> ---</a:t>
            </a:r>
            <a:endParaRPr sz="1200"/>
          </a:p>
          <a:p>
            <a:pPr indent="0" lvl="0" marL="0" marR="0" rtl="0" algn="ctr">
              <a:spcBef>
                <a:spcPts val="0"/>
              </a:spcBef>
              <a:spcAft>
                <a:spcPts val="0"/>
              </a:spcAft>
              <a:buNone/>
            </a:pPr>
            <a:r>
              <a:t/>
            </a:r>
            <a:endParaRPr sz="4400">
              <a:solidFill>
                <a:schemeClr val="lt1"/>
              </a:solidFill>
              <a:latin typeface="Consolas"/>
              <a:ea typeface="Consolas"/>
              <a:cs typeface="Consolas"/>
              <a:sym typeface="Consolas"/>
            </a:endParaRPr>
          </a:p>
        </p:txBody>
      </p:sp>
      <p:cxnSp>
        <p:nvCxnSpPr>
          <p:cNvPr id="2544" name="Google Shape;2544;p76"/>
          <p:cNvCxnSpPr/>
          <p:nvPr/>
        </p:nvCxnSpPr>
        <p:spPr>
          <a:xfrm>
            <a:off x="5205046" y="1631852"/>
            <a:ext cx="0" cy="1017563"/>
          </a:xfrm>
          <a:prstGeom prst="straightConnector1">
            <a:avLst/>
          </a:prstGeom>
          <a:noFill/>
          <a:ln cap="flat" cmpd="sng" w="9525">
            <a:solidFill>
              <a:srgbClr val="FFFF00"/>
            </a:solidFill>
            <a:prstDash val="solid"/>
            <a:miter lim="800000"/>
            <a:headEnd len="sm" w="sm" type="none"/>
            <a:tailEnd len="sm" w="sm" type="none"/>
          </a:ln>
        </p:spPr>
      </p:cxnSp>
      <p:cxnSp>
        <p:nvCxnSpPr>
          <p:cNvPr id="2545" name="Google Shape;2545;p76"/>
          <p:cNvCxnSpPr/>
          <p:nvPr/>
        </p:nvCxnSpPr>
        <p:spPr>
          <a:xfrm>
            <a:off x="6370320" y="1631852"/>
            <a:ext cx="0" cy="1003496"/>
          </a:xfrm>
          <a:prstGeom prst="straightConnector1">
            <a:avLst/>
          </a:prstGeom>
          <a:noFill/>
          <a:ln cap="flat" cmpd="sng" w="9525">
            <a:solidFill>
              <a:srgbClr val="FFFF00"/>
            </a:solidFill>
            <a:prstDash val="solid"/>
            <a:miter lim="800000"/>
            <a:headEnd len="sm" w="sm" type="none"/>
            <a:tailEnd len="sm" w="sm" type="none"/>
          </a:ln>
        </p:spPr>
      </p:cxnSp>
      <p:sp>
        <p:nvSpPr>
          <p:cNvPr id="2546" name="Google Shape;2546;p76"/>
          <p:cNvSpPr/>
          <p:nvPr/>
        </p:nvSpPr>
        <p:spPr>
          <a:xfrm>
            <a:off x="4116650"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47" name="Google Shape;2547;p76"/>
          <p:cNvSpPr/>
          <p:nvPr/>
        </p:nvSpPr>
        <p:spPr>
          <a:xfrm>
            <a:off x="4477720"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48" name="Google Shape;2548;p76"/>
          <p:cNvSpPr/>
          <p:nvPr/>
        </p:nvSpPr>
        <p:spPr>
          <a:xfrm>
            <a:off x="4841383"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49" name="Google Shape;2549;p76"/>
          <p:cNvSpPr/>
          <p:nvPr/>
        </p:nvSpPr>
        <p:spPr>
          <a:xfrm>
            <a:off x="5223061"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50" name="Google Shape;2550;p76"/>
          <p:cNvSpPr/>
          <p:nvPr/>
        </p:nvSpPr>
        <p:spPr>
          <a:xfrm>
            <a:off x="5626332"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51" name="Google Shape;2551;p76"/>
          <p:cNvSpPr/>
          <p:nvPr/>
        </p:nvSpPr>
        <p:spPr>
          <a:xfrm>
            <a:off x="5994684"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52" name="Google Shape;2552;p76"/>
          <p:cNvSpPr/>
          <p:nvPr/>
        </p:nvSpPr>
        <p:spPr>
          <a:xfrm>
            <a:off x="6390927"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53" name="Google Shape;2553;p76"/>
          <p:cNvSpPr/>
          <p:nvPr/>
        </p:nvSpPr>
        <p:spPr>
          <a:xfrm>
            <a:off x="6770753"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54" name="Google Shape;2554;p76"/>
          <p:cNvSpPr/>
          <p:nvPr/>
        </p:nvSpPr>
        <p:spPr>
          <a:xfrm>
            <a:off x="7162550"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55" name="Google Shape;2555;p76"/>
          <p:cNvSpPr/>
          <p:nvPr/>
        </p:nvSpPr>
        <p:spPr>
          <a:xfrm>
            <a:off x="4112254"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56" name="Google Shape;2556;p76"/>
          <p:cNvSpPr/>
          <p:nvPr/>
        </p:nvSpPr>
        <p:spPr>
          <a:xfrm>
            <a:off x="4473324"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57" name="Google Shape;2557;p76"/>
          <p:cNvSpPr/>
          <p:nvPr/>
        </p:nvSpPr>
        <p:spPr>
          <a:xfrm>
            <a:off x="4836987"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558" name="Google Shape;2558;p76"/>
          <p:cNvSpPr/>
          <p:nvPr/>
        </p:nvSpPr>
        <p:spPr>
          <a:xfrm>
            <a:off x="5218665"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59" name="Google Shape;2559;p76"/>
          <p:cNvSpPr/>
          <p:nvPr/>
        </p:nvSpPr>
        <p:spPr>
          <a:xfrm>
            <a:off x="5621936"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560" name="Google Shape;2560;p76"/>
          <p:cNvSpPr/>
          <p:nvPr/>
        </p:nvSpPr>
        <p:spPr>
          <a:xfrm>
            <a:off x="5990288"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561" name="Google Shape;2561;p76"/>
          <p:cNvSpPr/>
          <p:nvPr/>
        </p:nvSpPr>
        <p:spPr>
          <a:xfrm>
            <a:off x="6386531"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562" name="Google Shape;2562;p76"/>
          <p:cNvSpPr/>
          <p:nvPr/>
        </p:nvSpPr>
        <p:spPr>
          <a:xfrm>
            <a:off x="6766357"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563" name="Google Shape;2563;p76"/>
          <p:cNvSpPr/>
          <p:nvPr/>
        </p:nvSpPr>
        <p:spPr>
          <a:xfrm>
            <a:off x="7158154"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564" name="Google Shape;2564;p76"/>
          <p:cNvSpPr/>
          <p:nvPr/>
        </p:nvSpPr>
        <p:spPr>
          <a:xfrm>
            <a:off x="4482116" y="24701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6</a:t>
            </a:r>
            <a:endParaRPr sz="2400">
              <a:solidFill>
                <a:srgbClr val="7CDDFB"/>
              </a:solidFill>
              <a:latin typeface="Ubuntu"/>
              <a:ea typeface="Ubuntu"/>
              <a:cs typeface="Ubuntu"/>
              <a:sym typeface="Ubuntu"/>
            </a:endParaRPr>
          </a:p>
        </p:txBody>
      </p:sp>
      <p:sp>
        <p:nvSpPr>
          <p:cNvPr id="2565" name="Google Shape;2565;p76"/>
          <p:cNvSpPr/>
          <p:nvPr/>
        </p:nvSpPr>
        <p:spPr>
          <a:xfrm>
            <a:off x="5630728" y="24701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4</a:t>
            </a:r>
            <a:endParaRPr sz="2400">
              <a:solidFill>
                <a:srgbClr val="7CDDFB"/>
              </a:solidFill>
              <a:latin typeface="Ubuntu"/>
              <a:ea typeface="Ubuntu"/>
              <a:cs typeface="Ubuntu"/>
              <a:sym typeface="Ubuntu"/>
            </a:endParaRPr>
          </a:p>
        </p:txBody>
      </p:sp>
      <p:sp>
        <p:nvSpPr>
          <p:cNvPr id="2566" name="Google Shape;2566;p76"/>
          <p:cNvSpPr/>
          <p:nvPr/>
        </p:nvSpPr>
        <p:spPr>
          <a:xfrm>
            <a:off x="6775149" y="24701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0</a:t>
            </a:r>
            <a:endParaRPr sz="2400">
              <a:solidFill>
                <a:srgbClr val="7CDDFB"/>
              </a:solidFill>
              <a:latin typeface="Ubuntu"/>
              <a:ea typeface="Ubuntu"/>
              <a:cs typeface="Ubuntu"/>
              <a:sym typeface="Ubuntu"/>
            </a:endParaRPr>
          </a:p>
        </p:txBody>
      </p:sp>
      <p:sp>
        <p:nvSpPr>
          <p:cNvPr id="2567" name="Google Shape;2567;p76"/>
          <p:cNvSpPr/>
          <p:nvPr/>
        </p:nvSpPr>
        <p:spPr>
          <a:xfrm>
            <a:off x="8904416" y="2480609"/>
            <a:ext cx="2679591" cy="3005796"/>
          </a:xfrm>
          <a:prstGeom prst="roundRect">
            <a:avLst>
              <a:gd fmla="val 1724"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aphicFrame>
        <p:nvGraphicFramePr>
          <p:cNvPr id="2568" name="Google Shape;2568;p76"/>
          <p:cNvGraphicFramePr/>
          <p:nvPr/>
        </p:nvGraphicFramePr>
        <p:xfrm>
          <a:off x="8915391" y="2574388"/>
          <a:ext cx="3000000" cy="3000000"/>
        </p:xfrm>
        <a:graphic>
          <a:graphicData uri="http://schemas.openxmlformats.org/drawingml/2006/table">
            <a:tbl>
              <a:tblPr>
                <a:noFill/>
                <a:tableStyleId>{8948AF37-2B53-4C7F-B5CF-3DE46D24339A}</a:tableStyleId>
              </a:tblPr>
              <a:tblGrid>
                <a:gridCol w="910275"/>
                <a:gridCol w="1739600"/>
              </a:tblGrid>
              <a:tr h="316925">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Binary</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rgbClr val="7CDDFB"/>
                          </a:solidFill>
                          <a:latin typeface="Consolas"/>
                          <a:ea typeface="Consolas"/>
                          <a:cs typeface="Consolas"/>
                          <a:sym typeface="Consolas"/>
                        </a:rPr>
                        <a:t>Decimal</a:t>
                      </a:r>
                      <a:endParaRPr b="0" i="0" sz="1600" u="none" cap="none" strike="noStrike">
                        <a:solidFill>
                          <a:srgbClr val="7CDDFB"/>
                        </a:solidFill>
                        <a:latin typeface="Consolas"/>
                        <a:ea typeface="Consolas"/>
                        <a:cs typeface="Consolas"/>
                        <a:sym typeface="Consolas"/>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000</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0</a:t>
                      </a:r>
                      <a:endParaRPr b="0" i="0" sz="1200" u="none" cap="none" strike="noStrike">
                        <a:solidFill>
                          <a:srgbClr val="7CDDFB"/>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001</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1</a:t>
                      </a:r>
                      <a:endParaRPr b="0" i="0" sz="1200" u="none" cap="none" strike="noStrike">
                        <a:solidFill>
                          <a:srgbClr val="7CDDFB"/>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010</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2</a:t>
                      </a:r>
                      <a:endParaRPr b="0" i="0" sz="1200" u="none" cap="none" strike="noStrike">
                        <a:solidFill>
                          <a:srgbClr val="7CDDFB"/>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011</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3</a:t>
                      </a:r>
                      <a:endParaRPr b="0" i="0" sz="1200" u="none" cap="none" strike="noStrike">
                        <a:solidFill>
                          <a:srgbClr val="7CDDFB"/>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100</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4</a:t>
                      </a:r>
                      <a:endParaRPr b="0" i="0" sz="1200" u="none" cap="none" strike="noStrike">
                        <a:solidFill>
                          <a:srgbClr val="7CDDFB"/>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101</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5</a:t>
                      </a:r>
                      <a:endParaRPr b="0" i="0" sz="1200" u="none" cap="none" strike="noStrike">
                        <a:solidFill>
                          <a:srgbClr val="7CDDFB"/>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110</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6</a:t>
                      </a:r>
                      <a:endParaRPr b="0" i="0" sz="1200" u="none" cap="none" strike="noStrike">
                        <a:solidFill>
                          <a:srgbClr val="7CDDFB"/>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111</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7</a:t>
                      </a:r>
                      <a:endParaRPr b="0" i="0" sz="1200" u="none" cap="none" strike="noStrike">
                        <a:solidFill>
                          <a:srgbClr val="7CDDFB"/>
                        </a:solidFill>
                        <a:latin typeface="Ubuntu"/>
                        <a:ea typeface="Ubuntu"/>
                        <a:cs typeface="Ubuntu"/>
                        <a:sym typeface="Ubuntu"/>
                      </a:endParaRPr>
                    </a:p>
                  </a:txBody>
                  <a:tcPr marT="45725" marB="45725" marR="91450" marL="91450"/>
                </a:tc>
              </a:tr>
            </a:tbl>
          </a:graphicData>
        </a:graphic>
      </p:graphicFrame>
      <p:sp>
        <p:nvSpPr>
          <p:cNvPr id="2569" name="Google Shape;2569;p76"/>
          <p:cNvSpPr/>
          <p:nvPr/>
        </p:nvSpPr>
        <p:spPr>
          <a:xfrm>
            <a:off x="3129778" y="3346585"/>
            <a:ext cx="5373088" cy="144509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4400">
                <a:solidFill>
                  <a:schemeClr val="accent4"/>
                </a:solidFill>
                <a:latin typeface="Consolas"/>
                <a:ea typeface="Consolas"/>
                <a:cs typeface="Consolas"/>
                <a:sym typeface="Consolas"/>
              </a:rPr>
              <a:t>   </a:t>
            </a:r>
            <a:r>
              <a:rPr lang="en-US" sz="4400">
                <a:solidFill>
                  <a:schemeClr val="accent4"/>
                </a:solidFill>
                <a:latin typeface="Consolas"/>
                <a:ea typeface="Consolas"/>
                <a:cs typeface="Consolas"/>
                <a:sym typeface="Consolas"/>
              </a:rPr>
              <a:t>rwx r-x r-x</a:t>
            </a:r>
            <a:endParaRPr/>
          </a:p>
          <a:p>
            <a:pPr indent="0" lvl="0" marL="0" marR="0" rtl="0" algn="ctr">
              <a:spcBef>
                <a:spcPts val="0"/>
              </a:spcBef>
              <a:spcAft>
                <a:spcPts val="0"/>
              </a:spcAft>
              <a:buNone/>
            </a:pPr>
            <a:r>
              <a:t/>
            </a:r>
            <a:endParaRPr sz="4400">
              <a:solidFill>
                <a:schemeClr val="lt1"/>
              </a:solidFill>
              <a:latin typeface="Consolas"/>
              <a:ea typeface="Consolas"/>
              <a:cs typeface="Consolas"/>
              <a:sym typeface="Consolas"/>
            </a:endParaRPr>
          </a:p>
        </p:txBody>
      </p:sp>
      <p:cxnSp>
        <p:nvCxnSpPr>
          <p:cNvPr id="2570" name="Google Shape;2570;p76"/>
          <p:cNvCxnSpPr/>
          <p:nvPr/>
        </p:nvCxnSpPr>
        <p:spPr>
          <a:xfrm>
            <a:off x="5205046" y="3439306"/>
            <a:ext cx="0" cy="1067045"/>
          </a:xfrm>
          <a:prstGeom prst="straightConnector1">
            <a:avLst/>
          </a:prstGeom>
          <a:noFill/>
          <a:ln cap="flat" cmpd="sng" w="9525">
            <a:solidFill>
              <a:srgbClr val="FFFF00"/>
            </a:solidFill>
            <a:prstDash val="solid"/>
            <a:miter lim="800000"/>
            <a:headEnd len="sm" w="sm" type="none"/>
            <a:tailEnd len="sm" w="sm" type="none"/>
          </a:ln>
        </p:spPr>
      </p:cxnSp>
      <p:cxnSp>
        <p:nvCxnSpPr>
          <p:cNvPr id="2571" name="Google Shape;2571;p76"/>
          <p:cNvCxnSpPr/>
          <p:nvPr/>
        </p:nvCxnSpPr>
        <p:spPr>
          <a:xfrm>
            <a:off x="6370320" y="3439306"/>
            <a:ext cx="0" cy="1067045"/>
          </a:xfrm>
          <a:prstGeom prst="straightConnector1">
            <a:avLst/>
          </a:prstGeom>
          <a:noFill/>
          <a:ln cap="flat" cmpd="sng" w="9525">
            <a:solidFill>
              <a:srgbClr val="FFFF00"/>
            </a:solidFill>
            <a:prstDash val="solid"/>
            <a:miter lim="800000"/>
            <a:headEnd len="sm" w="sm" type="none"/>
            <a:tailEnd len="sm" w="sm" type="none"/>
          </a:ln>
        </p:spPr>
      </p:cxnSp>
      <p:sp>
        <p:nvSpPr>
          <p:cNvPr id="2572" name="Google Shape;2572;p76"/>
          <p:cNvSpPr/>
          <p:nvPr/>
        </p:nvSpPr>
        <p:spPr>
          <a:xfrm>
            <a:off x="4116650"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73" name="Google Shape;2573;p76"/>
          <p:cNvSpPr/>
          <p:nvPr/>
        </p:nvSpPr>
        <p:spPr>
          <a:xfrm>
            <a:off x="4477720"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74" name="Google Shape;2574;p76"/>
          <p:cNvSpPr/>
          <p:nvPr/>
        </p:nvSpPr>
        <p:spPr>
          <a:xfrm>
            <a:off x="4841383"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75" name="Google Shape;2575;p76"/>
          <p:cNvSpPr/>
          <p:nvPr/>
        </p:nvSpPr>
        <p:spPr>
          <a:xfrm>
            <a:off x="5223061"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76" name="Google Shape;2576;p76"/>
          <p:cNvSpPr/>
          <p:nvPr/>
        </p:nvSpPr>
        <p:spPr>
          <a:xfrm>
            <a:off x="5626332"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77" name="Google Shape;2577;p76"/>
          <p:cNvSpPr/>
          <p:nvPr/>
        </p:nvSpPr>
        <p:spPr>
          <a:xfrm>
            <a:off x="5994684"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78" name="Google Shape;2578;p76"/>
          <p:cNvSpPr/>
          <p:nvPr/>
        </p:nvSpPr>
        <p:spPr>
          <a:xfrm>
            <a:off x="6390927"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79" name="Google Shape;2579;p76"/>
          <p:cNvSpPr/>
          <p:nvPr/>
        </p:nvSpPr>
        <p:spPr>
          <a:xfrm>
            <a:off x="6770753"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80" name="Google Shape;2580;p76"/>
          <p:cNvSpPr/>
          <p:nvPr/>
        </p:nvSpPr>
        <p:spPr>
          <a:xfrm>
            <a:off x="7162550"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581" name="Google Shape;2581;p76"/>
          <p:cNvSpPr/>
          <p:nvPr/>
        </p:nvSpPr>
        <p:spPr>
          <a:xfrm>
            <a:off x="4112254"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82" name="Google Shape;2582;p76"/>
          <p:cNvSpPr/>
          <p:nvPr/>
        </p:nvSpPr>
        <p:spPr>
          <a:xfrm>
            <a:off x="4473324"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83" name="Google Shape;2583;p76"/>
          <p:cNvSpPr/>
          <p:nvPr/>
        </p:nvSpPr>
        <p:spPr>
          <a:xfrm>
            <a:off x="4836987"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84" name="Google Shape;2584;p76"/>
          <p:cNvSpPr/>
          <p:nvPr/>
        </p:nvSpPr>
        <p:spPr>
          <a:xfrm>
            <a:off x="5218665"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85" name="Google Shape;2585;p76"/>
          <p:cNvSpPr/>
          <p:nvPr/>
        </p:nvSpPr>
        <p:spPr>
          <a:xfrm>
            <a:off x="5621936"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586" name="Google Shape;2586;p76"/>
          <p:cNvSpPr/>
          <p:nvPr/>
        </p:nvSpPr>
        <p:spPr>
          <a:xfrm>
            <a:off x="5990288"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87" name="Google Shape;2587;p76"/>
          <p:cNvSpPr/>
          <p:nvPr/>
        </p:nvSpPr>
        <p:spPr>
          <a:xfrm>
            <a:off x="6386531"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88" name="Google Shape;2588;p76"/>
          <p:cNvSpPr/>
          <p:nvPr/>
        </p:nvSpPr>
        <p:spPr>
          <a:xfrm>
            <a:off x="6766357"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589" name="Google Shape;2589;p76"/>
          <p:cNvSpPr/>
          <p:nvPr/>
        </p:nvSpPr>
        <p:spPr>
          <a:xfrm>
            <a:off x="7158154" y="391523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590" name="Google Shape;2590;p76"/>
          <p:cNvSpPr/>
          <p:nvPr/>
        </p:nvSpPr>
        <p:spPr>
          <a:xfrm>
            <a:off x="4482116" y="4277589"/>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7</a:t>
            </a:r>
            <a:endParaRPr sz="2400">
              <a:solidFill>
                <a:srgbClr val="7CDDFB"/>
              </a:solidFill>
              <a:latin typeface="Ubuntu"/>
              <a:ea typeface="Ubuntu"/>
              <a:cs typeface="Ubuntu"/>
              <a:sym typeface="Ubuntu"/>
            </a:endParaRPr>
          </a:p>
        </p:txBody>
      </p:sp>
      <p:sp>
        <p:nvSpPr>
          <p:cNvPr id="2591" name="Google Shape;2591;p76"/>
          <p:cNvSpPr/>
          <p:nvPr/>
        </p:nvSpPr>
        <p:spPr>
          <a:xfrm>
            <a:off x="5630728" y="4277589"/>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5</a:t>
            </a:r>
            <a:endParaRPr sz="2400">
              <a:solidFill>
                <a:srgbClr val="7CDDFB"/>
              </a:solidFill>
              <a:latin typeface="Ubuntu"/>
              <a:ea typeface="Ubuntu"/>
              <a:cs typeface="Ubuntu"/>
              <a:sym typeface="Ubuntu"/>
            </a:endParaRPr>
          </a:p>
        </p:txBody>
      </p:sp>
      <p:sp>
        <p:nvSpPr>
          <p:cNvPr id="2592" name="Google Shape;2592;p76"/>
          <p:cNvSpPr/>
          <p:nvPr/>
        </p:nvSpPr>
        <p:spPr>
          <a:xfrm>
            <a:off x="6775149" y="4277589"/>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5</a:t>
            </a:r>
            <a:endParaRPr sz="2400">
              <a:solidFill>
                <a:srgbClr val="7CDDFB"/>
              </a:solidFill>
              <a:latin typeface="Ubuntu"/>
              <a:ea typeface="Ubuntu"/>
              <a:cs typeface="Ubuntu"/>
              <a:sym typeface="Ubuntu"/>
            </a:endParaRPr>
          </a:p>
        </p:txBody>
      </p:sp>
      <p:sp>
        <p:nvSpPr>
          <p:cNvPr id="2593" name="Google Shape;2593;p76"/>
          <p:cNvSpPr/>
          <p:nvPr/>
        </p:nvSpPr>
        <p:spPr>
          <a:xfrm>
            <a:off x="4077751" y="2144281"/>
            <a:ext cx="1019443" cy="288342"/>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594" name="Google Shape;2594;p76"/>
          <p:cNvSpPr/>
          <p:nvPr/>
        </p:nvSpPr>
        <p:spPr>
          <a:xfrm>
            <a:off x="8904416" y="4791681"/>
            <a:ext cx="2660831" cy="288342"/>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595" name="Google Shape;2595;p76"/>
          <p:cNvSpPr/>
          <p:nvPr/>
        </p:nvSpPr>
        <p:spPr>
          <a:xfrm>
            <a:off x="5252403" y="2144281"/>
            <a:ext cx="1019443" cy="288342"/>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596" name="Google Shape;2596;p76"/>
          <p:cNvSpPr/>
          <p:nvPr/>
        </p:nvSpPr>
        <p:spPr>
          <a:xfrm>
            <a:off x="8911887" y="4173913"/>
            <a:ext cx="2660831" cy="288342"/>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597" name="Google Shape;2597;p76"/>
          <p:cNvSpPr/>
          <p:nvPr/>
        </p:nvSpPr>
        <p:spPr>
          <a:xfrm>
            <a:off x="6446390" y="2144281"/>
            <a:ext cx="1019443" cy="288342"/>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598" name="Google Shape;2598;p76"/>
          <p:cNvSpPr/>
          <p:nvPr/>
        </p:nvSpPr>
        <p:spPr>
          <a:xfrm>
            <a:off x="8911887" y="2892855"/>
            <a:ext cx="2660831" cy="288342"/>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599" name="Google Shape;2599;p76"/>
          <p:cNvSpPr/>
          <p:nvPr/>
        </p:nvSpPr>
        <p:spPr>
          <a:xfrm>
            <a:off x="3129778" y="4933889"/>
            <a:ext cx="5373088" cy="144509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4400">
                <a:solidFill>
                  <a:schemeClr val="accent4"/>
                </a:solidFill>
                <a:latin typeface="Consolas"/>
                <a:ea typeface="Consolas"/>
                <a:cs typeface="Consolas"/>
                <a:sym typeface="Consolas"/>
              </a:rPr>
              <a:t>   </a:t>
            </a:r>
            <a:r>
              <a:rPr lang="en-US" sz="4400">
                <a:solidFill>
                  <a:schemeClr val="accent4"/>
                </a:solidFill>
                <a:latin typeface="Consolas"/>
                <a:ea typeface="Consolas"/>
                <a:cs typeface="Consolas"/>
                <a:sym typeface="Consolas"/>
              </a:rPr>
              <a:t>rwx rwx rwx</a:t>
            </a:r>
            <a:endParaRPr sz="4400">
              <a:solidFill>
                <a:schemeClr val="accent4"/>
              </a:solidFill>
              <a:latin typeface="Consolas"/>
              <a:ea typeface="Consolas"/>
              <a:cs typeface="Consolas"/>
              <a:sym typeface="Consolas"/>
            </a:endParaRPr>
          </a:p>
          <a:p>
            <a:pPr indent="0" lvl="0" marL="0" marR="0" rtl="0" algn="ctr">
              <a:spcBef>
                <a:spcPts val="0"/>
              </a:spcBef>
              <a:spcAft>
                <a:spcPts val="0"/>
              </a:spcAft>
              <a:buNone/>
            </a:pPr>
            <a:r>
              <a:t/>
            </a:r>
            <a:endParaRPr sz="4400">
              <a:solidFill>
                <a:schemeClr val="lt1"/>
              </a:solidFill>
              <a:latin typeface="Consolas"/>
              <a:ea typeface="Consolas"/>
              <a:cs typeface="Consolas"/>
              <a:sym typeface="Consolas"/>
            </a:endParaRPr>
          </a:p>
        </p:txBody>
      </p:sp>
      <p:cxnSp>
        <p:nvCxnSpPr>
          <p:cNvPr id="2600" name="Google Shape;2600;p76"/>
          <p:cNvCxnSpPr/>
          <p:nvPr/>
        </p:nvCxnSpPr>
        <p:spPr>
          <a:xfrm>
            <a:off x="5205046" y="5026610"/>
            <a:ext cx="0" cy="1067045"/>
          </a:xfrm>
          <a:prstGeom prst="straightConnector1">
            <a:avLst/>
          </a:prstGeom>
          <a:noFill/>
          <a:ln cap="flat" cmpd="sng" w="9525">
            <a:solidFill>
              <a:srgbClr val="FFFF00"/>
            </a:solidFill>
            <a:prstDash val="solid"/>
            <a:miter lim="800000"/>
            <a:headEnd len="sm" w="sm" type="none"/>
            <a:tailEnd len="sm" w="sm" type="none"/>
          </a:ln>
        </p:spPr>
      </p:cxnSp>
      <p:cxnSp>
        <p:nvCxnSpPr>
          <p:cNvPr id="2601" name="Google Shape;2601;p76"/>
          <p:cNvCxnSpPr/>
          <p:nvPr/>
        </p:nvCxnSpPr>
        <p:spPr>
          <a:xfrm>
            <a:off x="6370320" y="5026610"/>
            <a:ext cx="0" cy="1067045"/>
          </a:xfrm>
          <a:prstGeom prst="straightConnector1">
            <a:avLst/>
          </a:prstGeom>
          <a:noFill/>
          <a:ln cap="flat" cmpd="sng" w="9525">
            <a:solidFill>
              <a:srgbClr val="FFFF00"/>
            </a:solidFill>
            <a:prstDash val="solid"/>
            <a:miter lim="800000"/>
            <a:headEnd len="sm" w="sm" type="none"/>
            <a:tailEnd len="sm" w="sm" type="none"/>
          </a:ln>
        </p:spPr>
      </p:cxnSp>
      <p:sp>
        <p:nvSpPr>
          <p:cNvPr id="2602" name="Google Shape;2602;p76"/>
          <p:cNvSpPr/>
          <p:nvPr/>
        </p:nvSpPr>
        <p:spPr>
          <a:xfrm>
            <a:off x="4116650"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03" name="Google Shape;2603;p76"/>
          <p:cNvSpPr/>
          <p:nvPr/>
        </p:nvSpPr>
        <p:spPr>
          <a:xfrm>
            <a:off x="4477720"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04" name="Google Shape;2604;p76"/>
          <p:cNvSpPr/>
          <p:nvPr/>
        </p:nvSpPr>
        <p:spPr>
          <a:xfrm>
            <a:off x="4841383"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05" name="Google Shape;2605;p76"/>
          <p:cNvSpPr/>
          <p:nvPr/>
        </p:nvSpPr>
        <p:spPr>
          <a:xfrm>
            <a:off x="5223061"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06" name="Google Shape;2606;p76"/>
          <p:cNvSpPr/>
          <p:nvPr/>
        </p:nvSpPr>
        <p:spPr>
          <a:xfrm>
            <a:off x="5626332"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07" name="Google Shape;2607;p76"/>
          <p:cNvSpPr/>
          <p:nvPr/>
        </p:nvSpPr>
        <p:spPr>
          <a:xfrm>
            <a:off x="5994684"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08" name="Google Shape;2608;p76"/>
          <p:cNvSpPr/>
          <p:nvPr/>
        </p:nvSpPr>
        <p:spPr>
          <a:xfrm>
            <a:off x="6390927"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09" name="Google Shape;2609;p76"/>
          <p:cNvSpPr/>
          <p:nvPr/>
        </p:nvSpPr>
        <p:spPr>
          <a:xfrm>
            <a:off x="6770753"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10" name="Google Shape;2610;p76"/>
          <p:cNvSpPr/>
          <p:nvPr/>
        </p:nvSpPr>
        <p:spPr>
          <a:xfrm>
            <a:off x="7162550"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11" name="Google Shape;2611;p76"/>
          <p:cNvSpPr/>
          <p:nvPr/>
        </p:nvSpPr>
        <p:spPr>
          <a:xfrm>
            <a:off x="4112254"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12" name="Google Shape;2612;p76"/>
          <p:cNvSpPr/>
          <p:nvPr/>
        </p:nvSpPr>
        <p:spPr>
          <a:xfrm>
            <a:off x="4473324"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13" name="Google Shape;2613;p76"/>
          <p:cNvSpPr/>
          <p:nvPr/>
        </p:nvSpPr>
        <p:spPr>
          <a:xfrm>
            <a:off x="4836987"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14" name="Google Shape;2614;p76"/>
          <p:cNvSpPr/>
          <p:nvPr/>
        </p:nvSpPr>
        <p:spPr>
          <a:xfrm>
            <a:off x="5218665"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15" name="Google Shape;2615;p76"/>
          <p:cNvSpPr/>
          <p:nvPr/>
        </p:nvSpPr>
        <p:spPr>
          <a:xfrm>
            <a:off x="5621936"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16" name="Google Shape;2616;p76"/>
          <p:cNvSpPr/>
          <p:nvPr/>
        </p:nvSpPr>
        <p:spPr>
          <a:xfrm>
            <a:off x="5990288"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17" name="Google Shape;2617;p76"/>
          <p:cNvSpPr/>
          <p:nvPr/>
        </p:nvSpPr>
        <p:spPr>
          <a:xfrm>
            <a:off x="6386531"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18" name="Google Shape;2618;p76"/>
          <p:cNvSpPr/>
          <p:nvPr/>
        </p:nvSpPr>
        <p:spPr>
          <a:xfrm>
            <a:off x="6766357"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19" name="Google Shape;2619;p76"/>
          <p:cNvSpPr/>
          <p:nvPr/>
        </p:nvSpPr>
        <p:spPr>
          <a:xfrm>
            <a:off x="7158154" y="55025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20" name="Google Shape;2620;p76"/>
          <p:cNvSpPr/>
          <p:nvPr/>
        </p:nvSpPr>
        <p:spPr>
          <a:xfrm>
            <a:off x="4482116" y="5864893"/>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7</a:t>
            </a:r>
            <a:endParaRPr sz="2400">
              <a:solidFill>
                <a:srgbClr val="7CDDFB"/>
              </a:solidFill>
              <a:latin typeface="Ubuntu"/>
              <a:ea typeface="Ubuntu"/>
              <a:cs typeface="Ubuntu"/>
              <a:sym typeface="Ubuntu"/>
            </a:endParaRPr>
          </a:p>
        </p:txBody>
      </p:sp>
      <p:sp>
        <p:nvSpPr>
          <p:cNvPr id="2621" name="Google Shape;2621;p76"/>
          <p:cNvSpPr/>
          <p:nvPr/>
        </p:nvSpPr>
        <p:spPr>
          <a:xfrm>
            <a:off x="5630728" y="5864893"/>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7</a:t>
            </a:r>
            <a:endParaRPr sz="2400">
              <a:solidFill>
                <a:srgbClr val="7CDDFB"/>
              </a:solidFill>
              <a:latin typeface="Ubuntu"/>
              <a:ea typeface="Ubuntu"/>
              <a:cs typeface="Ubuntu"/>
              <a:sym typeface="Ubuntu"/>
            </a:endParaRPr>
          </a:p>
        </p:txBody>
      </p:sp>
      <p:sp>
        <p:nvSpPr>
          <p:cNvPr id="2622" name="Google Shape;2622;p76"/>
          <p:cNvSpPr/>
          <p:nvPr/>
        </p:nvSpPr>
        <p:spPr>
          <a:xfrm>
            <a:off x="6775149" y="5864893"/>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7</a:t>
            </a:r>
            <a:endParaRPr sz="2400">
              <a:solidFill>
                <a:srgbClr val="7CDDFB"/>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4"/>
                                        </p:tgtEl>
                                        <p:attrNameLst>
                                          <p:attrName>style.visibility</p:attrName>
                                        </p:attrNameLst>
                                      </p:cBhvr>
                                      <p:to>
                                        <p:strVal val="visible"/>
                                      </p:to>
                                    </p:set>
                                    <p:animEffect filter="fade" transition="in">
                                      <p:cBhvr>
                                        <p:cTn dur="500"/>
                                        <p:tgtEl>
                                          <p:spTgt spid="25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45"/>
                                        </p:tgtEl>
                                        <p:attrNameLst>
                                          <p:attrName>style.visibility</p:attrName>
                                        </p:attrNameLst>
                                      </p:cBhvr>
                                      <p:to>
                                        <p:strVal val="visible"/>
                                      </p:to>
                                    </p:set>
                                    <p:animEffect filter="fade" transition="in">
                                      <p:cBhvr>
                                        <p:cTn dur="500"/>
                                        <p:tgtEl>
                                          <p:spTgt spid="2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6"/>
                                        </p:tgtEl>
                                        <p:attrNameLst>
                                          <p:attrName>style.visibility</p:attrName>
                                        </p:attrNameLst>
                                      </p:cBhvr>
                                      <p:to>
                                        <p:strVal val="visible"/>
                                      </p:to>
                                    </p:set>
                                    <p:animEffect filter="fade" transition="in">
                                      <p:cBhvr>
                                        <p:cTn dur="250"/>
                                        <p:tgtEl>
                                          <p:spTgt spid="2546"/>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547"/>
                                        </p:tgtEl>
                                        <p:attrNameLst>
                                          <p:attrName>style.visibility</p:attrName>
                                        </p:attrNameLst>
                                      </p:cBhvr>
                                      <p:to>
                                        <p:strVal val="visible"/>
                                      </p:to>
                                    </p:set>
                                    <p:animEffect filter="fade" transition="in">
                                      <p:cBhvr>
                                        <p:cTn dur="250"/>
                                        <p:tgtEl>
                                          <p:spTgt spid="25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48"/>
                                        </p:tgtEl>
                                        <p:attrNameLst>
                                          <p:attrName>style.visibility</p:attrName>
                                        </p:attrNameLst>
                                      </p:cBhvr>
                                      <p:to>
                                        <p:strVal val="visible"/>
                                      </p:to>
                                    </p:set>
                                    <p:animEffect filter="fade" transition="in">
                                      <p:cBhvr>
                                        <p:cTn dur="250"/>
                                        <p:tgtEl>
                                          <p:spTgt spid="2548"/>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549"/>
                                        </p:tgtEl>
                                        <p:attrNameLst>
                                          <p:attrName>style.visibility</p:attrName>
                                        </p:attrNameLst>
                                      </p:cBhvr>
                                      <p:to>
                                        <p:strVal val="visible"/>
                                      </p:to>
                                    </p:set>
                                    <p:animEffect filter="fade" transition="in">
                                      <p:cBhvr>
                                        <p:cTn dur="250"/>
                                        <p:tgtEl>
                                          <p:spTgt spid="25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50"/>
                                        </p:tgtEl>
                                        <p:attrNameLst>
                                          <p:attrName>style.visibility</p:attrName>
                                        </p:attrNameLst>
                                      </p:cBhvr>
                                      <p:to>
                                        <p:strVal val="visible"/>
                                      </p:to>
                                    </p:set>
                                    <p:animEffect filter="fade" transition="in">
                                      <p:cBhvr>
                                        <p:cTn dur="250"/>
                                        <p:tgtEl>
                                          <p:spTgt spid="2550"/>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551"/>
                                        </p:tgtEl>
                                        <p:attrNameLst>
                                          <p:attrName>style.visibility</p:attrName>
                                        </p:attrNameLst>
                                      </p:cBhvr>
                                      <p:to>
                                        <p:strVal val="visible"/>
                                      </p:to>
                                    </p:set>
                                    <p:animEffect filter="fade" transition="in">
                                      <p:cBhvr>
                                        <p:cTn dur="250"/>
                                        <p:tgtEl>
                                          <p:spTgt spid="255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52"/>
                                        </p:tgtEl>
                                        <p:attrNameLst>
                                          <p:attrName>style.visibility</p:attrName>
                                        </p:attrNameLst>
                                      </p:cBhvr>
                                      <p:to>
                                        <p:strVal val="visible"/>
                                      </p:to>
                                    </p:set>
                                    <p:animEffect filter="fade" transition="in">
                                      <p:cBhvr>
                                        <p:cTn dur="250"/>
                                        <p:tgtEl>
                                          <p:spTgt spid="2552"/>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553"/>
                                        </p:tgtEl>
                                        <p:attrNameLst>
                                          <p:attrName>style.visibility</p:attrName>
                                        </p:attrNameLst>
                                      </p:cBhvr>
                                      <p:to>
                                        <p:strVal val="visible"/>
                                      </p:to>
                                    </p:set>
                                    <p:animEffect filter="fade" transition="in">
                                      <p:cBhvr>
                                        <p:cTn dur="250"/>
                                        <p:tgtEl>
                                          <p:spTgt spid="255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54"/>
                                        </p:tgtEl>
                                        <p:attrNameLst>
                                          <p:attrName>style.visibility</p:attrName>
                                        </p:attrNameLst>
                                      </p:cBhvr>
                                      <p:to>
                                        <p:strVal val="visible"/>
                                      </p:to>
                                    </p:set>
                                    <p:animEffect filter="fade" transition="in">
                                      <p:cBhvr>
                                        <p:cTn dur="250"/>
                                        <p:tgtEl>
                                          <p:spTgt spid="2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gtEl>
                                        <p:attrNameLst>
                                          <p:attrName>style.visibility</p:attrName>
                                        </p:attrNameLst>
                                      </p:cBhvr>
                                      <p:to>
                                        <p:strVal val="visible"/>
                                      </p:to>
                                    </p:set>
                                    <p:animEffect filter="fade" transition="in">
                                      <p:cBhvr>
                                        <p:cTn dur="500"/>
                                        <p:tgtEl>
                                          <p:spTgt spid="25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56"/>
                                        </p:tgtEl>
                                        <p:attrNameLst>
                                          <p:attrName>style.visibility</p:attrName>
                                        </p:attrNameLst>
                                      </p:cBhvr>
                                      <p:to>
                                        <p:strVal val="visible"/>
                                      </p:to>
                                    </p:set>
                                    <p:animEffect filter="fade" transition="in">
                                      <p:cBhvr>
                                        <p:cTn dur="500"/>
                                        <p:tgtEl>
                                          <p:spTgt spid="25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57"/>
                                        </p:tgtEl>
                                        <p:attrNameLst>
                                          <p:attrName>style.visibility</p:attrName>
                                        </p:attrNameLst>
                                      </p:cBhvr>
                                      <p:to>
                                        <p:strVal val="visible"/>
                                      </p:to>
                                    </p:set>
                                    <p:animEffect filter="fade" transition="in">
                                      <p:cBhvr>
                                        <p:cTn dur="500"/>
                                        <p:tgtEl>
                                          <p:spTgt spid="255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58"/>
                                        </p:tgtEl>
                                        <p:attrNameLst>
                                          <p:attrName>style.visibility</p:attrName>
                                        </p:attrNameLst>
                                      </p:cBhvr>
                                      <p:to>
                                        <p:strVal val="visible"/>
                                      </p:to>
                                    </p:set>
                                    <p:animEffect filter="fade" transition="in">
                                      <p:cBhvr>
                                        <p:cTn dur="500"/>
                                        <p:tgtEl>
                                          <p:spTgt spid="25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59"/>
                                        </p:tgtEl>
                                        <p:attrNameLst>
                                          <p:attrName>style.visibility</p:attrName>
                                        </p:attrNameLst>
                                      </p:cBhvr>
                                      <p:to>
                                        <p:strVal val="visible"/>
                                      </p:to>
                                    </p:set>
                                    <p:animEffect filter="fade" transition="in">
                                      <p:cBhvr>
                                        <p:cTn dur="500"/>
                                        <p:tgtEl>
                                          <p:spTgt spid="255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60"/>
                                        </p:tgtEl>
                                        <p:attrNameLst>
                                          <p:attrName>style.visibility</p:attrName>
                                        </p:attrNameLst>
                                      </p:cBhvr>
                                      <p:to>
                                        <p:strVal val="visible"/>
                                      </p:to>
                                    </p:set>
                                    <p:animEffect filter="fade" transition="in">
                                      <p:cBhvr>
                                        <p:cTn dur="500"/>
                                        <p:tgtEl>
                                          <p:spTgt spid="256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61"/>
                                        </p:tgtEl>
                                        <p:attrNameLst>
                                          <p:attrName>style.visibility</p:attrName>
                                        </p:attrNameLst>
                                      </p:cBhvr>
                                      <p:to>
                                        <p:strVal val="visible"/>
                                      </p:to>
                                    </p:set>
                                    <p:animEffect filter="fade" transition="in">
                                      <p:cBhvr>
                                        <p:cTn dur="500"/>
                                        <p:tgtEl>
                                          <p:spTgt spid="256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562"/>
                                        </p:tgtEl>
                                        <p:attrNameLst>
                                          <p:attrName>style.visibility</p:attrName>
                                        </p:attrNameLst>
                                      </p:cBhvr>
                                      <p:to>
                                        <p:strVal val="visible"/>
                                      </p:to>
                                    </p:set>
                                    <p:animEffect filter="fade" transition="in">
                                      <p:cBhvr>
                                        <p:cTn dur="500"/>
                                        <p:tgtEl>
                                          <p:spTgt spid="256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63"/>
                                        </p:tgtEl>
                                        <p:attrNameLst>
                                          <p:attrName>style.visibility</p:attrName>
                                        </p:attrNameLst>
                                      </p:cBhvr>
                                      <p:to>
                                        <p:strVal val="visible"/>
                                      </p:to>
                                    </p:set>
                                    <p:animEffect filter="fade" transition="in">
                                      <p:cBhvr>
                                        <p:cTn dur="500"/>
                                        <p:tgtEl>
                                          <p:spTgt spid="2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7"/>
                                        </p:tgtEl>
                                        <p:attrNameLst>
                                          <p:attrName>style.visibility</p:attrName>
                                        </p:attrNameLst>
                                      </p:cBhvr>
                                      <p:to>
                                        <p:strVal val="visible"/>
                                      </p:to>
                                    </p:set>
                                    <p:animEffect filter="fade" transition="in">
                                      <p:cBhvr>
                                        <p:cTn dur="500"/>
                                        <p:tgtEl>
                                          <p:spTgt spid="256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500"/>
                                        <p:tgtEl>
                                          <p:spTgt spid="25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93"/>
                                        </p:tgtEl>
                                        <p:attrNameLst>
                                          <p:attrName>style.visibility</p:attrName>
                                        </p:attrNameLst>
                                      </p:cBhvr>
                                      <p:to>
                                        <p:strVal val="visible"/>
                                      </p:to>
                                    </p:set>
                                    <p:animEffect filter="fade" transition="in">
                                      <p:cBhvr>
                                        <p:cTn dur="500"/>
                                        <p:tgtEl>
                                          <p:spTgt spid="259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94"/>
                                        </p:tgtEl>
                                        <p:attrNameLst>
                                          <p:attrName>style.visibility</p:attrName>
                                        </p:attrNameLst>
                                      </p:cBhvr>
                                      <p:to>
                                        <p:strVal val="visible"/>
                                      </p:to>
                                    </p:set>
                                    <p:animEffect filter="fade" transition="in">
                                      <p:cBhvr>
                                        <p:cTn dur="500"/>
                                        <p:tgtEl>
                                          <p:spTgt spid="2594"/>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2593"/>
                                        </p:tgtEl>
                                      </p:cBhvr>
                                    </p:animEffect>
                                    <p:set>
                                      <p:cBhvr>
                                        <p:cTn dur="1" fill="hold">
                                          <p:stCondLst>
                                            <p:cond delay="500"/>
                                          </p:stCondLst>
                                        </p:cTn>
                                        <p:tgtEl>
                                          <p:spTgt spid="2593"/>
                                        </p:tgtEl>
                                        <p:attrNameLst>
                                          <p:attrName>style.visibility</p:attrName>
                                        </p:attrNameLst>
                                      </p:cBhvr>
                                      <p:to>
                                        <p:strVal val="hidden"/>
                                      </p:to>
                                    </p:se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500"/>
                                        <p:tgtEl>
                                          <p:spTgt spid="2594"/>
                                        </p:tgtEl>
                                      </p:cBhvr>
                                    </p:animEffect>
                                    <p:set>
                                      <p:cBhvr>
                                        <p:cTn dur="1" fill="hold">
                                          <p:stCondLst>
                                            <p:cond delay="500"/>
                                          </p:stCondLst>
                                        </p:cTn>
                                        <p:tgtEl>
                                          <p:spTgt spid="2594"/>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64"/>
                                        </p:tgtEl>
                                        <p:attrNameLst>
                                          <p:attrName>style.visibility</p:attrName>
                                        </p:attrNameLst>
                                      </p:cBhvr>
                                      <p:to>
                                        <p:strVal val="visible"/>
                                      </p:to>
                                    </p:set>
                                    <p:animEffect filter="fade" transition="in">
                                      <p:cBhvr>
                                        <p:cTn dur="500"/>
                                        <p:tgtEl>
                                          <p:spTgt spid="256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595"/>
                                        </p:tgtEl>
                                        <p:attrNameLst>
                                          <p:attrName>style.visibility</p:attrName>
                                        </p:attrNameLst>
                                      </p:cBhvr>
                                      <p:to>
                                        <p:strVal val="visible"/>
                                      </p:to>
                                    </p:set>
                                    <p:animEffect filter="fade" transition="in">
                                      <p:cBhvr>
                                        <p:cTn dur="500"/>
                                        <p:tgtEl>
                                          <p:spTgt spid="259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96"/>
                                        </p:tgtEl>
                                        <p:attrNameLst>
                                          <p:attrName>style.visibility</p:attrName>
                                        </p:attrNameLst>
                                      </p:cBhvr>
                                      <p:to>
                                        <p:strVal val="visible"/>
                                      </p:to>
                                    </p:set>
                                    <p:animEffect filter="fade" transition="in">
                                      <p:cBhvr>
                                        <p:cTn dur="500"/>
                                        <p:tgtEl>
                                          <p:spTgt spid="2596"/>
                                        </p:tgtEl>
                                      </p:cBhvr>
                                    </p:animEffec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500"/>
                                        <p:tgtEl>
                                          <p:spTgt spid="2595"/>
                                        </p:tgtEl>
                                      </p:cBhvr>
                                    </p:animEffect>
                                    <p:set>
                                      <p:cBhvr>
                                        <p:cTn dur="1" fill="hold">
                                          <p:stCondLst>
                                            <p:cond delay="500"/>
                                          </p:stCondLst>
                                        </p:cTn>
                                        <p:tgtEl>
                                          <p:spTgt spid="2595"/>
                                        </p:tgtEl>
                                        <p:attrNameLst>
                                          <p:attrName>style.visibility</p:attrName>
                                        </p:attrNameLst>
                                      </p:cBhvr>
                                      <p:to>
                                        <p:strVal val="hidden"/>
                                      </p:to>
                                    </p:se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500"/>
                                        <p:tgtEl>
                                          <p:spTgt spid="2596"/>
                                        </p:tgtEl>
                                      </p:cBhvr>
                                    </p:animEffect>
                                    <p:set>
                                      <p:cBhvr>
                                        <p:cTn dur="1" fill="hold">
                                          <p:stCondLst>
                                            <p:cond delay="500"/>
                                          </p:stCondLst>
                                        </p:cTn>
                                        <p:tgtEl>
                                          <p:spTgt spid="2596"/>
                                        </p:tgtEl>
                                        <p:attrNameLst>
                                          <p:attrName>style.visibility</p:attrName>
                                        </p:attrNameLst>
                                      </p:cBhvr>
                                      <p:to>
                                        <p:strVal val="hidden"/>
                                      </p:to>
                                    </p:se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565"/>
                                        </p:tgtEl>
                                        <p:attrNameLst>
                                          <p:attrName>style.visibility</p:attrName>
                                        </p:attrNameLst>
                                      </p:cBhvr>
                                      <p:to>
                                        <p:strVal val="visible"/>
                                      </p:to>
                                    </p:set>
                                    <p:animEffect filter="fade" transition="in">
                                      <p:cBhvr>
                                        <p:cTn dur="500"/>
                                        <p:tgtEl>
                                          <p:spTgt spid="256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500"/>
                                        <p:tgtEl>
                                          <p:spTgt spid="2597"/>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500"/>
                                        <p:tgtEl>
                                          <p:spTgt spid="2598"/>
                                        </p:tgtEl>
                                      </p:cBhvr>
                                    </p:animEffect>
                                  </p:childTnLst>
                                </p:cTn>
                              </p:par>
                            </p:childTnLst>
                          </p:cTn>
                        </p:par>
                        <p:par>
                          <p:cTn fill="hold">
                            <p:stCondLst>
                              <p:cond delay="7000"/>
                            </p:stCondLst>
                            <p:childTnLst>
                              <p:par>
                                <p:cTn fill="hold" nodeType="afterEffect" presetClass="exit" presetID="10" presetSubtype="0">
                                  <p:stCondLst>
                                    <p:cond delay="0"/>
                                  </p:stCondLst>
                                  <p:childTnLst>
                                    <p:animEffect filter="fade" transition="out">
                                      <p:cBhvr>
                                        <p:cTn dur="500"/>
                                        <p:tgtEl>
                                          <p:spTgt spid="2597"/>
                                        </p:tgtEl>
                                      </p:cBhvr>
                                    </p:animEffect>
                                    <p:set>
                                      <p:cBhvr>
                                        <p:cTn dur="1" fill="hold">
                                          <p:stCondLst>
                                            <p:cond delay="500"/>
                                          </p:stCondLst>
                                        </p:cTn>
                                        <p:tgtEl>
                                          <p:spTgt spid="2597"/>
                                        </p:tgtEl>
                                        <p:attrNameLst>
                                          <p:attrName>style.visibility</p:attrName>
                                        </p:attrNameLst>
                                      </p:cBhvr>
                                      <p:to>
                                        <p:strVal val="hidden"/>
                                      </p:to>
                                    </p:set>
                                  </p:childTnLst>
                                </p:cTn>
                              </p:par>
                            </p:childTnLst>
                          </p:cTn>
                        </p:par>
                        <p:par>
                          <p:cTn fill="hold">
                            <p:stCondLst>
                              <p:cond delay="7500"/>
                            </p:stCondLst>
                            <p:childTnLst>
                              <p:par>
                                <p:cTn fill="hold" nodeType="afterEffect" presetClass="exit" presetID="10" presetSubtype="0">
                                  <p:stCondLst>
                                    <p:cond delay="0"/>
                                  </p:stCondLst>
                                  <p:childTnLst>
                                    <p:animEffect filter="fade" transition="out">
                                      <p:cBhvr>
                                        <p:cTn dur="500"/>
                                        <p:tgtEl>
                                          <p:spTgt spid="2598"/>
                                        </p:tgtEl>
                                      </p:cBhvr>
                                    </p:animEffect>
                                    <p:set>
                                      <p:cBhvr>
                                        <p:cTn dur="1" fill="hold">
                                          <p:stCondLst>
                                            <p:cond delay="500"/>
                                          </p:stCondLst>
                                        </p:cTn>
                                        <p:tgtEl>
                                          <p:spTgt spid="2598"/>
                                        </p:tgtEl>
                                        <p:attrNameLst>
                                          <p:attrName>style.visibility</p:attrName>
                                        </p:attrNameLst>
                                      </p:cBhvr>
                                      <p:to>
                                        <p:strVal val="hidden"/>
                                      </p:to>
                                    </p:se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566"/>
                                        </p:tgtEl>
                                        <p:attrNameLst>
                                          <p:attrName>style.visibility</p:attrName>
                                        </p:attrNameLst>
                                      </p:cBhvr>
                                      <p:to>
                                        <p:strVal val="visible"/>
                                      </p:to>
                                    </p:set>
                                    <p:animEffect filter="fade" transition="in">
                                      <p:cBhvr>
                                        <p:cTn dur="500"/>
                                        <p:tgtEl>
                                          <p:spTgt spid="2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9"/>
                                        </p:tgtEl>
                                        <p:attrNameLst>
                                          <p:attrName>style.visibility</p:attrName>
                                        </p:attrNameLst>
                                      </p:cBhvr>
                                      <p:to>
                                        <p:strVal val="visible"/>
                                      </p:to>
                                    </p:set>
                                    <p:animEffect filter="fade" transition="in">
                                      <p:cBhvr>
                                        <p:cTn dur="500"/>
                                        <p:tgtEl>
                                          <p:spTgt spid="25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70"/>
                                        </p:tgtEl>
                                        <p:attrNameLst>
                                          <p:attrName>style.visibility</p:attrName>
                                        </p:attrNameLst>
                                      </p:cBhvr>
                                      <p:to>
                                        <p:strVal val="visible"/>
                                      </p:to>
                                    </p:set>
                                    <p:animEffect filter="fade" transition="in">
                                      <p:cBhvr>
                                        <p:cTn dur="500"/>
                                        <p:tgtEl>
                                          <p:spTgt spid="25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71"/>
                                        </p:tgtEl>
                                        <p:attrNameLst>
                                          <p:attrName>style.visibility</p:attrName>
                                        </p:attrNameLst>
                                      </p:cBhvr>
                                      <p:to>
                                        <p:strVal val="visible"/>
                                      </p:to>
                                    </p:set>
                                    <p:animEffect filter="fade" transition="in">
                                      <p:cBhvr>
                                        <p:cTn dur="500"/>
                                        <p:tgtEl>
                                          <p:spTgt spid="257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72"/>
                                        </p:tgtEl>
                                        <p:attrNameLst>
                                          <p:attrName>style.visibility</p:attrName>
                                        </p:attrNameLst>
                                      </p:cBhvr>
                                      <p:to>
                                        <p:strVal val="visible"/>
                                      </p:to>
                                    </p:set>
                                    <p:animEffect filter="fade" transition="in">
                                      <p:cBhvr>
                                        <p:cTn dur="250"/>
                                        <p:tgtEl>
                                          <p:spTgt spid="2572"/>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573"/>
                                        </p:tgtEl>
                                        <p:attrNameLst>
                                          <p:attrName>style.visibility</p:attrName>
                                        </p:attrNameLst>
                                      </p:cBhvr>
                                      <p:to>
                                        <p:strVal val="visible"/>
                                      </p:to>
                                    </p:set>
                                    <p:animEffect filter="fade" transition="in">
                                      <p:cBhvr>
                                        <p:cTn dur="250"/>
                                        <p:tgtEl>
                                          <p:spTgt spid="25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74"/>
                                        </p:tgtEl>
                                        <p:attrNameLst>
                                          <p:attrName>style.visibility</p:attrName>
                                        </p:attrNameLst>
                                      </p:cBhvr>
                                      <p:to>
                                        <p:strVal val="visible"/>
                                      </p:to>
                                    </p:set>
                                    <p:animEffect filter="fade" transition="in">
                                      <p:cBhvr>
                                        <p:cTn dur="250"/>
                                        <p:tgtEl>
                                          <p:spTgt spid="2574"/>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2575"/>
                                        </p:tgtEl>
                                        <p:attrNameLst>
                                          <p:attrName>style.visibility</p:attrName>
                                        </p:attrNameLst>
                                      </p:cBhvr>
                                      <p:to>
                                        <p:strVal val="visible"/>
                                      </p:to>
                                    </p:set>
                                    <p:animEffect filter="fade" transition="in">
                                      <p:cBhvr>
                                        <p:cTn dur="250"/>
                                        <p:tgtEl>
                                          <p:spTgt spid="257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76"/>
                                        </p:tgtEl>
                                        <p:attrNameLst>
                                          <p:attrName>style.visibility</p:attrName>
                                        </p:attrNameLst>
                                      </p:cBhvr>
                                      <p:to>
                                        <p:strVal val="visible"/>
                                      </p:to>
                                    </p:set>
                                    <p:animEffect filter="fade" transition="in">
                                      <p:cBhvr>
                                        <p:cTn dur="250"/>
                                        <p:tgtEl>
                                          <p:spTgt spid="2576"/>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2577"/>
                                        </p:tgtEl>
                                        <p:attrNameLst>
                                          <p:attrName>style.visibility</p:attrName>
                                        </p:attrNameLst>
                                      </p:cBhvr>
                                      <p:to>
                                        <p:strVal val="visible"/>
                                      </p:to>
                                    </p:set>
                                    <p:animEffect filter="fade" transition="in">
                                      <p:cBhvr>
                                        <p:cTn dur="250"/>
                                        <p:tgtEl>
                                          <p:spTgt spid="257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78"/>
                                        </p:tgtEl>
                                        <p:attrNameLst>
                                          <p:attrName>style.visibility</p:attrName>
                                        </p:attrNameLst>
                                      </p:cBhvr>
                                      <p:to>
                                        <p:strVal val="visible"/>
                                      </p:to>
                                    </p:set>
                                    <p:animEffect filter="fade" transition="in">
                                      <p:cBhvr>
                                        <p:cTn dur="250"/>
                                        <p:tgtEl>
                                          <p:spTgt spid="2578"/>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2579"/>
                                        </p:tgtEl>
                                        <p:attrNameLst>
                                          <p:attrName>style.visibility</p:attrName>
                                        </p:attrNameLst>
                                      </p:cBhvr>
                                      <p:to>
                                        <p:strVal val="visible"/>
                                      </p:to>
                                    </p:set>
                                    <p:animEffect filter="fade" transition="in">
                                      <p:cBhvr>
                                        <p:cTn dur="250"/>
                                        <p:tgtEl>
                                          <p:spTgt spid="257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580"/>
                                        </p:tgtEl>
                                        <p:attrNameLst>
                                          <p:attrName>style.visibility</p:attrName>
                                        </p:attrNameLst>
                                      </p:cBhvr>
                                      <p:to>
                                        <p:strVal val="visible"/>
                                      </p:to>
                                    </p:set>
                                    <p:animEffect filter="fade" transition="in">
                                      <p:cBhvr>
                                        <p:cTn dur="250"/>
                                        <p:tgtEl>
                                          <p:spTgt spid="2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gtEl>
                                        <p:attrNameLst>
                                          <p:attrName>style.visibility</p:attrName>
                                        </p:attrNameLst>
                                      </p:cBhvr>
                                      <p:to>
                                        <p:strVal val="visible"/>
                                      </p:to>
                                    </p:set>
                                    <p:animEffect filter="fade" transition="in">
                                      <p:cBhvr>
                                        <p:cTn dur="500"/>
                                        <p:tgtEl>
                                          <p:spTgt spid="25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82"/>
                                        </p:tgtEl>
                                        <p:attrNameLst>
                                          <p:attrName>style.visibility</p:attrName>
                                        </p:attrNameLst>
                                      </p:cBhvr>
                                      <p:to>
                                        <p:strVal val="visible"/>
                                      </p:to>
                                    </p:set>
                                    <p:animEffect filter="fade" transition="in">
                                      <p:cBhvr>
                                        <p:cTn dur="500"/>
                                        <p:tgtEl>
                                          <p:spTgt spid="25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83"/>
                                        </p:tgtEl>
                                        <p:attrNameLst>
                                          <p:attrName>style.visibility</p:attrName>
                                        </p:attrNameLst>
                                      </p:cBhvr>
                                      <p:to>
                                        <p:strVal val="visible"/>
                                      </p:to>
                                    </p:set>
                                    <p:animEffect filter="fade" transition="in">
                                      <p:cBhvr>
                                        <p:cTn dur="500"/>
                                        <p:tgtEl>
                                          <p:spTgt spid="258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84"/>
                                        </p:tgtEl>
                                        <p:attrNameLst>
                                          <p:attrName>style.visibility</p:attrName>
                                        </p:attrNameLst>
                                      </p:cBhvr>
                                      <p:to>
                                        <p:strVal val="visible"/>
                                      </p:to>
                                    </p:set>
                                    <p:animEffect filter="fade" transition="in">
                                      <p:cBhvr>
                                        <p:cTn dur="500"/>
                                        <p:tgtEl>
                                          <p:spTgt spid="258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85"/>
                                        </p:tgtEl>
                                        <p:attrNameLst>
                                          <p:attrName>style.visibility</p:attrName>
                                        </p:attrNameLst>
                                      </p:cBhvr>
                                      <p:to>
                                        <p:strVal val="visible"/>
                                      </p:to>
                                    </p:set>
                                    <p:animEffect filter="fade" transition="in">
                                      <p:cBhvr>
                                        <p:cTn dur="500"/>
                                        <p:tgtEl>
                                          <p:spTgt spid="258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86"/>
                                        </p:tgtEl>
                                        <p:attrNameLst>
                                          <p:attrName>style.visibility</p:attrName>
                                        </p:attrNameLst>
                                      </p:cBhvr>
                                      <p:to>
                                        <p:strVal val="visible"/>
                                      </p:to>
                                    </p:set>
                                    <p:animEffect filter="fade" transition="in">
                                      <p:cBhvr>
                                        <p:cTn dur="500"/>
                                        <p:tgtEl>
                                          <p:spTgt spid="258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87"/>
                                        </p:tgtEl>
                                        <p:attrNameLst>
                                          <p:attrName>style.visibility</p:attrName>
                                        </p:attrNameLst>
                                      </p:cBhvr>
                                      <p:to>
                                        <p:strVal val="visible"/>
                                      </p:to>
                                    </p:set>
                                    <p:animEffect filter="fade" transition="in">
                                      <p:cBhvr>
                                        <p:cTn dur="500"/>
                                        <p:tgtEl>
                                          <p:spTgt spid="258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588"/>
                                        </p:tgtEl>
                                        <p:attrNameLst>
                                          <p:attrName>style.visibility</p:attrName>
                                        </p:attrNameLst>
                                      </p:cBhvr>
                                      <p:to>
                                        <p:strVal val="visible"/>
                                      </p:to>
                                    </p:set>
                                    <p:animEffect filter="fade" transition="in">
                                      <p:cBhvr>
                                        <p:cTn dur="500"/>
                                        <p:tgtEl>
                                          <p:spTgt spid="258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89"/>
                                        </p:tgtEl>
                                        <p:attrNameLst>
                                          <p:attrName>style.visibility</p:attrName>
                                        </p:attrNameLst>
                                      </p:cBhvr>
                                      <p:to>
                                        <p:strVal val="visible"/>
                                      </p:to>
                                    </p:set>
                                    <p:animEffect filter="fade" transition="in">
                                      <p:cBhvr>
                                        <p:cTn dur="500"/>
                                        <p:tgtEl>
                                          <p:spTgt spid="2589"/>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590"/>
                                        </p:tgtEl>
                                        <p:attrNameLst>
                                          <p:attrName>style.visibility</p:attrName>
                                        </p:attrNameLst>
                                      </p:cBhvr>
                                      <p:to>
                                        <p:strVal val="visible"/>
                                      </p:to>
                                    </p:set>
                                    <p:animEffect filter="fade" transition="in">
                                      <p:cBhvr>
                                        <p:cTn dur="500"/>
                                        <p:tgtEl>
                                          <p:spTgt spid="259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591"/>
                                        </p:tgtEl>
                                        <p:attrNameLst>
                                          <p:attrName>style.visibility</p:attrName>
                                        </p:attrNameLst>
                                      </p:cBhvr>
                                      <p:to>
                                        <p:strVal val="visible"/>
                                      </p:to>
                                    </p:set>
                                    <p:animEffect filter="fade" transition="in">
                                      <p:cBhvr>
                                        <p:cTn dur="500"/>
                                        <p:tgtEl>
                                          <p:spTgt spid="2591"/>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592"/>
                                        </p:tgtEl>
                                        <p:attrNameLst>
                                          <p:attrName>style.visibility</p:attrName>
                                        </p:attrNameLst>
                                      </p:cBhvr>
                                      <p:to>
                                        <p:strVal val="visible"/>
                                      </p:to>
                                    </p:set>
                                    <p:animEffect filter="fade" transition="in">
                                      <p:cBhvr>
                                        <p:cTn dur="500"/>
                                        <p:tgtEl>
                                          <p:spTgt spid="2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500"/>
                                        <p:tgtEl>
                                          <p:spTgt spid="25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500"/>
                                        <p:tgtEl>
                                          <p:spTgt spid="26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500"/>
                                        <p:tgtEl>
                                          <p:spTgt spid="260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250"/>
                                        <p:tgtEl>
                                          <p:spTgt spid="2602"/>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603"/>
                                        </p:tgtEl>
                                        <p:attrNameLst>
                                          <p:attrName>style.visibility</p:attrName>
                                        </p:attrNameLst>
                                      </p:cBhvr>
                                      <p:to>
                                        <p:strVal val="visible"/>
                                      </p:to>
                                    </p:set>
                                    <p:animEffect filter="fade" transition="in">
                                      <p:cBhvr>
                                        <p:cTn dur="250"/>
                                        <p:tgtEl>
                                          <p:spTgt spid="26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04"/>
                                        </p:tgtEl>
                                        <p:attrNameLst>
                                          <p:attrName>style.visibility</p:attrName>
                                        </p:attrNameLst>
                                      </p:cBhvr>
                                      <p:to>
                                        <p:strVal val="visible"/>
                                      </p:to>
                                    </p:set>
                                    <p:animEffect filter="fade" transition="in">
                                      <p:cBhvr>
                                        <p:cTn dur="250"/>
                                        <p:tgtEl>
                                          <p:spTgt spid="2604"/>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250"/>
                                        <p:tgtEl>
                                          <p:spTgt spid="260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06"/>
                                        </p:tgtEl>
                                        <p:attrNameLst>
                                          <p:attrName>style.visibility</p:attrName>
                                        </p:attrNameLst>
                                      </p:cBhvr>
                                      <p:to>
                                        <p:strVal val="visible"/>
                                      </p:to>
                                    </p:set>
                                    <p:animEffect filter="fade" transition="in">
                                      <p:cBhvr>
                                        <p:cTn dur="250"/>
                                        <p:tgtEl>
                                          <p:spTgt spid="2606"/>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2607"/>
                                        </p:tgtEl>
                                        <p:attrNameLst>
                                          <p:attrName>style.visibility</p:attrName>
                                        </p:attrNameLst>
                                      </p:cBhvr>
                                      <p:to>
                                        <p:strVal val="visible"/>
                                      </p:to>
                                    </p:set>
                                    <p:animEffect filter="fade" transition="in">
                                      <p:cBhvr>
                                        <p:cTn dur="250"/>
                                        <p:tgtEl>
                                          <p:spTgt spid="260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250"/>
                                        <p:tgtEl>
                                          <p:spTgt spid="2608"/>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2609"/>
                                        </p:tgtEl>
                                        <p:attrNameLst>
                                          <p:attrName>style.visibility</p:attrName>
                                        </p:attrNameLst>
                                      </p:cBhvr>
                                      <p:to>
                                        <p:strVal val="visible"/>
                                      </p:to>
                                    </p:set>
                                    <p:animEffect filter="fade" transition="in">
                                      <p:cBhvr>
                                        <p:cTn dur="250"/>
                                        <p:tgtEl>
                                          <p:spTgt spid="260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10"/>
                                        </p:tgtEl>
                                        <p:attrNameLst>
                                          <p:attrName>style.visibility</p:attrName>
                                        </p:attrNameLst>
                                      </p:cBhvr>
                                      <p:to>
                                        <p:strVal val="visible"/>
                                      </p:to>
                                    </p:set>
                                    <p:animEffect filter="fade" transition="in">
                                      <p:cBhvr>
                                        <p:cTn dur="250"/>
                                        <p:tgtEl>
                                          <p:spTgt spid="2610"/>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2611"/>
                                        </p:tgtEl>
                                        <p:attrNameLst>
                                          <p:attrName>style.visibility</p:attrName>
                                        </p:attrNameLst>
                                      </p:cBhvr>
                                      <p:to>
                                        <p:strVal val="visible"/>
                                      </p:to>
                                    </p:set>
                                    <p:animEffect filter="fade" transition="in">
                                      <p:cBhvr>
                                        <p:cTn dur="500"/>
                                        <p:tgtEl>
                                          <p:spTgt spid="2611"/>
                                        </p:tgtEl>
                                      </p:cBhvr>
                                    </p:animEffect>
                                  </p:childTnLst>
                                </p:cTn>
                              </p:par>
                            </p:childTnLst>
                          </p:cTn>
                        </p:par>
                        <p:par>
                          <p:cTn fill="hold">
                            <p:stCondLst>
                              <p:cond delay="4250"/>
                            </p:stCondLst>
                            <p:childTnLst>
                              <p:par>
                                <p:cTn fill="hold" nodeType="afterEffect" presetClass="entr" presetID="10" presetSubtype="0">
                                  <p:stCondLst>
                                    <p:cond delay="0"/>
                                  </p:stCondLst>
                                  <p:childTnLst>
                                    <p:set>
                                      <p:cBhvr>
                                        <p:cTn dur="1" fill="hold">
                                          <p:stCondLst>
                                            <p:cond delay="0"/>
                                          </p:stCondLst>
                                        </p:cTn>
                                        <p:tgtEl>
                                          <p:spTgt spid="2612"/>
                                        </p:tgtEl>
                                        <p:attrNameLst>
                                          <p:attrName>style.visibility</p:attrName>
                                        </p:attrNameLst>
                                      </p:cBhvr>
                                      <p:to>
                                        <p:strVal val="visible"/>
                                      </p:to>
                                    </p:set>
                                    <p:animEffect filter="fade" transition="in">
                                      <p:cBhvr>
                                        <p:cTn dur="500"/>
                                        <p:tgtEl>
                                          <p:spTgt spid="2612"/>
                                        </p:tgtEl>
                                      </p:cBhvr>
                                    </p:animEffect>
                                  </p:childTnLst>
                                </p:cTn>
                              </p:par>
                            </p:childTnLst>
                          </p:cTn>
                        </p:par>
                        <p:par>
                          <p:cTn fill="hold">
                            <p:stCondLst>
                              <p:cond delay="4750"/>
                            </p:stCondLst>
                            <p:childTnLst>
                              <p:par>
                                <p:cTn fill="hold" nodeType="afterEffect" presetClass="entr" presetID="10" presetSubtype="0">
                                  <p:stCondLst>
                                    <p:cond delay="0"/>
                                  </p:stCondLst>
                                  <p:childTnLst>
                                    <p:set>
                                      <p:cBhvr>
                                        <p:cTn dur="1" fill="hold">
                                          <p:stCondLst>
                                            <p:cond delay="0"/>
                                          </p:stCondLst>
                                        </p:cTn>
                                        <p:tgtEl>
                                          <p:spTgt spid="2613"/>
                                        </p:tgtEl>
                                        <p:attrNameLst>
                                          <p:attrName>style.visibility</p:attrName>
                                        </p:attrNameLst>
                                      </p:cBhvr>
                                      <p:to>
                                        <p:strVal val="visible"/>
                                      </p:to>
                                    </p:set>
                                    <p:animEffect filter="fade" transition="in">
                                      <p:cBhvr>
                                        <p:cTn dur="500"/>
                                        <p:tgtEl>
                                          <p:spTgt spid="2613"/>
                                        </p:tgtEl>
                                      </p:cBhvr>
                                    </p:animEffect>
                                  </p:childTnLst>
                                </p:cTn>
                              </p:par>
                            </p:childTnLst>
                          </p:cTn>
                        </p:par>
                        <p:par>
                          <p:cTn fill="hold">
                            <p:stCondLst>
                              <p:cond delay="5250"/>
                            </p:stCondLst>
                            <p:childTnLst>
                              <p:par>
                                <p:cTn fill="hold" nodeType="afterEffect" presetClass="entr" presetID="10" presetSubtype="0">
                                  <p:stCondLst>
                                    <p:cond delay="0"/>
                                  </p:stCondLst>
                                  <p:childTnLst>
                                    <p:set>
                                      <p:cBhvr>
                                        <p:cTn dur="1" fill="hold">
                                          <p:stCondLst>
                                            <p:cond delay="0"/>
                                          </p:stCondLst>
                                        </p:cTn>
                                        <p:tgtEl>
                                          <p:spTgt spid="2614"/>
                                        </p:tgtEl>
                                        <p:attrNameLst>
                                          <p:attrName>style.visibility</p:attrName>
                                        </p:attrNameLst>
                                      </p:cBhvr>
                                      <p:to>
                                        <p:strVal val="visible"/>
                                      </p:to>
                                    </p:set>
                                    <p:animEffect filter="fade" transition="in">
                                      <p:cBhvr>
                                        <p:cTn dur="500"/>
                                        <p:tgtEl>
                                          <p:spTgt spid="2614"/>
                                        </p:tgtEl>
                                      </p:cBhvr>
                                    </p:animEffect>
                                  </p:childTnLst>
                                </p:cTn>
                              </p:par>
                            </p:childTnLst>
                          </p:cTn>
                        </p:par>
                        <p:par>
                          <p:cTn fill="hold">
                            <p:stCondLst>
                              <p:cond delay="5750"/>
                            </p:stCondLst>
                            <p:childTnLst>
                              <p:par>
                                <p:cTn fill="hold" nodeType="after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500"/>
                                        <p:tgtEl>
                                          <p:spTgt spid="2615"/>
                                        </p:tgtEl>
                                      </p:cBhvr>
                                    </p:animEffect>
                                  </p:childTnLst>
                                </p:cTn>
                              </p:par>
                            </p:childTnLst>
                          </p:cTn>
                        </p:par>
                        <p:par>
                          <p:cTn fill="hold">
                            <p:stCondLst>
                              <p:cond delay="6250"/>
                            </p:stCondLst>
                            <p:childTnLst>
                              <p:par>
                                <p:cTn fill="hold" nodeType="afterEffect" presetClass="entr" presetID="10" presetSubtype="0">
                                  <p:stCondLst>
                                    <p:cond delay="0"/>
                                  </p:stCondLst>
                                  <p:childTnLst>
                                    <p:set>
                                      <p:cBhvr>
                                        <p:cTn dur="1" fill="hold">
                                          <p:stCondLst>
                                            <p:cond delay="0"/>
                                          </p:stCondLst>
                                        </p:cTn>
                                        <p:tgtEl>
                                          <p:spTgt spid="2616"/>
                                        </p:tgtEl>
                                        <p:attrNameLst>
                                          <p:attrName>style.visibility</p:attrName>
                                        </p:attrNameLst>
                                      </p:cBhvr>
                                      <p:to>
                                        <p:strVal val="visible"/>
                                      </p:to>
                                    </p:set>
                                    <p:animEffect filter="fade" transition="in">
                                      <p:cBhvr>
                                        <p:cTn dur="500"/>
                                        <p:tgtEl>
                                          <p:spTgt spid="2616"/>
                                        </p:tgtEl>
                                      </p:cBhvr>
                                    </p:animEffect>
                                  </p:childTnLst>
                                </p:cTn>
                              </p:par>
                            </p:childTnLst>
                          </p:cTn>
                        </p:par>
                        <p:par>
                          <p:cTn fill="hold">
                            <p:stCondLst>
                              <p:cond delay="6750"/>
                            </p:stCondLst>
                            <p:childTnLst>
                              <p:par>
                                <p:cTn fill="hold" nodeType="afterEffect" presetClass="entr" presetID="10" presetSubtype="0">
                                  <p:stCondLst>
                                    <p:cond delay="0"/>
                                  </p:stCondLst>
                                  <p:childTnLst>
                                    <p:set>
                                      <p:cBhvr>
                                        <p:cTn dur="1" fill="hold">
                                          <p:stCondLst>
                                            <p:cond delay="0"/>
                                          </p:stCondLst>
                                        </p:cTn>
                                        <p:tgtEl>
                                          <p:spTgt spid="2617"/>
                                        </p:tgtEl>
                                        <p:attrNameLst>
                                          <p:attrName>style.visibility</p:attrName>
                                        </p:attrNameLst>
                                      </p:cBhvr>
                                      <p:to>
                                        <p:strVal val="visible"/>
                                      </p:to>
                                    </p:set>
                                    <p:animEffect filter="fade" transition="in">
                                      <p:cBhvr>
                                        <p:cTn dur="500"/>
                                        <p:tgtEl>
                                          <p:spTgt spid="2617"/>
                                        </p:tgtEl>
                                      </p:cBhvr>
                                    </p:animEffect>
                                  </p:childTnLst>
                                </p:cTn>
                              </p:par>
                            </p:childTnLst>
                          </p:cTn>
                        </p:par>
                        <p:par>
                          <p:cTn fill="hold">
                            <p:stCondLst>
                              <p:cond delay="7250"/>
                            </p:stCondLst>
                            <p:childTnLst>
                              <p:par>
                                <p:cTn fill="hold" nodeType="afterEffect" presetClass="entr" presetID="10" presetSubtype="0">
                                  <p:stCondLst>
                                    <p:cond delay="0"/>
                                  </p:stCondLst>
                                  <p:childTnLst>
                                    <p:set>
                                      <p:cBhvr>
                                        <p:cTn dur="1" fill="hold">
                                          <p:stCondLst>
                                            <p:cond delay="0"/>
                                          </p:stCondLst>
                                        </p:cTn>
                                        <p:tgtEl>
                                          <p:spTgt spid="2618"/>
                                        </p:tgtEl>
                                        <p:attrNameLst>
                                          <p:attrName>style.visibility</p:attrName>
                                        </p:attrNameLst>
                                      </p:cBhvr>
                                      <p:to>
                                        <p:strVal val="visible"/>
                                      </p:to>
                                    </p:set>
                                    <p:animEffect filter="fade" transition="in">
                                      <p:cBhvr>
                                        <p:cTn dur="500"/>
                                        <p:tgtEl>
                                          <p:spTgt spid="2618"/>
                                        </p:tgtEl>
                                      </p:cBhvr>
                                    </p:animEffect>
                                  </p:childTnLst>
                                </p:cTn>
                              </p:par>
                            </p:childTnLst>
                          </p:cTn>
                        </p:par>
                        <p:par>
                          <p:cTn fill="hold">
                            <p:stCondLst>
                              <p:cond delay="7750"/>
                            </p:stCondLst>
                            <p:childTnLst>
                              <p:par>
                                <p:cTn fill="hold" nodeType="afterEffect" presetClass="entr" presetID="10" presetSubtype="0">
                                  <p:stCondLst>
                                    <p:cond delay="0"/>
                                  </p:stCondLst>
                                  <p:childTnLst>
                                    <p:set>
                                      <p:cBhvr>
                                        <p:cTn dur="1" fill="hold">
                                          <p:stCondLst>
                                            <p:cond delay="0"/>
                                          </p:stCondLst>
                                        </p:cTn>
                                        <p:tgtEl>
                                          <p:spTgt spid="2619"/>
                                        </p:tgtEl>
                                        <p:attrNameLst>
                                          <p:attrName>style.visibility</p:attrName>
                                        </p:attrNameLst>
                                      </p:cBhvr>
                                      <p:to>
                                        <p:strVal val="visible"/>
                                      </p:to>
                                    </p:set>
                                    <p:animEffect filter="fade" transition="in">
                                      <p:cBhvr>
                                        <p:cTn dur="500"/>
                                        <p:tgtEl>
                                          <p:spTgt spid="2619"/>
                                        </p:tgtEl>
                                      </p:cBhvr>
                                    </p:animEffect>
                                  </p:childTnLst>
                                </p:cTn>
                              </p:par>
                            </p:childTnLst>
                          </p:cTn>
                        </p:par>
                        <p:par>
                          <p:cTn fill="hold">
                            <p:stCondLst>
                              <p:cond delay="8250"/>
                            </p:stCondLst>
                            <p:childTnLst>
                              <p:par>
                                <p:cTn fill="hold" nodeType="after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500"/>
                                        <p:tgtEl>
                                          <p:spTgt spid="2620"/>
                                        </p:tgtEl>
                                      </p:cBhvr>
                                    </p:animEffect>
                                  </p:childTnLst>
                                </p:cTn>
                              </p:par>
                            </p:childTnLst>
                          </p:cTn>
                        </p:par>
                        <p:par>
                          <p:cTn fill="hold">
                            <p:stCondLst>
                              <p:cond delay="8750"/>
                            </p:stCondLst>
                            <p:childTnLst>
                              <p:par>
                                <p:cTn fill="hold" nodeType="afterEffect" presetClass="entr" presetID="10" presetSubtype="0">
                                  <p:stCondLst>
                                    <p:cond delay="0"/>
                                  </p:stCondLst>
                                  <p:childTnLst>
                                    <p:set>
                                      <p:cBhvr>
                                        <p:cTn dur="1" fill="hold">
                                          <p:stCondLst>
                                            <p:cond delay="0"/>
                                          </p:stCondLst>
                                        </p:cTn>
                                        <p:tgtEl>
                                          <p:spTgt spid="2621"/>
                                        </p:tgtEl>
                                        <p:attrNameLst>
                                          <p:attrName>style.visibility</p:attrName>
                                        </p:attrNameLst>
                                      </p:cBhvr>
                                      <p:to>
                                        <p:strVal val="visible"/>
                                      </p:to>
                                    </p:set>
                                    <p:animEffect filter="fade" transition="in">
                                      <p:cBhvr>
                                        <p:cTn dur="500"/>
                                        <p:tgtEl>
                                          <p:spTgt spid="2621"/>
                                        </p:tgtEl>
                                      </p:cBhvr>
                                    </p:animEffect>
                                  </p:childTnLst>
                                </p:cTn>
                              </p:par>
                            </p:childTnLst>
                          </p:cTn>
                        </p:par>
                        <p:par>
                          <p:cTn fill="hold">
                            <p:stCondLst>
                              <p:cond delay="9250"/>
                            </p:stCondLst>
                            <p:childTnLst>
                              <p:par>
                                <p:cTn fill="hold" nodeType="afterEffect" presetClass="entr" presetID="10" presetSubtype="0">
                                  <p:stCondLst>
                                    <p:cond delay="0"/>
                                  </p:stCondLst>
                                  <p:childTnLst>
                                    <p:set>
                                      <p:cBhvr>
                                        <p:cTn dur="1" fill="hold">
                                          <p:stCondLst>
                                            <p:cond delay="0"/>
                                          </p:stCondLst>
                                        </p:cTn>
                                        <p:tgtEl>
                                          <p:spTgt spid="2622"/>
                                        </p:tgtEl>
                                        <p:attrNameLst>
                                          <p:attrName>style.visibility</p:attrName>
                                        </p:attrNameLst>
                                      </p:cBhvr>
                                      <p:to>
                                        <p:strVal val="visible"/>
                                      </p:to>
                                    </p:set>
                                    <p:animEffect filter="fade" transition="in">
                                      <p:cBhvr>
                                        <p:cTn dur="500"/>
                                        <p:tgtEl>
                                          <p:spTgt spid="2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7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Octal Permissions</a:t>
            </a:r>
            <a:endParaRPr/>
          </a:p>
        </p:txBody>
      </p:sp>
      <p:sp>
        <p:nvSpPr>
          <p:cNvPr id="2629" name="Google Shape;2629;p77"/>
          <p:cNvSpPr/>
          <p:nvPr/>
        </p:nvSpPr>
        <p:spPr>
          <a:xfrm>
            <a:off x="3129778" y="1539131"/>
            <a:ext cx="5373088" cy="144509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4400">
                <a:solidFill>
                  <a:schemeClr val="accent4"/>
                </a:solidFill>
                <a:latin typeface="Consolas"/>
                <a:ea typeface="Consolas"/>
                <a:cs typeface="Consolas"/>
                <a:sym typeface="Consolas"/>
              </a:rPr>
              <a:t>   </a:t>
            </a:r>
            <a:r>
              <a:rPr lang="en-US" sz="4400">
                <a:solidFill>
                  <a:schemeClr val="accent4"/>
                </a:solidFill>
                <a:latin typeface="Consolas"/>
                <a:ea typeface="Consolas"/>
                <a:cs typeface="Consolas"/>
                <a:sym typeface="Consolas"/>
              </a:rPr>
              <a:t>rw- r</a:t>
            </a:r>
            <a:r>
              <a:rPr lang="en-US" sz="4400">
                <a:solidFill>
                  <a:schemeClr val="accent4"/>
                </a:solidFill>
                <a:latin typeface="Consolas"/>
                <a:ea typeface="Consolas"/>
                <a:cs typeface="Consolas"/>
                <a:sym typeface="Consolas"/>
              </a:rPr>
              <a:t>--</a:t>
            </a:r>
            <a:r>
              <a:rPr lang="en-US" sz="4400">
                <a:solidFill>
                  <a:schemeClr val="accent4"/>
                </a:solidFill>
                <a:latin typeface="Consolas"/>
                <a:ea typeface="Consolas"/>
                <a:cs typeface="Consolas"/>
                <a:sym typeface="Consolas"/>
              </a:rPr>
              <a:t> ---</a:t>
            </a:r>
            <a:endParaRPr/>
          </a:p>
          <a:p>
            <a:pPr indent="0" lvl="0" marL="0" marR="0" rtl="0" algn="ctr">
              <a:spcBef>
                <a:spcPts val="0"/>
              </a:spcBef>
              <a:spcAft>
                <a:spcPts val="0"/>
              </a:spcAft>
              <a:buNone/>
            </a:pPr>
            <a:r>
              <a:t/>
            </a:r>
            <a:endParaRPr sz="4400">
              <a:solidFill>
                <a:schemeClr val="lt1"/>
              </a:solidFill>
              <a:latin typeface="Consolas"/>
              <a:ea typeface="Consolas"/>
              <a:cs typeface="Consolas"/>
              <a:sym typeface="Consolas"/>
            </a:endParaRPr>
          </a:p>
        </p:txBody>
      </p:sp>
      <p:cxnSp>
        <p:nvCxnSpPr>
          <p:cNvPr id="2630" name="Google Shape;2630;p77"/>
          <p:cNvCxnSpPr/>
          <p:nvPr/>
        </p:nvCxnSpPr>
        <p:spPr>
          <a:xfrm>
            <a:off x="5205046" y="1631852"/>
            <a:ext cx="0" cy="1017563"/>
          </a:xfrm>
          <a:prstGeom prst="straightConnector1">
            <a:avLst/>
          </a:prstGeom>
          <a:noFill/>
          <a:ln cap="flat" cmpd="sng" w="9525">
            <a:solidFill>
              <a:srgbClr val="FFFF00"/>
            </a:solidFill>
            <a:prstDash val="solid"/>
            <a:miter lim="800000"/>
            <a:headEnd len="sm" w="sm" type="none"/>
            <a:tailEnd len="sm" w="sm" type="none"/>
          </a:ln>
        </p:spPr>
      </p:cxnSp>
      <p:cxnSp>
        <p:nvCxnSpPr>
          <p:cNvPr id="2631" name="Google Shape;2631;p77"/>
          <p:cNvCxnSpPr/>
          <p:nvPr/>
        </p:nvCxnSpPr>
        <p:spPr>
          <a:xfrm>
            <a:off x="6370320" y="1631852"/>
            <a:ext cx="0" cy="1003496"/>
          </a:xfrm>
          <a:prstGeom prst="straightConnector1">
            <a:avLst/>
          </a:prstGeom>
          <a:noFill/>
          <a:ln cap="flat" cmpd="sng" w="9525">
            <a:solidFill>
              <a:srgbClr val="FFFF00"/>
            </a:solidFill>
            <a:prstDash val="solid"/>
            <a:miter lim="800000"/>
            <a:headEnd len="sm" w="sm" type="none"/>
            <a:tailEnd len="sm" w="sm" type="none"/>
          </a:ln>
        </p:spPr>
      </p:cxnSp>
      <p:sp>
        <p:nvSpPr>
          <p:cNvPr id="2632" name="Google Shape;2632;p77"/>
          <p:cNvSpPr/>
          <p:nvPr/>
        </p:nvSpPr>
        <p:spPr>
          <a:xfrm>
            <a:off x="4116650"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4</a:t>
            </a:r>
            <a:endParaRPr sz="2400">
              <a:solidFill>
                <a:srgbClr val="243445"/>
              </a:solidFill>
              <a:latin typeface="Ubuntu"/>
              <a:ea typeface="Ubuntu"/>
              <a:cs typeface="Ubuntu"/>
              <a:sym typeface="Ubuntu"/>
            </a:endParaRPr>
          </a:p>
        </p:txBody>
      </p:sp>
      <p:sp>
        <p:nvSpPr>
          <p:cNvPr id="2633" name="Google Shape;2633;p77"/>
          <p:cNvSpPr/>
          <p:nvPr/>
        </p:nvSpPr>
        <p:spPr>
          <a:xfrm>
            <a:off x="4477720"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2</a:t>
            </a:r>
            <a:endParaRPr sz="2400">
              <a:solidFill>
                <a:srgbClr val="243445"/>
              </a:solidFill>
              <a:latin typeface="Ubuntu"/>
              <a:ea typeface="Ubuntu"/>
              <a:cs typeface="Ubuntu"/>
              <a:sym typeface="Ubuntu"/>
            </a:endParaRPr>
          </a:p>
        </p:txBody>
      </p:sp>
      <p:sp>
        <p:nvSpPr>
          <p:cNvPr id="2634" name="Google Shape;2634;p77"/>
          <p:cNvSpPr/>
          <p:nvPr/>
        </p:nvSpPr>
        <p:spPr>
          <a:xfrm>
            <a:off x="4841383"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35" name="Google Shape;2635;p77"/>
          <p:cNvSpPr/>
          <p:nvPr/>
        </p:nvSpPr>
        <p:spPr>
          <a:xfrm>
            <a:off x="5223061"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4</a:t>
            </a:r>
            <a:endParaRPr sz="2400">
              <a:solidFill>
                <a:srgbClr val="243445"/>
              </a:solidFill>
              <a:latin typeface="Ubuntu"/>
              <a:ea typeface="Ubuntu"/>
              <a:cs typeface="Ubuntu"/>
              <a:sym typeface="Ubuntu"/>
            </a:endParaRPr>
          </a:p>
        </p:txBody>
      </p:sp>
      <p:sp>
        <p:nvSpPr>
          <p:cNvPr id="2636" name="Google Shape;2636;p77"/>
          <p:cNvSpPr/>
          <p:nvPr/>
        </p:nvSpPr>
        <p:spPr>
          <a:xfrm>
            <a:off x="5626332"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2</a:t>
            </a:r>
            <a:endParaRPr sz="2400">
              <a:solidFill>
                <a:srgbClr val="243445"/>
              </a:solidFill>
              <a:latin typeface="Ubuntu"/>
              <a:ea typeface="Ubuntu"/>
              <a:cs typeface="Ubuntu"/>
              <a:sym typeface="Ubuntu"/>
            </a:endParaRPr>
          </a:p>
        </p:txBody>
      </p:sp>
      <p:sp>
        <p:nvSpPr>
          <p:cNvPr id="2637" name="Google Shape;2637;p77"/>
          <p:cNvSpPr/>
          <p:nvPr/>
        </p:nvSpPr>
        <p:spPr>
          <a:xfrm>
            <a:off x="5994684"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38" name="Google Shape;2638;p77"/>
          <p:cNvSpPr/>
          <p:nvPr/>
        </p:nvSpPr>
        <p:spPr>
          <a:xfrm>
            <a:off x="6390927"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4</a:t>
            </a:r>
            <a:endParaRPr sz="2400">
              <a:solidFill>
                <a:srgbClr val="243445"/>
              </a:solidFill>
              <a:latin typeface="Ubuntu"/>
              <a:ea typeface="Ubuntu"/>
              <a:cs typeface="Ubuntu"/>
              <a:sym typeface="Ubuntu"/>
            </a:endParaRPr>
          </a:p>
        </p:txBody>
      </p:sp>
      <p:sp>
        <p:nvSpPr>
          <p:cNvPr id="2639" name="Google Shape;2639;p77"/>
          <p:cNvSpPr/>
          <p:nvPr/>
        </p:nvSpPr>
        <p:spPr>
          <a:xfrm>
            <a:off x="6770753"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2</a:t>
            </a:r>
            <a:endParaRPr sz="2400">
              <a:solidFill>
                <a:srgbClr val="243445"/>
              </a:solidFill>
              <a:latin typeface="Ubuntu"/>
              <a:ea typeface="Ubuntu"/>
              <a:cs typeface="Ubuntu"/>
              <a:sym typeface="Ubuntu"/>
            </a:endParaRPr>
          </a:p>
        </p:txBody>
      </p:sp>
      <p:sp>
        <p:nvSpPr>
          <p:cNvPr id="2640" name="Google Shape;2640;p77"/>
          <p:cNvSpPr/>
          <p:nvPr/>
        </p:nvSpPr>
        <p:spPr>
          <a:xfrm>
            <a:off x="7162550" y="2107777"/>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41" name="Google Shape;2641;p77"/>
          <p:cNvSpPr/>
          <p:nvPr/>
        </p:nvSpPr>
        <p:spPr>
          <a:xfrm>
            <a:off x="4111388" y="211717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4</a:t>
            </a:r>
            <a:endParaRPr sz="2400">
              <a:solidFill>
                <a:srgbClr val="D8D8D8"/>
              </a:solidFill>
              <a:latin typeface="Ubuntu"/>
              <a:ea typeface="Ubuntu"/>
              <a:cs typeface="Ubuntu"/>
              <a:sym typeface="Ubuntu"/>
            </a:endParaRPr>
          </a:p>
        </p:txBody>
      </p:sp>
      <p:sp>
        <p:nvSpPr>
          <p:cNvPr id="2642" name="Google Shape;2642;p77"/>
          <p:cNvSpPr/>
          <p:nvPr/>
        </p:nvSpPr>
        <p:spPr>
          <a:xfrm>
            <a:off x="4472458" y="211717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2</a:t>
            </a:r>
            <a:endParaRPr sz="2400">
              <a:solidFill>
                <a:srgbClr val="D8D8D8"/>
              </a:solidFill>
              <a:latin typeface="Ubuntu"/>
              <a:ea typeface="Ubuntu"/>
              <a:cs typeface="Ubuntu"/>
              <a:sym typeface="Ubuntu"/>
            </a:endParaRPr>
          </a:p>
        </p:txBody>
      </p:sp>
      <p:sp>
        <p:nvSpPr>
          <p:cNvPr id="2643" name="Google Shape;2643;p77"/>
          <p:cNvSpPr/>
          <p:nvPr/>
        </p:nvSpPr>
        <p:spPr>
          <a:xfrm>
            <a:off x="4836121" y="211717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644" name="Google Shape;2644;p77"/>
          <p:cNvSpPr/>
          <p:nvPr/>
        </p:nvSpPr>
        <p:spPr>
          <a:xfrm>
            <a:off x="5217799" y="211717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4</a:t>
            </a:r>
            <a:endParaRPr sz="2400">
              <a:solidFill>
                <a:srgbClr val="D8D8D8"/>
              </a:solidFill>
              <a:latin typeface="Ubuntu"/>
              <a:ea typeface="Ubuntu"/>
              <a:cs typeface="Ubuntu"/>
              <a:sym typeface="Ubuntu"/>
            </a:endParaRPr>
          </a:p>
        </p:txBody>
      </p:sp>
      <p:sp>
        <p:nvSpPr>
          <p:cNvPr id="2645" name="Google Shape;2645;p77"/>
          <p:cNvSpPr/>
          <p:nvPr/>
        </p:nvSpPr>
        <p:spPr>
          <a:xfrm>
            <a:off x="5621070" y="211717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646" name="Google Shape;2646;p77"/>
          <p:cNvSpPr/>
          <p:nvPr/>
        </p:nvSpPr>
        <p:spPr>
          <a:xfrm>
            <a:off x="5989422" y="211717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647" name="Google Shape;2647;p77"/>
          <p:cNvSpPr/>
          <p:nvPr/>
        </p:nvSpPr>
        <p:spPr>
          <a:xfrm>
            <a:off x="6385665" y="211717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648" name="Google Shape;2648;p77"/>
          <p:cNvSpPr/>
          <p:nvPr/>
        </p:nvSpPr>
        <p:spPr>
          <a:xfrm>
            <a:off x="6765491" y="211717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649" name="Google Shape;2649;p77"/>
          <p:cNvSpPr/>
          <p:nvPr/>
        </p:nvSpPr>
        <p:spPr>
          <a:xfrm>
            <a:off x="7157288" y="211717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650" name="Google Shape;2650;p77"/>
          <p:cNvSpPr/>
          <p:nvPr/>
        </p:nvSpPr>
        <p:spPr>
          <a:xfrm>
            <a:off x="4482116" y="24701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6</a:t>
            </a:r>
            <a:endParaRPr sz="2400">
              <a:solidFill>
                <a:srgbClr val="7CDDFB"/>
              </a:solidFill>
              <a:latin typeface="Ubuntu"/>
              <a:ea typeface="Ubuntu"/>
              <a:cs typeface="Ubuntu"/>
              <a:sym typeface="Ubuntu"/>
            </a:endParaRPr>
          </a:p>
        </p:txBody>
      </p:sp>
      <p:sp>
        <p:nvSpPr>
          <p:cNvPr id="2651" name="Google Shape;2651;p77"/>
          <p:cNvSpPr/>
          <p:nvPr/>
        </p:nvSpPr>
        <p:spPr>
          <a:xfrm>
            <a:off x="5630728" y="24701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4</a:t>
            </a:r>
            <a:endParaRPr sz="2400">
              <a:solidFill>
                <a:srgbClr val="7CDDFB"/>
              </a:solidFill>
              <a:latin typeface="Ubuntu"/>
              <a:ea typeface="Ubuntu"/>
              <a:cs typeface="Ubuntu"/>
              <a:sym typeface="Ubuntu"/>
            </a:endParaRPr>
          </a:p>
        </p:txBody>
      </p:sp>
      <p:sp>
        <p:nvSpPr>
          <p:cNvPr id="2652" name="Google Shape;2652;p77"/>
          <p:cNvSpPr/>
          <p:nvPr/>
        </p:nvSpPr>
        <p:spPr>
          <a:xfrm>
            <a:off x="6775149" y="247013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0</a:t>
            </a:r>
            <a:endParaRPr sz="2400">
              <a:solidFill>
                <a:srgbClr val="7CDDFB"/>
              </a:solidFill>
              <a:latin typeface="Ubuntu"/>
              <a:ea typeface="Ubuntu"/>
              <a:cs typeface="Ubuntu"/>
              <a:sym typeface="Ubuntu"/>
            </a:endParaRPr>
          </a:p>
        </p:txBody>
      </p:sp>
      <p:sp>
        <p:nvSpPr>
          <p:cNvPr id="2653" name="Google Shape;2653;p77"/>
          <p:cNvSpPr/>
          <p:nvPr/>
        </p:nvSpPr>
        <p:spPr>
          <a:xfrm>
            <a:off x="8801253" y="3248138"/>
            <a:ext cx="2679591" cy="1445096"/>
          </a:xfrm>
          <a:prstGeom prst="roundRect">
            <a:avLst>
              <a:gd fmla="val 1724" name="adj"/>
            </a:avLst>
          </a:prstGeom>
          <a:solidFill>
            <a:schemeClr val="accent1"/>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aphicFrame>
        <p:nvGraphicFramePr>
          <p:cNvPr id="2654" name="Google Shape;2654;p77"/>
          <p:cNvGraphicFramePr/>
          <p:nvPr/>
        </p:nvGraphicFramePr>
        <p:xfrm>
          <a:off x="8812228" y="3341917"/>
          <a:ext cx="3000000" cy="3000000"/>
        </p:xfrm>
        <a:graphic>
          <a:graphicData uri="http://schemas.openxmlformats.org/drawingml/2006/table">
            <a:tbl>
              <a:tblPr>
                <a:noFill/>
                <a:tableStyleId>{8948AF37-2B53-4C7F-B5CF-3DE46D24339A}</a:tableStyleId>
              </a:tblPr>
              <a:tblGrid>
                <a:gridCol w="1354025"/>
                <a:gridCol w="1295825"/>
              </a:tblGrid>
              <a:tr h="316925">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chemeClr val="lt1"/>
                          </a:solidFill>
                          <a:latin typeface="Consolas"/>
                          <a:ea typeface="Consolas"/>
                          <a:cs typeface="Consolas"/>
                          <a:sym typeface="Consolas"/>
                        </a:rPr>
                        <a:t>Permission</a:t>
                      </a:r>
                      <a:endParaRPr b="0" i="0" sz="1600" u="none" cap="none" strike="noStrike">
                        <a:solidFill>
                          <a:schemeClr val="lt1"/>
                        </a:solidFill>
                        <a:latin typeface="Consolas"/>
                        <a:ea typeface="Consolas"/>
                        <a:cs typeface="Consolas"/>
                        <a:sym typeface="Consolas"/>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4800"/>
                        <a:buFont typeface="Arial"/>
                        <a:buNone/>
                      </a:pPr>
                      <a:r>
                        <a:rPr b="0" i="0" lang="en-US" sz="1600" u="none" cap="none" strike="noStrike">
                          <a:solidFill>
                            <a:srgbClr val="7CDDFB"/>
                          </a:solidFill>
                          <a:latin typeface="Consolas"/>
                          <a:ea typeface="Consolas"/>
                          <a:cs typeface="Consolas"/>
                          <a:sym typeface="Consolas"/>
                        </a:rPr>
                        <a:t>Value</a:t>
                      </a:r>
                      <a:endParaRPr b="0" i="0" sz="1600" u="none" cap="none" strike="noStrike">
                        <a:solidFill>
                          <a:srgbClr val="7CDDFB"/>
                        </a:solidFill>
                        <a:latin typeface="Consolas"/>
                        <a:ea typeface="Consolas"/>
                        <a:cs typeface="Consolas"/>
                        <a:sym typeface="Consolas"/>
                      </a:endParaRPr>
                    </a:p>
                  </a:txBody>
                  <a:tcPr marT="45725" marB="45725" marR="91450" marL="91450" anchor="ctr"/>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r</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4</a:t>
                      </a:r>
                      <a:endParaRPr b="0" i="0" sz="1200" u="none" cap="none" strike="noStrike">
                        <a:solidFill>
                          <a:srgbClr val="7CDDFB"/>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w</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2</a:t>
                      </a:r>
                      <a:endParaRPr b="0" i="0" sz="1200" u="none" cap="none" strike="noStrike">
                        <a:solidFill>
                          <a:srgbClr val="7CDDFB"/>
                        </a:solidFill>
                        <a:latin typeface="Ubuntu"/>
                        <a:ea typeface="Ubuntu"/>
                        <a:cs typeface="Ubuntu"/>
                        <a:sym typeface="Ubuntu"/>
                      </a:endParaRPr>
                    </a:p>
                  </a:txBody>
                  <a:tcPr marT="45725" marB="45725" marR="91450" marL="91450"/>
                </a:tc>
              </a:tr>
              <a:tr h="316925">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D8D8D8"/>
                          </a:solidFill>
                          <a:latin typeface="Ubuntu"/>
                          <a:ea typeface="Ubuntu"/>
                          <a:cs typeface="Ubuntu"/>
                          <a:sym typeface="Ubuntu"/>
                        </a:rPr>
                        <a:t>x</a:t>
                      </a:r>
                      <a:endParaRPr b="0" i="0" sz="12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5400"/>
                        <a:buFont typeface="Arial"/>
                        <a:buNone/>
                      </a:pPr>
                      <a:r>
                        <a:rPr b="0" i="0" lang="en-US" sz="1200" u="none" cap="none" strike="noStrike">
                          <a:solidFill>
                            <a:srgbClr val="7CDDFB"/>
                          </a:solidFill>
                          <a:latin typeface="Ubuntu"/>
                          <a:ea typeface="Ubuntu"/>
                          <a:cs typeface="Ubuntu"/>
                          <a:sym typeface="Ubuntu"/>
                        </a:rPr>
                        <a:t>1</a:t>
                      </a:r>
                      <a:endParaRPr b="0" i="0" sz="1200" u="none" cap="none" strike="noStrike">
                        <a:solidFill>
                          <a:srgbClr val="7CDDFB"/>
                        </a:solidFill>
                        <a:latin typeface="Ubuntu"/>
                        <a:ea typeface="Ubuntu"/>
                        <a:cs typeface="Ubuntu"/>
                        <a:sym typeface="Ubuntu"/>
                      </a:endParaRPr>
                    </a:p>
                  </a:txBody>
                  <a:tcPr marT="45725" marB="45725" marR="91450" marL="91450"/>
                </a:tc>
              </a:tr>
            </a:tbl>
          </a:graphicData>
        </a:graphic>
      </p:graphicFrame>
      <p:sp>
        <p:nvSpPr>
          <p:cNvPr id="2655" name="Google Shape;2655;p77"/>
          <p:cNvSpPr/>
          <p:nvPr/>
        </p:nvSpPr>
        <p:spPr>
          <a:xfrm>
            <a:off x="3129778" y="3248138"/>
            <a:ext cx="5373088" cy="144509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4400">
                <a:solidFill>
                  <a:schemeClr val="accent4"/>
                </a:solidFill>
                <a:latin typeface="Consolas"/>
                <a:ea typeface="Consolas"/>
                <a:cs typeface="Consolas"/>
                <a:sym typeface="Consolas"/>
              </a:rPr>
              <a:t>   </a:t>
            </a:r>
            <a:r>
              <a:rPr lang="en-US" sz="4400">
                <a:solidFill>
                  <a:schemeClr val="accent4"/>
                </a:solidFill>
                <a:latin typeface="Consolas"/>
                <a:ea typeface="Consolas"/>
                <a:cs typeface="Consolas"/>
                <a:sym typeface="Consolas"/>
              </a:rPr>
              <a:t>rwx r-x r-x</a:t>
            </a:r>
            <a:endParaRPr/>
          </a:p>
          <a:p>
            <a:pPr indent="0" lvl="0" marL="0" marR="0" rtl="0" algn="ctr">
              <a:spcBef>
                <a:spcPts val="0"/>
              </a:spcBef>
              <a:spcAft>
                <a:spcPts val="0"/>
              </a:spcAft>
              <a:buNone/>
            </a:pPr>
            <a:r>
              <a:t/>
            </a:r>
            <a:endParaRPr sz="4400">
              <a:solidFill>
                <a:schemeClr val="lt1"/>
              </a:solidFill>
              <a:latin typeface="Consolas"/>
              <a:ea typeface="Consolas"/>
              <a:cs typeface="Consolas"/>
              <a:sym typeface="Consolas"/>
            </a:endParaRPr>
          </a:p>
        </p:txBody>
      </p:sp>
      <p:cxnSp>
        <p:nvCxnSpPr>
          <p:cNvPr id="2656" name="Google Shape;2656;p77"/>
          <p:cNvCxnSpPr/>
          <p:nvPr/>
        </p:nvCxnSpPr>
        <p:spPr>
          <a:xfrm>
            <a:off x="5205046" y="3340859"/>
            <a:ext cx="0" cy="1067045"/>
          </a:xfrm>
          <a:prstGeom prst="straightConnector1">
            <a:avLst/>
          </a:prstGeom>
          <a:noFill/>
          <a:ln cap="flat" cmpd="sng" w="9525">
            <a:solidFill>
              <a:srgbClr val="FFFF00"/>
            </a:solidFill>
            <a:prstDash val="solid"/>
            <a:miter lim="800000"/>
            <a:headEnd len="sm" w="sm" type="none"/>
            <a:tailEnd len="sm" w="sm" type="none"/>
          </a:ln>
        </p:spPr>
      </p:cxnSp>
      <p:cxnSp>
        <p:nvCxnSpPr>
          <p:cNvPr id="2657" name="Google Shape;2657;p77"/>
          <p:cNvCxnSpPr/>
          <p:nvPr/>
        </p:nvCxnSpPr>
        <p:spPr>
          <a:xfrm>
            <a:off x="6370320" y="3340859"/>
            <a:ext cx="0" cy="1067045"/>
          </a:xfrm>
          <a:prstGeom prst="straightConnector1">
            <a:avLst/>
          </a:prstGeom>
          <a:noFill/>
          <a:ln cap="flat" cmpd="sng" w="9525">
            <a:solidFill>
              <a:srgbClr val="FFFF00"/>
            </a:solidFill>
            <a:prstDash val="solid"/>
            <a:miter lim="800000"/>
            <a:headEnd len="sm" w="sm" type="none"/>
            <a:tailEnd len="sm" w="sm" type="none"/>
          </a:ln>
        </p:spPr>
      </p:cxnSp>
      <p:sp>
        <p:nvSpPr>
          <p:cNvPr id="2658" name="Google Shape;2658;p77"/>
          <p:cNvSpPr/>
          <p:nvPr/>
        </p:nvSpPr>
        <p:spPr>
          <a:xfrm>
            <a:off x="4482116" y="4179142"/>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7</a:t>
            </a:r>
            <a:endParaRPr sz="2400">
              <a:solidFill>
                <a:srgbClr val="7CDDFB"/>
              </a:solidFill>
              <a:latin typeface="Ubuntu"/>
              <a:ea typeface="Ubuntu"/>
              <a:cs typeface="Ubuntu"/>
              <a:sym typeface="Ubuntu"/>
            </a:endParaRPr>
          </a:p>
        </p:txBody>
      </p:sp>
      <p:sp>
        <p:nvSpPr>
          <p:cNvPr id="2659" name="Google Shape;2659;p77"/>
          <p:cNvSpPr/>
          <p:nvPr/>
        </p:nvSpPr>
        <p:spPr>
          <a:xfrm>
            <a:off x="5630728" y="4179142"/>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5</a:t>
            </a:r>
            <a:endParaRPr sz="2400">
              <a:solidFill>
                <a:srgbClr val="7CDDFB"/>
              </a:solidFill>
              <a:latin typeface="Ubuntu"/>
              <a:ea typeface="Ubuntu"/>
              <a:cs typeface="Ubuntu"/>
              <a:sym typeface="Ubuntu"/>
            </a:endParaRPr>
          </a:p>
        </p:txBody>
      </p:sp>
      <p:sp>
        <p:nvSpPr>
          <p:cNvPr id="2660" name="Google Shape;2660;p77"/>
          <p:cNvSpPr/>
          <p:nvPr/>
        </p:nvSpPr>
        <p:spPr>
          <a:xfrm>
            <a:off x="6775149" y="4179142"/>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5</a:t>
            </a:r>
            <a:endParaRPr sz="2400">
              <a:solidFill>
                <a:srgbClr val="7CDDFB"/>
              </a:solidFill>
              <a:latin typeface="Ubuntu"/>
              <a:ea typeface="Ubuntu"/>
              <a:cs typeface="Ubuntu"/>
              <a:sym typeface="Ubuntu"/>
            </a:endParaRPr>
          </a:p>
        </p:txBody>
      </p:sp>
      <p:sp>
        <p:nvSpPr>
          <p:cNvPr id="2661" name="Google Shape;2661;p77"/>
          <p:cNvSpPr/>
          <p:nvPr/>
        </p:nvSpPr>
        <p:spPr>
          <a:xfrm>
            <a:off x="3129778" y="4933889"/>
            <a:ext cx="5373088" cy="1445096"/>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4400">
                <a:solidFill>
                  <a:schemeClr val="accent4"/>
                </a:solidFill>
                <a:latin typeface="Consolas"/>
                <a:ea typeface="Consolas"/>
                <a:cs typeface="Consolas"/>
                <a:sym typeface="Consolas"/>
              </a:rPr>
              <a:t>   </a:t>
            </a:r>
            <a:r>
              <a:rPr lang="en-US" sz="4400">
                <a:solidFill>
                  <a:schemeClr val="accent4"/>
                </a:solidFill>
                <a:latin typeface="Consolas"/>
                <a:ea typeface="Consolas"/>
                <a:cs typeface="Consolas"/>
                <a:sym typeface="Consolas"/>
              </a:rPr>
              <a:t>rwx rwx rwx</a:t>
            </a:r>
            <a:endParaRPr sz="4400">
              <a:solidFill>
                <a:schemeClr val="accent4"/>
              </a:solidFill>
              <a:latin typeface="Consolas"/>
              <a:ea typeface="Consolas"/>
              <a:cs typeface="Consolas"/>
              <a:sym typeface="Consolas"/>
            </a:endParaRPr>
          </a:p>
          <a:p>
            <a:pPr indent="0" lvl="0" marL="0" marR="0" rtl="0" algn="ctr">
              <a:spcBef>
                <a:spcPts val="0"/>
              </a:spcBef>
              <a:spcAft>
                <a:spcPts val="0"/>
              </a:spcAft>
              <a:buNone/>
            </a:pPr>
            <a:r>
              <a:t/>
            </a:r>
            <a:endParaRPr sz="4400">
              <a:solidFill>
                <a:schemeClr val="lt1"/>
              </a:solidFill>
              <a:latin typeface="Consolas"/>
              <a:ea typeface="Consolas"/>
              <a:cs typeface="Consolas"/>
              <a:sym typeface="Consolas"/>
            </a:endParaRPr>
          </a:p>
        </p:txBody>
      </p:sp>
      <p:cxnSp>
        <p:nvCxnSpPr>
          <p:cNvPr id="2662" name="Google Shape;2662;p77"/>
          <p:cNvCxnSpPr/>
          <p:nvPr/>
        </p:nvCxnSpPr>
        <p:spPr>
          <a:xfrm>
            <a:off x="5205046" y="5026610"/>
            <a:ext cx="0" cy="1067045"/>
          </a:xfrm>
          <a:prstGeom prst="straightConnector1">
            <a:avLst/>
          </a:prstGeom>
          <a:noFill/>
          <a:ln cap="flat" cmpd="sng" w="9525">
            <a:solidFill>
              <a:srgbClr val="FFFF00"/>
            </a:solidFill>
            <a:prstDash val="solid"/>
            <a:miter lim="800000"/>
            <a:headEnd len="sm" w="sm" type="none"/>
            <a:tailEnd len="sm" w="sm" type="none"/>
          </a:ln>
        </p:spPr>
      </p:cxnSp>
      <p:cxnSp>
        <p:nvCxnSpPr>
          <p:cNvPr id="2663" name="Google Shape;2663;p77"/>
          <p:cNvCxnSpPr/>
          <p:nvPr/>
        </p:nvCxnSpPr>
        <p:spPr>
          <a:xfrm>
            <a:off x="6370320" y="5026610"/>
            <a:ext cx="0" cy="1067045"/>
          </a:xfrm>
          <a:prstGeom prst="straightConnector1">
            <a:avLst/>
          </a:prstGeom>
          <a:noFill/>
          <a:ln cap="flat" cmpd="sng" w="9525">
            <a:solidFill>
              <a:srgbClr val="FFFF00"/>
            </a:solidFill>
            <a:prstDash val="solid"/>
            <a:miter lim="800000"/>
            <a:headEnd len="sm" w="sm" type="none"/>
            <a:tailEnd len="sm" w="sm" type="none"/>
          </a:ln>
        </p:spPr>
      </p:cxnSp>
      <p:sp>
        <p:nvSpPr>
          <p:cNvPr id="2664" name="Google Shape;2664;p77"/>
          <p:cNvSpPr/>
          <p:nvPr/>
        </p:nvSpPr>
        <p:spPr>
          <a:xfrm>
            <a:off x="4482116" y="5864893"/>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7</a:t>
            </a:r>
            <a:endParaRPr sz="2400">
              <a:solidFill>
                <a:srgbClr val="7CDDFB"/>
              </a:solidFill>
              <a:latin typeface="Ubuntu"/>
              <a:ea typeface="Ubuntu"/>
              <a:cs typeface="Ubuntu"/>
              <a:sym typeface="Ubuntu"/>
            </a:endParaRPr>
          </a:p>
        </p:txBody>
      </p:sp>
      <p:sp>
        <p:nvSpPr>
          <p:cNvPr id="2665" name="Google Shape;2665;p77"/>
          <p:cNvSpPr/>
          <p:nvPr/>
        </p:nvSpPr>
        <p:spPr>
          <a:xfrm>
            <a:off x="5630728" y="5864893"/>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7</a:t>
            </a:r>
            <a:endParaRPr sz="2400">
              <a:solidFill>
                <a:srgbClr val="7CDDFB"/>
              </a:solidFill>
              <a:latin typeface="Ubuntu"/>
              <a:ea typeface="Ubuntu"/>
              <a:cs typeface="Ubuntu"/>
              <a:sym typeface="Ubuntu"/>
            </a:endParaRPr>
          </a:p>
        </p:txBody>
      </p:sp>
      <p:sp>
        <p:nvSpPr>
          <p:cNvPr id="2666" name="Google Shape;2666;p77"/>
          <p:cNvSpPr/>
          <p:nvPr/>
        </p:nvSpPr>
        <p:spPr>
          <a:xfrm>
            <a:off x="6775149" y="5864893"/>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CDDFB"/>
                </a:solidFill>
                <a:latin typeface="Consolas"/>
                <a:ea typeface="Consolas"/>
                <a:cs typeface="Consolas"/>
                <a:sym typeface="Consolas"/>
              </a:rPr>
              <a:t>7</a:t>
            </a:r>
            <a:endParaRPr sz="2400">
              <a:solidFill>
                <a:srgbClr val="7CDDFB"/>
              </a:solidFill>
              <a:latin typeface="Ubuntu"/>
              <a:ea typeface="Ubuntu"/>
              <a:cs typeface="Ubuntu"/>
              <a:sym typeface="Ubuntu"/>
            </a:endParaRPr>
          </a:p>
        </p:txBody>
      </p:sp>
      <p:sp>
        <p:nvSpPr>
          <p:cNvPr id="2667" name="Google Shape;2667;p77"/>
          <p:cNvSpPr/>
          <p:nvPr/>
        </p:nvSpPr>
        <p:spPr>
          <a:xfrm>
            <a:off x="4133399" y="3816784"/>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4</a:t>
            </a:r>
            <a:endParaRPr sz="2400">
              <a:solidFill>
                <a:srgbClr val="243445"/>
              </a:solidFill>
              <a:latin typeface="Ubuntu"/>
              <a:ea typeface="Ubuntu"/>
              <a:cs typeface="Ubuntu"/>
              <a:sym typeface="Ubuntu"/>
            </a:endParaRPr>
          </a:p>
        </p:txBody>
      </p:sp>
      <p:sp>
        <p:nvSpPr>
          <p:cNvPr id="2668" name="Google Shape;2668;p77"/>
          <p:cNvSpPr/>
          <p:nvPr/>
        </p:nvSpPr>
        <p:spPr>
          <a:xfrm>
            <a:off x="4494469" y="3816784"/>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2</a:t>
            </a:r>
            <a:endParaRPr sz="2400">
              <a:solidFill>
                <a:srgbClr val="243445"/>
              </a:solidFill>
              <a:latin typeface="Ubuntu"/>
              <a:ea typeface="Ubuntu"/>
              <a:cs typeface="Ubuntu"/>
              <a:sym typeface="Ubuntu"/>
            </a:endParaRPr>
          </a:p>
        </p:txBody>
      </p:sp>
      <p:sp>
        <p:nvSpPr>
          <p:cNvPr id="2669" name="Google Shape;2669;p77"/>
          <p:cNvSpPr/>
          <p:nvPr/>
        </p:nvSpPr>
        <p:spPr>
          <a:xfrm>
            <a:off x="4858132" y="3816784"/>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70" name="Google Shape;2670;p77"/>
          <p:cNvSpPr/>
          <p:nvPr/>
        </p:nvSpPr>
        <p:spPr>
          <a:xfrm>
            <a:off x="5239810" y="3816784"/>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4</a:t>
            </a:r>
            <a:endParaRPr sz="2400">
              <a:solidFill>
                <a:srgbClr val="243445"/>
              </a:solidFill>
              <a:latin typeface="Ubuntu"/>
              <a:ea typeface="Ubuntu"/>
              <a:cs typeface="Ubuntu"/>
              <a:sym typeface="Ubuntu"/>
            </a:endParaRPr>
          </a:p>
        </p:txBody>
      </p:sp>
      <p:sp>
        <p:nvSpPr>
          <p:cNvPr id="2671" name="Google Shape;2671;p77"/>
          <p:cNvSpPr/>
          <p:nvPr/>
        </p:nvSpPr>
        <p:spPr>
          <a:xfrm>
            <a:off x="5643081" y="3816784"/>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2</a:t>
            </a:r>
            <a:endParaRPr sz="2400">
              <a:solidFill>
                <a:srgbClr val="243445"/>
              </a:solidFill>
              <a:latin typeface="Ubuntu"/>
              <a:ea typeface="Ubuntu"/>
              <a:cs typeface="Ubuntu"/>
              <a:sym typeface="Ubuntu"/>
            </a:endParaRPr>
          </a:p>
        </p:txBody>
      </p:sp>
      <p:sp>
        <p:nvSpPr>
          <p:cNvPr id="2672" name="Google Shape;2672;p77"/>
          <p:cNvSpPr/>
          <p:nvPr/>
        </p:nvSpPr>
        <p:spPr>
          <a:xfrm>
            <a:off x="6011433" y="3816784"/>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73" name="Google Shape;2673;p77"/>
          <p:cNvSpPr/>
          <p:nvPr/>
        </p:nvSpPr>
        <p:spPr>
          <a:xfrm>
            <a:off x="6407676" y="3816784"/>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4</a:t>
            </a:r>
            <a:endParaRPr sz="2400">
              <a:solidFill>
                <a:srgbClr val="243445"/>
              </a:solidFill>
              <a:latin typeface="Ubuntu"/>
              <a:ea typeface="Ubuntu"/>
              <a:cs typeface="Ubuntu"/>
              <a:sym typeface="Ubuntu"/>
            </a:endParaRPr>
          </a:p>
        </p:txBody>
      </p:sp>
      <p:sp>
        <p:nvSpPr>
          <p:cNvPr id="2674" name="Google Shape;2674;p77"/>
          <p:cNvSpPr/>
          <p:nvPr/>
        </p:nvSpPr>
        <p:spPr>
          <a:xfrm>
            <a:off x="6787502" y="3816784"/>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2</a:t>
            </a:r>
            <a:endParaRPr sz="2400">
              <a:solidFill>
                <a:srgbClr val="243445"/>
              </a:solidFill>
              <a:latin typeface="Ubuntu"/>
              <a:ea typeface="Ubuntu"/>
              <a:cs typeface="Ubuntu"/>
              <a:sym typeface="Ubuntu"/>
            </a:endParaRPr>
          </a:p>
        </p:txBody>
      </p:sp>
      <p:sp>
        <p:nvSpPr>
          <p:cNvPr id="2675" name="Google Shape;2675;p77"/>
          <p:cNvSpPr/>
          <p:nvPr/>
        </p:nvSpPr>
        <p:spPr>
          <a:xfrm>
            <a:off x="7179299" y="3816784"/>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76" name="Google Shape;2676;p77"/>
          <p:cNvSpPr/>
          <p:nvPr/>
        </p:nvSpPr>
        <p:spPr>
          <a:xfrm>
            <a:off x="4128137" y="3826178"/>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4</a:t>
            </a:r>
            <a:endParaRPr sz="2400">
              <a:solidFill>
                <a:srgbClr val="D8D8D8"/>
              </a:solidFill>
              <a:latin typeface="Ubuntu"/>
              <a:ea typeface="Ubuntu"/>
              <a:cs typeface="Ubuntu"/>
              <a:sym typeface="Ubuntu"/>
            </a:endParaRPr>
          </a:p>
        </p:txBody>
      </p:sp>
      <p:sp>
        <p:nvSpPr>
          <p:cNvPr id="2677" name="Google Shape;2677;p77"/>
          <p:cNvSpPr/>
          <p:nvPr/>
        </p:nvSpPr>
        <p:spPr>
          <a:xfrm>
            <a:off x="4489207" y="3826178"/>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2</a:t>
            </a:r>
            <a:endParaRPr sz="2400">
              <a:solidFill>
                <a:srgbClr val="D8D8D8"/>
              </a:solidFill>
              <a:latin typeface="Ubuntu"/>
              <a:ea typeface="Ubuntu"/>
              <a:cs typeface="Ubuntu"/>
              <a:sym typeface="Ubuntu"/>
            </a:endParaRPr>
          </a:p>
        </p:txBody>
      </p:sp>
      <p:sp>
        <p:nvSpPr>
          <p:cNvPr id="2678" name="Google Shape;2678;p77"/>
          <p:cNvSpPr/>
          <p:nvPr/>
        </p:nvSpPr>
        <p:spPr>
          <a:xfrm>
            <a:off x="4852870" y="3826178"/>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79" name="Google Shape;2679;p77"/>
          <p:cNvSpPr/>
          <p:nvPr/>
        </p:nvSpPr>
        <p:spPr>
          <a:xfrm>
            <a:off x="5234548" y="3826178"/>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4</a:t>
            </a:r>
            <a:endParaRPr sz="2400">
              <a:solidFill>
                <a:srgbClr val="D8D8D8"/>
              </a:solidFill>
              <a:latin typeface="Ubuntu"/>
              <a:ea typeface="Ubuntu"/>
              <a:cs typeface="Ubuntu"/>
              <a:sym typeface="Ubuntu"/>
            </a:endParaRPr>
          </a:p>
        </p:txBody>
      </p:sp>
      <p:sp>
        <p:nvSpPr>
          <p:cNvPr id="2680" name="Google Shape;2680;p77"/>
          <p:cNvSpPr/>
          <p:nvPr/>
        </p:nvSpPr>
        <p:spPr>
          <a:xfrm>
            <a:off x="5637819" y="3826178"/>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681" name="Google Shape;2681;p77"/>
          <p:cNvSpPr/>
          <p:nvPr/>
        </p:nvSpPr>
        <p:spPr>
          <a:xfrm>
            <a:off x="6006171" y="3826178"/>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82" name="Google Shape;2682;p77"/>
          <p:cNvSpPr/>
          <p:nvPr/>
        </p:nvSpPr>
        <p:spPr>
          <a:xfrm>
            <a:off x="6402414" y="3826178"/>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4</a:t>
            </a:r>
            <a:endParaRPr sz="2400">
              <a:solidFill>
                <a:srgbClr val="D8D8D8"/>
              </a:solidFill>
              <a:latin typeface="Ubuntu"/>
              <a:ea typeface="Ubuntu"/>
              <a:cs typeface="Ubuntu"/>
              <a:sym typeface="Ubuntu"/>
            </a:endParaRPr>
          </a:p>
        </p:txBody>
      </p:sp>
      <p:sp>
        <p:nvSpPr>
          <p:cNvPr id="2683" name="Google Shape;2683;p77"/>
          <p:cNvSpPr/>
          <p:nvPr/>
        </p:nvSpPr>
        <p:spPr>
          <a:xfrm>
            <a:off x="6782240" y="3826178"/>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0</a:t>
            </a:r>
            <a:endParaRPr sz="2400">
              <a:solidFill>
                <a:srgbClr val="D8D8D8"/>
              </a:solidFill>
              <a:latin typeface="Ubuntu"/>
              <a:ea typeface="Ubuntu"/>
              <a:cs typeface="Ubuntu"/>
              <a:sym typeface="Ubuntu"/>
            </a:endParaRPr>
          </a:p>
        </p:txBody>
      </p:sp>
      <p:sp>
        <p:nvSpPr>
          <p:cNvPr id="2684" name="Google Shape;2684;p77"/>
          <p:cNvSpPr/>
          <p:nvPr/>
        </p:nvSpPr>
        <p:spPr>
          <a:xfrm>
            <a:off x="7174037" y="3826178"/>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85" name="Google Shape;2685;p77"/>
          <p:cNvSpPr/>
          <p:nvPr/>
        </p:nvSpPr>
        <p:spPr>
          <a:xfrm>
            <a:off x="4129003" y="550792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4</a:t>
            </a:r>
            <a:endParaRPr sz="2400">
              <a:solidFill>
                <a:srgbClr val="243445"/>
              </a:solidFill>
              <a:latin typeface="Ubuntu"/>
              <a:ea typeface="Ubuntu"/>
              <a:cs typeface="Ubuntu"/>
              <a:sym typeface="Ubuntu"/>
            </a:endParaRPr>
          </a:p>
        </p:txBody>
      </p:sp>
      <p:sp>
        <p:nvSpPr>
          <p:cNvPr id="2686" name="Google Shape;2686;p77"/>
          <p:cNvSpPr/>
          <p:nvPr/>
        </p:nvSpPr>
        <p:spPr>
          <a:xfrm>
            <a:off x="4490073" y="550792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2</a:t>
            </a:r>
            <a:endParaRPr sz="2400">
              <a:solidFill>
                <a:srgbClr val="243445"/>
              </a:solidFill>
              <a:latin typeface="Ubuntu"/>
              <a:ea typeface="Ubuntu"/>
              <a:cs typeface="Ubuntu"/>
              <a:sym typeface="Ubuntu"/>
            </a:endParaRPr>
          </a:p>
        </p:txBody>
      </p:sp>
      <p:sp>
        <p:nvSpPr>
          <p:cNvPr id="2687" name="Google Shape;2687;p77"/>
          <p:cNvSpPr/>
          <p:nvPr/>
        </p:nvSpPr>
        <p:spPr>
          <a:xfrm>
            <a:off x="4853736" y="550792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88" name="Google Shape;2688;p77"/>
          <p:cNvSpPr/>
          <p:nvPr/>
        </p:nvSpPr>
        <p:spPr>
          <a:xfrm>
            <a:off x="5235414" y="550792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4</a:t>
            </a:r>
            <a:endParaRPr sz="2400">
              <a:solidFill>
                <a:srgbClr val="243445"/>
              </a:solidFill>
              <a:latin typeface="Ubuntu"/>
              <a:ea typeface="Ubuntu"/>
              <a:cs typeface="Ubuntu"/>
              <a:sym typeface="Ubuntu"/>
            </a:endParaRPr>
          </a:p>
        </p:txBody>
      </p:sp>
      <p:sp>
        <p:nvSpPr>
          <p:cNvPr id="2689" name="Google Shape;2689;p77"/>
          <p:cNvSpPr/>
          <p:nvPr/>
        </p:nvSpPr>
        <p:spPr>
          <a:xfrm>
            <a:off x="5638685" y="550792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2</a:t>
            </a:r>
            <a:endParaRPr sz="2400">
              <a:solidFill>
                <a:srgbClr val="243445"/>
              </a:solidFill>
              <a:latin typeface="Ubuntu"/>
              <a:ea typeface="Ubuntu"/>
              <a:cs typeface="Ubuntu"/>
              <a:sym typeface="Ubuntu"/>
            </a:endParaRPr>
          </a:p>
        </p:txBody>
      </p:sp>
      <p:sp>
        <p:nvSpPr>
          <p:cNvPr id="2690" name="Google Shape;2690;p77"/>
          <p:cNvSpPr/>
          <p:nvPr/>
        </p:nvSpPr>
        <p:spPr>
          <a:xfrm>
            <a:off x="6007037" y="550792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91" name="Google Shape;2691;p77"/>
          <p:cNvSpPr/>
          <p:nvPr/>
        </p:nvSpPr>
        <p:spPr>
          <a:xfrm>
            <a:off x="6403280" y="550792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4</a:t>
            </a:r>
            <a:endParaRPr sz="2400">
              <a:solidFill>
                <a:srgbClr val="243445"/>
              </a:solidFill>
              <a:latin typeface="Ubuntu"/>
              <a:ea typeface="Ubuntu"/>
              <a:cs typeface="Ubuntu"/>
              <a:sym typeface="Ubuntu"/>
            </a:endParaRPr>
          </a:p>
        </p:txBody>
      </p:sp>
      <p:sp>
        <p:nvSpPr>
          <p:cNvPr id="2692" name="Google Shape;2692;p77"/>
          <p:cNvSpPr/>
          <p:nvPr/>
        </p:nvSpPr>
        <p:spPr>
          <a:xfrm>
            <a:off x="6783106" y="550792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2</a:t>
            </a:r>
            <a:endParaRPr sz="2400">
              <a:solidFill>
                <a:srgbClr val="243445"/>
              </a:solidFill>
              <a:latin typeface="Ubuntu"/>
              <a:ea typeface="Ubuntu"/>
              <a:cs typeface="Ubuntu"/>
              <a:sym typeface="Ubuntu"/>
            </a:endParaRPr>
          </a:p>
        </p:txBody>
      </p:sp>
      <p:sp>
        <p:nvSpPr>
          <p:cNvPr id="2693" name="Google Shape;2693;p77"/>
          <p:cNvSpPr/>
          <p:nvPr/>
        </p:nvSpPr>
        <p:spPr>
          <a:xfrm>
            <a:off x="7174903" y="5507921"/>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43445"/>
                </a:solidFill>
                <a:latin typeface="Consolas"/>
                <a:ea typeface="Consolas"/>
                <a:cs typeface="Consolas"/>
                <a:sym typeface="Consolas"/>
              </a:rPr>
              <a:t>1</a:t>
            </a:r>
            <a:endParaRPr sz="2400">
              <a:solidFill>
                <a:srgbClr val="243445"/>
              </a:solidFill>
              <a:latin typeface="Ubuntu"/>
              <a:ea typeface="Ubuntu"/>
              <a:cs typeface="Ubuntu"/>
              <a:sym typeface="Ubuntu"/>
            </a:endParaRPr>
          </a:p>
        </p:txBody>
      </p:sp>
      <p:sp>
        <p:nvSpPr>
          <p:cNvPr id="2694" name="Google Shape;2694;p77"/>
          <p:cNvSpPr/>
          <p:nvPr/>
        </p:nvSpPr>
        <p:spPr>
          <a:xfrm>
            <a:off x="4126010" y="551731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4</a:t>
            </a:r>
            <a:endParaRPr sz="2400">
              <a:solidFill>
                <a:srgbClr val="D8D8D8"/>
              </a:solidFill>
              <a:latin typeface="Ubuntu"/>
              <a:ea typeface="Ubuntu"/>
              <a:cs typeface="Ubuntu"/>
              <a:sym typeface="Ubuntu"/>
            </a:endParaRPr>
          </a:p>
        </p:txBody>
      </p:sp>
      <p:sp>
        <p:nvSpPr>
          <p:cNvPr id="2695" name="Google Shape;2695;p77"/>
          <p:cNvSpPr/>
          <p:nvPr/>
        </p:nvSpPr>
        <p:spPr>
          <a:xfrm>
            <a:off x="4487080" y="551731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2</a:t>
            </a:r>
            <a:endParaRPr sz="2400">
              <a:solidFill>
                <a:srgbClr val="D8D8D8"/>
              </a:solidFill>
              <a:latin typeface="Ubuntu"/>
              <a:ea typeface="Ubuntu"/>
              <a:cs typeface="Ubuntu"/>
              <a:sym typeface="Ubuntu"/>
            </a:endParaRPr>
          </a:p>
        </p:txBody>
      </p:sp>
      <p:sp>
        <p:nvSpPr>
          <p:cNvPr id="2696" name="Google Shape;2696;p77"/>
          <p:cNvSpPr/>
          <p:nvPr/>
        </p:nvSpPr>
        <p:spPr>
          <a:xfrm>
            <a:off x="4850743" y="551731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697" name="Google Shape;2697;p77"/>
          <p:cNvSpPr/>
          <p:nvPr/>
        </p:nvSpPr>
        <p:spPr>
          <a:xfrm>
            <a:off x="5232421" y="551731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4</a:t>
            </a:r>
            <a:endParaRPr sz="2400">
              <a:solidFill>
                <a:srgbClr val="D8D8D8"/>
              </a:solidFill>
              <a:latin typeface="Ubuntu"/>
              <a:ea typeface="Ubuntu"/>
              <a:cs typeface="Ubuntu"/>
              <a:sym typeface="Ubuntu"/>
            </a:endParaRPr>
          </a:p>
        </p:txBody>
      </p:sp>
      <p:sp>
        <p:nvSpPr>
          <p:cNvPr id="2698" name="Google Shape;2698;p77"/>
          <p:cNvSpPr/>
          <p:nvPr/>
        </p:nvSpPr>
        <p:spPr>
          <a:xfrm>
            <a:off x="5635692" y="551731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2</a:t>
            </a:r>
            <a:endParaRPr sz="2400">
              <a:solidFill>
                <a:srgbClr val="D8D8D8"/>
              </a:solidFill>
              <a:latin typeface="Ubuntu"/>
              <a:ea typeface="Ubuntu"/>
              <a:cs typeface="Ubuntu"/>
              <a:sym typeface="Ubuntu"/>
            </a:endParaRPr>
          </a:p>
        </p:txBody>
      </p:sp>
      <p:sp>
        <p:nvSpPr>
          <p:cNvPr id="2699" name="Google Shape;2699;p77"/>
          <p:cNvSpPr/>
          <p:nvPr/>
        </p:nvSpPr>
        <p:spPr>
          <a:xfrm>
            <a:off x="6004044" y="551731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700" name="Google Shape;2700;p77"/>
          <p:cNvSpPr/>
          <p:nvPr/>
        </p:nvSpPr>
        <p:spPr>
          <a:xfrm>
            <a:off x="6400287" y="551731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4</a:t>
            </a:r>
            <a:endParaRPr sz="2400">
              <a:solidFill>
                <a:srgbClr val="D8D8D8"/>
              </a:solidFill>
              <a:latin typeface="Ubuntu"/>
              <a:ea typeface="Ubuntu"/>
              <a:cs typeface="Ubuntu"/>
              <a:sym typeface="Ubuntu"/>
            </a:endParaRPr>
          </a:p>
        </p:txBody>
      </p:sp>
      <p:sp>
        <p:nvSpPr>
          <p:cNvPr id="2701" name="Google Shape;2701;p77"/>
          <p:cNvSpPr/>
          <p:nvPr/>
        </p:nvSpPr>
        <p:spPr>
          <a:xfrm>
            <a:off x="6780113" y="551731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2</a:t>
            </a:r>
            <a:endParaRPr sz="2400">
              <a:solidFill>
                <a:srgbClr val="D8D8D8"/>
              </a:solidFill>
              <a:latin typeface="Ubuntu"/>
              <a:ea typeface="Ubuntu"/>
              <a:cs typeface="Ubuntu"/>
              <a:sym typeface="Ubuntu"/>
            </a:endParaRPr>
          </a:p>
        </p:txBody>
      </p:sp>
      <p:sp>
        <p:nvSpPr>
          <p:cNvPr id="2702" name="Google Shape;2702;p77"/>
          <p:cNvSpPr/>
          <p:nvPr/>
        </p:nvSpPr>
        <p:spPr>
          <a:xfrm>
            <a:off x="7171910" y="5517315"/>
            <a:ext cx="3662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Consolas"/>
                <a:ea typeface="Consolas"/>
                <a:cs typeface="Consolas"/>
                <a:sym typeface="Consolas"/>
              </a:rPr>
              <a:t>1</a:t>
            </a:r>
            <a:endParaRPr sz="2400">
              <a:solidFill>
                <a:srgbClr val="D8D8D8"/>
              </a:solidFill>
              <a:latin typeface="Ubuntu"/>
              <a:ea typeface="Ubuntu"/>
              <a:cs typeface="Ubuntu"/>
              <a:sym typeface="Ubuntu"/>
            </a:endParaRPr>
          </a:p>
        </p:txBody>
      </p:sp>
      <p:sp>
        <p:nvSpPr>
          <p:cNvPr id="2703" name="Google Shape;2703;p77"/>
          <p:cNvSpPr txBox="1"/>
          <p:nvPr/>
        </p:nvSpPr>
        <p:spPr>
          <a:xfrm>
            <a:off x="4275180" y="2163337"/>
            <a:ext cx="271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CDDFB"/>
                </a:solidFill>
                <a:latin typeface="Ubuntu"/>
                <a:ea typeface="Ubuntu"/>
                <a:cs typeface="Ubuntu"/>
                <a:sym typeface="Ubuntu"/>
              </a:rPr>
              <a:t>+</a:t>
            </a:r>
            <a:endParaRPr/>
          </a:p>
        </p:txBody>
      </p:sp>
      <p:sp>
        <p:nvSpPr>
          <p:cNvPr id="2704" name="Google Shape;2704;p77"/>
          <p:cNvSpPr txBox="1"/>
          <p:nvPr/>
        </p:nvSpPr>
        <p:spPr>
          <a:xfrm>
            <a:off x="4633371" y="2165054"/>
            <a:ext cx="271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CDDFB"/>
                </a:solidFill>
                <a:latin typeface="Ubuntu"/>
                <a:ea typeface="Ubuntu"/>
                <a:cs typeface="Ubuntu"/>
                <a:sym typeface="Ubuntu"/>
              </a:rPr>
              <a:t>+</a:t>
            </a:r>
            <a:endParaRPr/>
          </a:p>
        </p:txBody>
      </p:sp>
      <p:sp>
        <p:nvSpPr>
          <p:cNvPr id="2705" name="Google Shape;2705;p77"/>
          <p:cNvSpPr txBox="1"/>
          <p:nvPr/>
        </p:nvSpPr>
        <p:spPr>
          <a:xfrm>
            <a:off x="4472330" y="2329831"/>
            <a:ext cx="271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CDDFB"/>
                </a:solidFill>
                <a:latin typeface="Ubuntu"/>
                <a:ea typeface="Ubuntu"/>
                <a:cs typeface="Ubuntu"/>
                <a:sym typeface="Ubuntu"/>
              </a:rPr>
              <a:t>=</a:t>
            </a:r>
            <a:endParaRPr/>
          </a:p>
        </p:txBody>
      </p:sp>
      <p:sp>
        <p:nvSpPr>
          <p:cNvPr id="2706" name="Google Shape;2706;p77"/>
          <p:cNvSpPr txBox="1"/>
          <p:nvPr/>
        </p:nvSpPr>
        <p:spPr>
          <a:xfrm>
            <a:off x="5383535" y="2176302"/>
            <a:ext cx="271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CDDFB"/>
                </a:solidFill>
                <a:latin typeface="Ubuntu"/>
                <a:ea typeface="Ubuntu"/>
                <a:cs typeface="Ubuntu"/>
                <a:sym typeface="Ubuntu"/>
              </a:rPr>
              <a:t>+</a:t>
            </a:r>
            <a:endParaRPr/>
          </a:p>
        </p:txBody>
      </p:sp>
      <p:sp>
        <p:nvSpPr>
          <p:cNvPr id="2707" name="Google Shape;2707;p77"/>
          <p:cNvSpPr txBox="1"/>
          <p:nvPr/>
        </p:nvSpPr>
        <p:spPr>
          <a:xfrm>
            <a:off x="5787216" y="2164372"/>
            <a:ext cx="271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CDDFB"/>
                </a:solidFill>
                <a:latin typeface="Ubuntu"/>
                <a:ea typeface="Ubuntu"/>
                <a:cs typeface="Ubuntu"/>
                <a:sym typeface="Ubuntu"/>
              </a:rPr>
              <a:t>+</a:t>
            </a:r>
            <a:endParaRPr/>
          </a:p>
        </p:txBody>
      </p:sp>
      <p:sp>
        <p:nvSpPr>
          <p:cNvPr id="2708" name="Google Shape;2708;p77"/>
          <p:cNvSpPr txBox="1"/>
          <p:nvPr/>
        </p:nvSpPr>
        <p:spPr>
          <a:xfrm>
            <a:off x="5617077" y="2342796"/>
            <a:ext cx="271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CDDFB"/>
                </a:solidFill>
                <a:latin typeface="Ubuntu"/>
                <a:ea typeface="Ubuntu"/>
                <a:cs typeface="Ubuntu"/>
                <a:sym typeface="Ubuntu"/>
              </a:rPr>
              <a:t>=</a:t>
            </a:r>
            <a:endParaRPr/>
          </a:p>
        </p:txBody>
      </p:sp>
      <p:sp>
        <p:nvSpPr>
          <p:cNvPr id="2709" name="Google Shape;2709;p77"/>
          <p:cNvSpPr txBox="1"/>
          <p:nvPr/>
        </p:nvSpPr>
        <p:spPr>
          <a:xfrm>
            <a:off x="6557440" y="2165141"/>
            <a:ext cx="271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CDDFB"/>
                </a:solidFill>
                <a:latin typeface="Ubuntu"/>
                <a:ea typeface="Ubuntu"/>
                <a:cs typeface="Ubuntu"/>
                <a:sym typeface="Ubuntu"/>
              </a:rPr>
              <a:t>+</a:t>
            </a:r>
            <a:endParaRPr/>
          </a:p>
        </p:txBody>
      </p:sp>
      <p:sp>
        <p:nvSpPr>
          <p:cNvPr id="2710" name="Google Shape;2710;p77"/>
          <p:cNvSpPr txBox="1"/>
          <p:nvPr/>
        </p:nvSpPr>
        <p:spPr>
          <a:xfrm>
            <a:off x="6915631" y="2166858"/>
            <a:ext cx="271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CDDFB"/>
                </a:solidFill>
                <a:latin typeface="Ubuntu"/>
                <a:ea typeface="Ubuntu"/>
                <a:cs typeface="Ubuntu"/>
                <a:sym typeface="Ubuntu"/>
              </a:rPr>
              <a:t>+</a:t>
            </a:r>
            <a:endParaRPr/>
          </a:p>
        </p:txBody>
      </p:sp>
      <p:sp>
        <p:nvSpPr>
          <p:cNvPr id="2711" name="Google Shape;2711;p77"/>
          <p:cNvSpPr txBox="1"/>
          <p:nvPr/>
        </p:nvSpPr>
        <p:spPr>
          <a:xfrm>
            <a:off x="6754590" y="2331635"/>
            <a:ext cx="271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CDDFB"/>
                </a:solidFill>
                <a:latin typeface="Ubuntu"/>
                <a:ea typeface="Ubuntu"/>
                <a:cs typeface="Ubuntu"/>
                <a:sym typeface="Ubuntu"/>
              </a:rPr>
              <a: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3"/>
                                        </p:tgtEl>
                                        <p:attrNameLst>
                                          <p:attrName>style.visibility</p:attrName>
                                        </p:attrNameLst>
                                      </p:cBhvr>
                                      <p:to>
                                        <p:strVal val="visible"/>
                                      </p:to>
                                    </p:set>
                                    <p:animEffect filter="fade" transition="in">
                                      <p:cBhvr>
                                        <p:cTn dur="500"/>
                                        <p:tgtEl>
                                          <p:spTgt spid="265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54"/>
                                        </p:tgtEl>
                                        <p:attrNameLst>
                                          <p:attrName>style.visibility</p:attrName>
                                        </p:attrNameLst>
                                      </p:cBhvr>
                                      <p:to>
                                        <p:strVal val="visible"/>
                                      </p:to>
                                    </p:set>
                                    <p:animEffect filter="fade" transition="in">
                                      <p:cBhvr>
                                        <p:cTn dur="500"/>
                                        <p:tgtEl>
                                          <p:spTgt spid="2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0"/>
                                        </p:tgtEl>
                                        <p:attrNameLst>
                                          <p:attrName>style.visibility</p:attrName>
                                        </p:attrNameLst>
                                      </p:cBhvr>
                                      <p:to>
                                        <p:strVal val="visible"/>
                                      </p:to>
                                    </p:set>
                                    <p:animEffect filter="fade" transition="in">
                                      <p:cBhvr>
                                        <p:cTn dur="500"/>
                                        <p:tgtEl>
                                          <p:spTgt spid="26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31"/>
                                        </p:tgtEl>
                                        <p:attrNameLst>
                                          <p:attrName>style.visibility</p:attrName>
                                        </p:attrNameLst>
                                      </p:cBhvr>
                                      <p:to>
                                        <p:strVal val="visible"/>
                                      </p:to>
                                    </p:set>
                                    <p:animEffect filter="fade" transition="in">
                                      <p:cBhvr>
                                        <p:cTn dur="500"/>
                                        <p:tgtEl>
                                          <p:spTgt spid="2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gtEl>
                                        <p:attrNameLst>
                                          <p:attrName>style.visibility</p:attrName>
                                        </p:attrNameLst>
                                      </p:cBhvr>
                                      <p:to>
                                        <p:strVal val="visible"/>
                                      </p:to>
                                    </p:set>
                                    <p:animEffect filter="fade" transition="in">
                                      <p:cBhvr>
                                        <p:cTn dur="250"/>
                                        <p:tgtEl>
                                          <p:spTgt spid="2632"/>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250"/>
                                        <p:tgtEl>
                                          <p:spTgt spid="26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34"/>
                                        </p:tgtEl>
                                        <p:attrNameLst>
                                          <p:attrName>style.visibility</p:attrName>
                                        </p:attrNameLst>
                                      </p:cBhvr>
                                      <p:to>
                                        <p:strVal val="visible"/>
                                      </p:to>
                                    </p:set>
                                    <p:animEffect filter="fade" transition="in">
                                      <p:cBhvr>
                                        <p:cTn dur="250"/>
                                        <p:tgtEl>
                                          <p:spTgt spid="263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250"/>
                                        <p:tgtEl>
                                          <p:spTgt spid="26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36"/>
                                        </p:tgtEl>
                                        <p:attrNameLst>
                                          <p:attrName>style.visibility</p:attrName>
                                        </p:attrNameLst>
                                      </p:cBhvr>
                                      <p:to>
                                        <p:strVal val="visible"/>
                                      </p:to>
                                    </p:set>
                                    <p:animEffect filter="fade" transition="in">
                                      <p:cBhvr>
                                        <p:cTn dur="250"/>
                                        <p:tgtEl>
                                          <p:spTgt spid="2636"/>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637"/>
                                        </p:tgtEl>
                                        <p:attrNameLst>
                                          <p:attrName>style.visibility</p:attrName>
                                        </p:attrNameLst>
                                      </p:cBhvr>
                                      <p:to>
                                        <p:strVal val="visible"/>
                                      </p:to>
                                    </p:set>
                                    <p:animEffect filter="fade" transition="in">
                                      <p:cBhvr>
                                        <p:cTn dur="250"/>
                                        <p:tgtEl>
                                          <p:spTgt spid="263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38"/>
                                        </p:tgtEl>
                                        <p:attrNameLst>
                                          <p:attrName>style.visibility</p:attrName>
                                        </p:attrNameLst>
                                      </p:cBhvr>
                                      <p:to>
                                        <p:strVal val="visible"/>
                                      </p:to>
                                    </p:set>
                                    <p:animEffect filter="fade" transition="in">
                                      <p:cBhvr>
                                        <p:cTn dur="250"/>
                                        <p:tgtEl>
                                          <p:spTgt spid="2638"/>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639"/>
                                        </p:tgtEl>
                                        <p:attrNameLst>
                                          <p:attrName>style.visibility</p:attrName>
                                        </p:attrNameLst>
                                      </p:cBhvr>
                                      <p:to>
                                        <p:strVal val="visible"/>
                                      </p:to>
                                    </p:set>
                                    <p:animEffect filter="fade" transition="in">
                                      <p:cBhvr>
                                        <p:cTn dur="250"/>
                                        <p:tgtEl>
                                          <p:spTgt spid="263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40"/>
                                        </p:tgtEl>
                                        <p:attrNameLst>
                                          <p:attrName>style.visibility</p:attrName>
                                        </p:attrNameLst>
                                      </p:cBhvr>
                                      <p:to>
                                        <p:strVal val="visible"/>
                                      </p:to>
                                    </p:set>
                                    <p:animEffect filter="fade" transition="in">
                                      <p:cBhvr>
                                        <p:cTn dur="250"/>
                                        <p:tgtEl>
                                          <p:spTgt spid="2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1"/>
                                        </p:tgtEl>
                                        <p:attrNameLst>
                                          <p:attrName>style.visibility</p:attrName>
                                        </p:attrNameLst>
                                      </p:cBhvr>
                                      <p:to>
                                        <p:strVal val="visible"/>
                                      </p:to>
                                    </p:set>
                                    <p:animEffect filter="fade" transition="in">
                                      <p:cBhvr>
                                        <p:cTn dur="500"/>
                                        <p:tgtEl>
                                          <p:spTgt spid="26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42"/>
                                        </p:tgtEl>
                                        <p:attrNameLst>
                                          <p:attrName>style.visibility</p:attrName>
                                        </p:attrNameLst>
                                      </p:cBhvr>
                                      <p:to>
                                        <p:strVal val="visible"/>
                                      </p:to>
                                    </p:set>
                                    <p:animEffect filter="fade" transition="in">
                                      <p:cBhvr>
                                        <p:cTn dur="500"/>
                                        <p:tgtEl>
                                          <p:spTgt spid="26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43"/>
                                        </p:tgtEl>
                                        <p:attrNameLst>
                                          <p:attrName>style.visibility</p:attrName>
                                        </p:attrNameLst>
                                      </p:cBhvr>
                                      <p:to>
                                        <p:strVal val="visible"/>
                                      </p:to>
                                    </p:set>
                                    <p:animEffect filter="fade" transition="in">
                                      <p:cBhvr>
                                        <p:cTn dur="500"/>
                                        <p:tgtEl>
                                          <p:spTgt spid="264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44"/>
                                        </p:tgtEl>
                                        <p:attrNameLst>
                                          <p:attrName>style.visibility</p:attrName>
                                        </p:attrNameLst>
                                      </p:cBhvr>
                                      <p:to>
                                        <p:strVal val="visible"/>
                                      </p:to>
                                    </p:set>
                                    <p:animEffect filter="fade" transition="in">
                                      <p:cBhvr>
                                        <p:cTn dur="500"/>
                                        <p:tgtEl>
                                          <p:spTgt spid="264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45"/>
                                        </p:tgtEl>
                                        <p:attrNameLst>
                                          <p:attrName>style.visibility</p:attrName>
                                        </p:attrNameLst>
                                      </p:cBhvr>
                                      <p:to>
                                        <p:strVal val="visible"/>
                                      </p:to>
                                    </p:set>
                                    <p:animEffect filter="fade" transition="in">
                                      <p:cBhvr>
                                        <p:cTn dur="500"/>
                                        <p:tgtEl>
                                          <p:spTgt spid="264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46"/>
                                        </p:tgtEl>
                                        <p:attrNameLst>
                                          <p:attrName>style.visibility</p:attrName>
                                        </p:attrNameLst>
                                      </p:cBhvr>
                                      <p:to>
                                        <p:strVal val="visible"/>
                                      </p:to>
                                    </p:set>
                                    <p:animEffect filter="fade" transition="in">
                                      <p:cBhvr>
                                        <p:cTn dur="500"/>
                                        <p:tgtEl>
                                          <p:spTgt spid="264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647"/>
                                        </p:tgtEl>
                                        <p:attrNameLst>
                                          <p:attrName>style.visibility</p:attrName>
                                        </p:attrNameLst>
                                      </p:cBhvr>
                                      <p:to>
                                        <p:strVal val="visible"/>
                                      </p:to>
                                    </p:set>
                                    <p:animEffect filter="fade" transition="in">
                                      <p:cBhvr>
                                        <p:cTn dur="500"/>
                                        <p:tgtEl>
                                          <p:spTgt spid="264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48"/>
                                        </p:tgtEl>
                                        <p:attrNameLst>
                                          <p:attrName>style.visibility</p:attrName>
                                        </p:attrNameLst>
                                      </p:cBhvr>
                                      <p:to>
                                        <p:strVal val="visible"/>
                                      </p:to>
                                    </p:set>
                                    <p:animEffect filter="fade" transition="in">
                                      <p:cBhvr>
                                        <p:cTn dur="500"/>
                                        <p:tgtEl>
                                          <p:spTgt spid="264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649"/>
                                        </p:tgtEl>
                                        <p:attrNameLst>
                                          <p:attrName>style.visibility</p:attrName>
                                        </p:attrNameLst>
                                      </p:cBhvr>
                                      <p:to>
                                        <p:strVal val="visible"/>
                                      </p:to>
                                    </p:set>
                                    <p:animEffect filter="fade" transition="in">
                                      <p:cBhvr>
                                        <p:cTn dur="500"/>
                                        <p:tgtEl>
                                          <p:spTgt spid="2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500"/>
                                        <p:tgtEl>
                                          <p:spTgt spid="27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500"/>
                                        <p:tgtEl>
                                          <p:spTgt spid="27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05"/>
                                        </p:tgtEl>
                                        <p:attrNameLst>
                                          <p:attrName>style.visibility</p:attrName>
                                        </p:attrNameLst>
                                      </p:cBhvr>
                                      <p:to>
                                        <p:strVal val="visible"/>
                                      </p:to>
                                    </p:set>
                                    <p:animEffect filter="fade" transition="in">
                                      <p:cBhvr>
                                        <p:cTn dur="500"/>
                                        <p:tgtEl>
                                          <p:spTgt spid="270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50"/>
                                        </p:tgtEl>
                                        <p:attrNameLst>
                                          <p:attrName>style.visibility</p:attrName>
                                        </p:attrNameLst>
                                      </p:cBhvr>
                                      <p:to>
                                        <p:strVal val="visible"/>
                                      </p:to>
                                    </p:set>
                                    <p:animEffect filter="fade" transition="in">
                                      <p:cBhvr>
                                        <p:cTn dur="500"/>
                                        <p:tgtEl>
                                          <p:spTgt spid="265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06"/>
                                        </p:tgtEl>
                                        <p:attrNameLst>
                                          <p:attrName>style.visibility</p:attrName>
                                        </p:attrNameLst>
                                      </p:cBhvr>
                                      <p:to>
                                        <p:strVal val="visible"/>
                                      </p:to>
                                    </p:set>
                                    <p:animEffect filter="fade" transition="in">
                                      <p:cBhvr>
                                        <p:cTn dur="500"/>
                                        <p:tgtEl>
                                          <p:spTgt spid="270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07"/>
                                        </p:tgtEl>
                                        <p:attrNameLst>
                                          <p:attrName>style.visibility</p:attrName>
                                        </p:attrNameLst>
                                      </p:cBhvr>
                                      <p:to>
                                        <p:strVal val="visible"/>
                                      </p:to>
                                    </p:set>
                                    <p:animEffect filter="fade" transition="in">
                                      <p:cBhvr>
                                        <p:cTn dur="500"/>
                                        <p:tgtEl>
                                          <p:spTgt spid="270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08"/>
                                        </p:tgtEl>
                                        <p:attrNameLst>
                                          <p:attrName>style.visibility</p:attrName>
                                        </p:attrNameLst>
                                      </p:cBhvr>
                                      <p:to>
                                        <p:strVal val="visible"/>
                                      </p:to>
                                    </p:set>
                                    <p:animEffect filter="fade" transition="in">
                                      <p:cBhvr>
                                        <p:cTn dur="500"/>
                                        <p:tgtEl>
                                          <p:spTgt spid="270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51"/>
                                        </p:tgtEl>
                                        <p:attrNameLst>
                                          <p:attrName>style.visibility</p:attrName>
                                        </p:attrNameLst>
                                      </p:cBhvr>
                                      <p:to>
                                        <p:strVal val="visible"/>
                                      </p:to>
                                    </p:set>
                                    <p:animEffect filter="fade" transition="in">
                                      <p:cBhvr>
                                        <p:cTn dur="500"/>
                                        <p:tgtEl>
                                          <p:spTgt spid="265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09"/>
                                        </p:tgtEl>
                                        <p:attrNameLst>
                                          <p:attrName>style.visibility</p:attrName>
                                        </p:attrNameLst>
                                      </p:cBhvr>
                                      <p:to>
                                        <p:strVal val="visible"/>
                                      </p:to>
                                    </p:set>
                                    <p:animEffect filter="fade" transition="in">
                                      <p:cBhvr>
                                        <p:cTn dur="500"/>
                                        <p:tgtEl>
                                          <p:spTgt spid="2709"/>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710"/>
                                        </p:tgtEl>
                                        <p:attrNameLst>
                                          <p:attrName>style.visibility</p:attrName>
                                        </p:attrNameLst>
                                      </p:cBhvr>
                                      <p:to>
                                        <p:strVal val="visible"/>
                                      </p:to>
                                    </p:set>
                                    <p:animEffect filter="fade" transition="in">
                                      <p:cBhvr>
                                        <p:cTn dur="500"/>
                                        <p:tgtEl>
                                          <p:spTgt spid="271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711"/>
                                        </p:tgtEl>
                                        <p:attrNameLst>
                                          <p:attrName>style.visibility</p:attrName>
                                        </p:attrNameLst>
                                      </p:cBhvr>
                                      <p:to>
                                        <p:strVal val="visible"/>
                                      </p:to>
                                    </p:set>
                                    <p:animEffect filter="fade" transition="in">
                                      <p:cBhvr>
                                        <p:cTn dur="500"/>
                                        <p:tgtEl>
                                          <p:spTgt spid="2711"/>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500"/>
                                        <p:tgtEl>
                                          <p:spTgt spid="2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500"/>
                                        <p:tgtEl>
                                          <p:spTgt spid="26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56"/>
                                        </p:tgtEl>
                                        <p:attrNameLst>
                                          <p:attrName>style.visibility</p:attrName>
                                        </p:attrNameLst>
                                      </p:cBhvr>
                                      <p:to>
                                        <p:strVal val="visible"/>
                                      </p:to>
                                    </p:set>
                                    <p:animEffect filter="fade" transition="in">
                                      <p:cBhvr>
                                        <p:cTn dur="500"/>
                                        <p:tgtEl>
                                          <p:spTgt spid="26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57"/>
                                        </p:tgtEl>
                                        <p:attrNameLst>
                                          <p:attrName>style.visibility</p:attrName>
                                        </p:attrNameLst>
                                      </p:cBhvr>
                                      <p:to>
                                        <p:strVal val="visible"/>
                                      </p:to>
                                    </p:set>
                                    <p:animEffect filter="fade" transition="in">
                                      <p:cBhvr>
                                        <p:cTn dur="500"/>
                                        <p:tgtEl>
                                          <p:spTgt spid="2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gtEl>
                                        <p:attrNameLst>
                                          <p:attrName>style.visibility</p:attrName>
                                        </p:attrNameLst>
                                      </p:cBhvr>
                                      <p:to>
                                        <p:strVal val="visible"/>
                                      </p:to>
                                    </p:set>
                                    <p:animEffect filter="fade" transition="in">
                                      <p:cBhvr>
                                        <p:cTn dur="250"/>
                                        <p:tgtEl>
                                          <p:spTgt spid="2667"/>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668"/>
                                        </p:tgtEl>
                                        <p:attrNameLst>
                                          <p:attrName>style.visibility</p:attrName>
                                        </p:attrNameLst>
                                      </p:cBhvr>
                                      <p:to>
                                        <p:strVal val="visible"/>
                                      </p:to>
                                    </p:set>
                                    <p:animEffect filter="fade" transition="in">
                                      <p:cBhvr>
                                        <p:cTn dur="250"/>
                                        <p:tgtEl>
                                          <p:spTgt spid="26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69"/>
                                        </p:tgtEl>
                                        <p:attrNameLst>
                                          <p:attrName>style.visibility</p:attrName>
                                        </p:attrNameLst>
                                      </p:cBhvr>
                                      <p:to>
                                        <p:strVal val="visible"/>
                                      </p:to>
                                    </p:set>
                                    <p:animEffect filter="fade" transition="in">
                                      <p:cBhvr>
                                        <p:cTn dur="250"/>
                                        <p:tgtEl>
                                          <p:spTgt spid="2669"/>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70"/>
                                        </p:tgtEl>
                                        <p:attrNameLst>
                                          <p:attrName>style.visibility</p:attrName>
                                        </p:attrNameLst>
                                      </p:cBhvr>
                                      <p:to>
                                        <p:strVal val="visible"/>
                                      </p:to>
                                    </p:set>
                                    <p:animEffect filter="fade" transition="in">
                                      <p:cBhvr>
                                        <p:cTn dur="250"/>
                                        <p:tgtEl>
                                          <p:spTgt spid="26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250"/>
                                        <p:tgtEl>
                                          <p:spTgt spid="2671"/>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250"/>
                                        <p:tgtEl>
                                          <p:spTgt spid="267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73"/>
                                        </p:tgtEl>
                                        <p:attrNameLst>
                                          <p:attrName>style.visibility</p:attrName>
                                        </p:attrNameLst>
                                      </p:cBhvr>
                                      <p:to>
                                        <p:strVal val="visible"/>
                                      </p:to>
                                    </p:set>
                                    <p:animEffect filter="fade" transition="in">
                                      <p:cBhvr>
                                        <p:cTn dur="250"/>
                                        <p:tgtEl>
                                          <p:spTgt spid="2673"/>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674"/>
                                        </p:tgtEl>
                                        <p:attrNameLst>
                                          <p:attrName>style.visibility</p:attrName>
                                        </p:attrNameLst>
                                      </p:cBhvr>
                                      <p:to>
                                        <p:strVal val="visible"/>
                                      </p:to>
                                    </p:set>
                                    <p:animEffect filter="fade" transition="in">
                                      <p:cBhvr>
                                        <p:cTn dur="250"/>
                                        <p:tgtEl>
                                          <p:spTgt spid="267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75"/>
                                        </p:tgtEl>
                                        <p:attrNameLst>
                                          <p:attrName>style.visibility</p:attrName>
                                        </p:attrNameLst>
                                      </p:cBhvr>
                                      <p:to>
                                        <p:strVal val="visible"/>
                                      </p:to>
                                    </p:set>
                                    <p:animEffect filter="fade" transition="in">
                                      <p:cBhvr>
                                        <p:cTn dur="250"/>
                                        <p:tgtEl>
                                          <p:spTgt spid="2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6"/>
                                        </p:tgtEl>
                                        <p:attrNameLst>
                                          <p:attrName>style.visibility</p:attrName>
                                        </p:attrNameLst>
                                      </p:cBhvr>
                                      <p:to>
                                        <p:strVal val="visible"/>
                                      </p:to>
                                    </p:set>
                                    <p:animEffect filter="fade" transition="in">
                                      <p:cBhvr>
                                        <p:cTn dur="500"/>
                                        <p:tgtEl>
                                          <p:spTgt spid="26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500"/>
                                        <p:tgtEl>
                                          <p:spTgt spid="26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78"/>
                                        </p:tgtEl>
                                        <p:attrNameLst>
                                          <p:attrName>style.visibility</p:attrName>
                                        </p:attrNameLst>
                                      </p:cBhvr>
                                      <p:to>
                                        <p:strVal val="visible"/>
                                      </p:to>
                                    </p:set>
                                    <p:animEffect filter="fade" transition="in">
                                      <p:cBhvr>
                                        <p:cTn dur="500"/>
                                        <p:tgtEl>
                                          <p:spTgt spid="267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79"/>
                                        </p:tgtEl>
                                        <p:attrNameLst>
                                          <p:attrName>style.visibility</p:attrName>
                                        </p:attrNameLst>
                                      </p:cBhvr>
                                      <p:to>
                                        <p:strVal val="visible"/>
                                      </p:to>
                                    </p:set>
                                    <p:animEffect filter="fade" transition="in">
                                      <p:cBhvr>
                                        <p:cTn dur="500"/>
                                        <p:tgtEl>
                                          <p:spTgt spid="267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80"/>
                                        </p:tgtEl>
                                        <p:attrNameLst>
                                          <p:attrName>style.visibility</p:attrName>
                                        </p:attrNameLst>
                                      </p:cBhvr>
                                      <p:to>
                                        <p:strVal val="visible"/>
                                      </p:to>
                                    </p:set>
                                    <p:animEffect filter="fade" transition="in">
                                      <p:cBhvr>
                                        <p:cTn dur="500"/>
                                        <p:tgtEl>
                                          <p:spTgt spid="268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81"/>
                                        </p:tgtEl>
                                        <p:attrNameLst>
                                          <p:attrName>style.visibility</p:attrName>
                                        </p:attrNameLst>
                                      </p:cBhvr>
                                      <p:to>
                                        <p:strVal val="visible"/>
                                      </p:to>
                                    </p:set>
                                    <p:animEffect filter="fade" transition="in">
                                      <p:cBhvr>
                                        <p:cTn dur="500"/>
                                        <p:tgtEl>
                                          <p:spTgt spid="268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682"/>
                                        </p:tgtEl>
                                        <p:attrNameLst>
                                          <p:attrName>style.visibility</p:attrName>
                                        </p:attrNameLst>
                                      </p:cBhvr>
                                      <p:to>
                                        <p:strVal val="visible"/>
                                      </p:to>
                                    </p:set>
                                    <p:animEffect filter="fade" transition="in">
                                      <p:cBhvr>
                                        <p:cTn dur="500"/>
                                        <p:tgtEl>
                                          <p:spTgt spid="268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83"/>
                                        </p:tgtEl>
                                        <p:attrNameLst>
                                          <p:attrName>style.visibility</p:attrName>
                                        </p:attrNameLst>
                                      </p:cBhvr>
                                      <p:to>
                                        <p:strVal val="visible"/>
                                      </p:to>
                                    </p:set>
                                    <p:animEffect filter="fade" transition="in">
                                      <p:cBhvr>
                                        <p:cTn dur="500"/>
                                        <p:tgtEl>
                                          <p:spTgt spid="268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684"/>
                                        </p:tgtEl>
                                        <p:attrNameLst>
                                          <p:attrName>style.visibility</p:attrName>
                                        </p:attrNameLst>
                                      </p:cBhvr>
                                      <p:to>
                                        <p:strVal val="visible"/>
                                      </p:to>
                                    </p:set>
                                    <p:animEffect filter="fade" transition="in">
                                      <p:cBhvr>
                                        <p:cTn dur="500"/>
                                        <p:tgtEl>
                                          <p:spTgt spid="2684"/>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658"/>
                                        </p:tgtEl>
                                        <p:attrNameLst>
                                          <p:attrName>style.visibility</p:attrName>
                                        </p:attrNameLst>
                                      </p:cBhvr>
                                      <p:to>
                                        <p:strVal val="visible"/>
                                      </p:to>
                                    </p:set>
                                    <p:animEffect filter="fade" transition="in">
                                      <p:cBhvr>
                                        <p:cTn dur="500"/>
                                        <p:tgtEl>
                                          <p:spTgt spid="265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500"/>
                                        <p:tgtEl>
                                          <p:spTgt spid="2659"/>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660"/>
                                        </p:tgtEl>
                                        <p:attrNameLst>
                                          <p:attrName>style.visibility</p:attrName>
                                        </p:attrNameLst>
                                      </p:cBhvr>
                                      <p:to>
                                        <p:strVal val="visible"/>
                                      </p:to>
                                    </p:set>
                                    <p:animEffect filter="fade" transition="in">
                                      <p:cBhvr>
                                        <p:cTn dur="500"/>
                                        <p:tgtEl>
                                          <p:spTgt spid="2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gtEl>
                                        <p:attrNameLst>
                                          <p:attrName>style.visibility</p:attrName>
                                        </p:attrNameLst>
                                      </p:cBhvr>
                                      <p:to>
                                        <p:strVal val="visible"/>
                                      </p:to>
                                    </p:set>
                                    <p:animEffect filter="fade" transition="in">
                                      <p:cBhvr>
                                        <p:cTn dur="500"/>
                                        <p:tgtEl>
                                          <p:spTgt spid="26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62"/>
                                        </p:tgtEl>
                                        <p:attrNameLst>
                                          <p:attrName>style.visibility</p:attrName>
                                        </p:attrNameLst>
                                      </p:cBhvr>
                                      <p:to>
                                        <p:strVal val="visible"/>
                                      </p:to>
                                    </p:set>
                                    <p:animEffect filter="fade" transition="in">
                                      <p:cBhvr>
                                        <p:cTn dur="500"/>
                                        <p:tgtEl>
                                          <p:spTgt spid="26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63"/>
                                        </p:tgtEl>
                                        <p:attrNameLst>
                                          <p:attrName>style.visibility</p:attrName>
                                        </p:attrNameLst>
                                      </p:cBhvr>
                                      <p:to>
                                        <p:strVal val="visible"/>
                                      </p:to>
                                    </p:set>
                                    <p:animEffect filter="fade" transition="in">
                                      <p:cBhvr>
                                        <p:cTn dur="500"/>
                                        <p:tgtEl>
                                          <p:spTgt spid="2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gtEl>
                                        <p:attrNameLst>
                                          <p:attrName>style.visibility</p:attrName>
                                        </p:attrNameLst>
                                      </p:cBhvr>
                                      <p:to>
                                        <p:strVal val="visible"/>
                                      </p:to>
                                    </p:set>
                                    <p:animEffect filter="fade" transition="in">
                                      <p:cBhvr>
                                        <p:cTn dur="250"/>
                                        <p:tgtEl>
                                          <p:spTgt spid="2685"/>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686"/>
                                        </p:tgtEl>
                                        <p:attrNameLst>
                                          <p:attrName>style.visibility</p:attrName>
                                        </p:attrNameLst>
                                      </p:cBhvr>
                                      <p:to>
                                        <p:strVal val="visible"/>
                                      </p:to>
                                    </p:set>
                                    <p:animEffect filter="fade" transition="in">
                                      <p:cBhvr>
                                        <p:cTn dur="250"/>
                                        <p:tgtEl>
                                          <p:spTgt spid="26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87"/>
                                        </p:tgtEl>
                                        <p:attrNameLst>
                                          <p:attrName>style.visibility</p:attrName>
                                        </p:attrNameLst>
                                      </p:cBhvr>
                                      <p:to>
                                        <p:strVal val="visible"/>
                                      </p:to>
                                    </p:set>
                                    <p:animEffect filter="fade" transition="in">
                                      <p:cBhvr>
                                        <p:cTn dur="250"/>
                                        <p:tgtEl>
                                          <p:spTgt spid="268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88"/>
                                        </p:tgtEl>
                                        <p:attrNameLst>
                                          <p:attrName>style.visibility</p:attrName>
                                        </p:attrNameLst>
                                      </p:cBhvr>
                                      <p:to>
                                        <p:strVal val="visible"/>
                                      </p:to>
                                    </p:set>
                                    <p:animEffect filter="fade" transition="in">
                                      <p:cBhvr>
                                        <p:cTn dur="250"/>
                                        <p:tgtEl>
                                          <p:spTgt spid="26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89"/>
                                        </p:tgtEl>
                                        <p:attrNameLst>
                                          <p:attrName>style.visibility</p:attrName>
                                        </p:attrNameLst>
                                      </p:cBhvr>
                                      <p:to>
                                        <p:strVal val="visible"/>
                                      </p:to>
                                    </p:set>
                                    <p:animEffect filter="fade" transition="in">
                                      <p:cBhvr>
                                        <p:cTn dur="250"/>
                                        <p:tgtEl>
                                          <p:spTgt spid="2689"/>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690"/>
                                        </p:tgtEl>
                                        <p:attrNameLst>
                                          <p:attrName>style.visibility</p:attrName>
                                        </p:attrNameLst>
                                      </p:cBhvr>
                                      <p:to>
                                        <p:strVal val="visible"/>
                                      </p:to>
                                    </p:set>
                                    <p:animEffect filter="fade" transition="in">
                                      <p:cBhvr>
                                        <p:cTn dur="250"/>
                                        <p:tgtEl>
                                          <p:spTgt spid="269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91"/>
                                        </p:tgtEl>
                                        <p:attrNameLst>
                                          <p:attrName>style.visibility</p:attrName>
                                        </p:attrNameLst>
                                      </p:cBhvr>
                                      <p:to>
                                        <p:strVal val="visible"/>
                                      </p:to>
                                    </p:set>
                                    <p:animEffect filter="fade" transition="in">
                                      <p:cBhvr>
                                        <p:cTn dur="250"/>
                                        <p:tgtEl>
                                          <p:spTgt spid="2691"/>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250"/>
                                        <p:tgtEl>
                                          <p:spTgt spid="26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250"/>
                                        <p:tgtEl>
                                          <p:spTgt spid="2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4"/>
                                        </p:tgtEl>
                                        <p:attrNameLst>
                                          <p:attrName>style.visibility</p:attrName>
                                        </p:attrNameLst>
                                      </p:cBhvr>
                                      <p:to>
                                        <p:strVal val="visible"/>
                                      </p:to>
                                    </p:set>
                                    <p:animEffect filter="fade" transition="in">
                                      <p:cBhvr>
                                        <p:cTn dur="500"/>
                                        <p:tgtEl>
                                          <p:spTgt spid="26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95"/>
                                        </p:tgtEl>
                                        <p:attrNameLst>
                                          <p:attrName>style.visibility</p:attrName>
                                        </p:attrNameLst>
                                      </p:cBhvr>
                                      <p:to>
                                        <p:strVal val="visible"/>
                                      </p:to>
                                    </p:set>
                                    <p:animEffect filter="fade" transition="in">
                                      <p:cBhvr>
                                        <p:cTn dur="500"/>
                                        <p:tgtEl>
                                          <p:spTgt spid="26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96"/>
                                        </p:tgtEl>
                                        <p:attrNameLst>
                                          <p:attrName>style.visibility</p:attrName>
                                        </p:attrNameLst>
                                      </p:cBhvr>
                                      <p:to>
                                        <p:strVal val="visible"/>
                                      </p:to>
                                    </p:set>
                                    <p:animEffect filter="fade" transition="in">
                                      <p:cBhvr>
                                        <p:cTn dur="500"/>
                                        <p:tgtEl>
                                          <p:spTgt spid="269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97"/>
                                        </p:tgtEl>
                                        <p:attrNameLst>
                                          <p:attrName>style.visibility</p:attrName>
                                        </p:attrNameLst>
                                      </p:cBhvr>
                                      <p:to>
                                        <p:strVal val="visible"/>
                                      </p:to>
                                    </p:set>
                                    <p:animEffect filter="fade" transition="in">
                                      <p:cBhvr>
                                        <p:cTn dur="500"/>
                                        <p:tgtEl>
                                          <p:spTgt spid="269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98"/>
                                        </p:tgtEl>
                                        <p:attrNameLst>
                                          <p:attrName>style.visibility</p:attrName>
                                        </p:attrNameLst>
                                      </p:cBhvr>
                                      <p:to>
                                        <p:strVal val="visible"/>
                                      </p:to>
                                    </p:set>
                                    <p:animEffect filter="fade" transition="in">
                                      <p:cBhvr>
                                        <p:cTn dur="500"/>
                                        <p:tgtEl>
                                          <p:spTgt spid="269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99"/>
                                        </p:tgtEl>
                                        <p:attrNameLst>
                                          <p:attrName>style.visibility</p:attrName>
                                        </p:attrNameLst>
                                      </p:cBhvr>
                                      <p:to>
                                        <p:strVal val="visible"/>
                                      </p:to>
                                    </p:set>
                                    <p:animEffect filter="fade" transition="in">
                                      <p:cBhvr>
                                        <p:cTn dur="500"/>
                                        <p:tgtEl>
                                          <p:spTgt spid="269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500"/>
                                        <p:tgtEl>
                                          <p:spTgt spid="270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01"/>
                                        </p:tgtEl>
                                        <p:attrNameLst>
                                          <p:attrName>style.visibility</p:attrName>
                                        </p:attrNameLst>
                                      </p:cBhvr>
                                      <p:to>
                                        <p:strVal val="visible"/>
                                      </p:to>
                                    </p:set>
                                    <p:animEffect filter="fade" transition="in">
                                      <p:cBhvr>
                                        <p:cTn dur="500"/>
                                        <p:tgtEl>
                                          <p:spTgt spid="270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02"/>
                                        </p:tgtEl>
                                        <p:attrNameLst>
                                          <p:attrName>style.visibility</p:attrName>
                                        </p:attrNameLst>
                                      </p:cBhvr>
                                      <p:to>
                                        <p:strVal val="visible"/>
                                      </p:to>
                                    </p:set>
                                    <p:animEffect filter="fade" transition="in">
                                      <p:cBhvr>
                                        <p:cTn dur="500"/>
                                        <p:tgtEl>
                                          <p:spTgt spid="2702"/>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664"/>
                                        </p:tgtEl>
                                        <p:attrNameLst>
                                          <p:attrName>style.visibility</p:attrName>
                                        </p:attrNameLst>
                                      </p:cBhvr>
                                      <p:to>
                                        <p:strVal val="visible"/>
                                      </p:to>
                                    </p:set>
                                    <p:animEffect filter="fade" transition="in">
                                      <p:cBhvr>
                                        <p:cTn dur="500"/>
                                        <p:tgtEl>
                                          <p:spTgt spid="266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665"/>
                                        </p:tgtEl>
                                        <p:attrNameLst>
                                          <p:attrName>style.visibility</p:attrName>
                                        </p:attrNameLst>
                                      </p:cBhvr>
                                      <p:to>
                                        <p:strVal val="visible"/>
                                      </p:to>
                                    </p:set>
                                    <p:animEffect filter="fade" transition="in">
                                      <p:cBhvr>
                                        <p:cTn dur="500"/>
                                        <p:tgtEl>
                                          <p:spTgt spid="2665"/>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500"/>
                                        <p:tgtEl>
                                          <p:spTgt spid="2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7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Octal Permissions</a:t>
            </a:r>
            <a:endParaRPr/>
          </a:p>
        </p:txBody>
      </p:sp>
      <p:sp>
        <p:nvSpPr>
          <p:cNvPr id="2718" name="Google Shape;2718;p78"/>
          <p:cNvSpPr/>
          <p:nvPr/>
        </p:nvSpPr>
        <p:spPr>
          <a:xfrm>
            <a:off x="3109913" y="2753410"/>
            <a:ext cx="10880407"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2719" name="Google Shape;2719;p78"/>
          <p:cNvSpPr/>
          <p:nvPr/>
        </p:nvSpPr>
        <p:spPr>
          <a:xfrm>
            <a:off x="361280" y="340866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chmod </a:t>
            </a:r>
            <a:r>
              <a:rPr lang="en-US" sz="1800">
                <a:solidFill>
                  <a:srgbClr val="7CDDFB"/>
                </a:solidFill>
                <a:latin typeface="Consolas"/>
                <a:ea typeface="Consolas"/>
                <a:cs typeface="Consolas"/>
                <a:sym typeface="Consolas"/>
              </a:rPr>
              <a:t>640</a:t>
            </a:r>
            <a:r>
              <a:rPr lang="en-US" sz="1800">
                <a:solidFill>
                  <a:schemeClr val="lt1"/>
                </a:solidFill>
                <a:latin typeface="Consolas"/>
                <a:ea typeface="Consolas"/>
                <a:cs typeface="Consolas"/>
                <a:sym typeface="Consolas"/>
              </a:rPr>
              <a:t> family_dog.jpg</a:t>
            </a:r>
            <a:endParaRPr/>
          </a:p>
        </p:txBody>
      </p:sp>
      <p:sp>
        <p:nvSpPr>
          <p:cNvPr id="2720" name="Google Shape;2720;p78"/>
          <p:cNvSpPr/>
          <p:nvPr/>
        </p:nvSpPr>
        <p:spPr>
          <a:xfrm>
            <a:off x="361280" y="1640522"/>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stat family_dog.jpg</a:t>
            </a:r>
            <a:endParaRPr/>
          </a:p>
        </p:txBody>
      </p:sp>
      <p:sp>
        <p:nvSpPr>
          <p:cNvPr id="2721" name="Google Shape;2721;p78"/>
          <p:cNvSpPr/>
          <p:nvPr/>
        </p:nvSpPr>
        <p:spPr>
          <a:xfrm>
            <a:off x="628566" y="2048101"/>
            <a:ext cx="6413666" cy="829543"/>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File: family_dog.jpg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Size: 49        	Blocks: 8          IO Block: 4096   regular file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Device: fd00h/64768d	Inode: 52946177    Links: 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Access: (</a:t>
            </a:r>
            <a:r>
              <a:rPr lang="en-US" sz="1200">
                <a:solidFill>
                  <a:schemeClr val="accent4"/>
                </a:solidFill>
                <a:latin typeface="Consolas"/>
                <a:ea typeface="Consolas"/>
                <a:cs typeface="Consolas"/>
                <a:sym typeface="Consolas"/>
              </a:rPr>
              <a:t>0640/-rw-r-----</a:t>
            </a:r>
            <a:r>
              <a:rPr lang="en-US" sz="1200">
                <a:solidFill>
                  <a:schemeClr val="lt1"/>
                </a:solidFill>
                <a:latin typeface="Consolas"/>
                <a:ea typeface="Consolas"/>
                <a:cs typeface="Consolas"/>
                <a:sym typeface="Consolas"/>
              </a:rPr>
              <a:t>)  Uid: ( 1000/   aaron)   Gid: (   10/   wheel)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9"/>
                                        </p:tgtEl>
                                        <p:attrNameLst>
                                          <p:attrName>style.visibility</p:attrName>
                                        </p:attrNameLst>
                                      </p:cBhvr>
                                      <p:to>
                                        <p:strVal val="visible"/>
                                      </p:to>
                                    </p:set>
                                    <p:animEffect filter="fade" transition="in">
                                      <p:cBhvr>
                                        <p:cTn dur="500"/>
                                        <p:tgtEl>
                                          <p:spTgt spid="2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79"/>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2728" name="Google Shape;2728;p79"/>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2729" name="Google Shape;2729;p79"/>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2730" name="Google Shape;2730;p79"/>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2731" name="Google Shape;2731;p7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2732" name="Google Shape;2732;p79">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80"/>
          <p:cNvSpPr/>
          <p:nvPr/>
        </p:nvSpPr>
        <p:spPr>
          <a:xfrm>
            <a:off x="4877889" y="702266"/>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39" name="Google Shape;2739;p80"/>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40" name="Google Shape;2740;p80"/>
          <p:cNvSpPr txBox="1"/>
          <p:nvPr/>
        </p:nvSpPr>
        <p:spPr>
          <a:xfrm>
            <a:off x="109514" y="3167389"/>
            <a:ext cx="4323149"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rgbClr val="F0F0F0"/>
                </a:solidFill>
                <a:latin typeface="Ubuntu"/>
                <a:ea typeface="Ubuntu"/>
                <a:cs typeface="Ubuntu"/>
                <a:sym typeface="Ubuntu"/>
              </a:rPr>
              <a:t>Search files with Grep</a:t>
            </a:r>
            <a:endParaRPr/>
          </a:p>
        </p:txBody>
      </p:sp>
      <p:sp>
        <p:nvSpPr>
          <p:cNvPr id="2741" name="Google Shape;2741;p80"/>
          <p:cNvSpPr/>
          <p:nvPr/>
        </p:nvSpPr>
        <p:spPr>
          <a:xfrm>
            <a:off x="7592393" y="2885542"/>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Microscope with solid fill" id="2742" name="Google Shape;2742;p80"/>
          <p:cNvPicPr preferRelativeResize="0"/>
          <p:nvPr/>
        </p:nvPicPr>
        <p:blipFill rotWithShape="1">
          <a:blip r:embed="rId3">
            <a:alphaModFix/>
          </a:blip>
          <a:srcRect b="0" l="0" r="0" t="0"/>
          <a:stretch/>
        </p:blipFill>
        <p:spPr>
          <a:xfrm>
            <a:off x="7759151" y="3009948"/>
            <a:ext cx="1134664" cy="1134664"/>
          </a:xfrm>
          <a:prstGeom prst="rect">
            <a:avLst/>
          </a:prstGeom>
          <a:noFill/>
          <a:ln>
            <a:noFill/>
          </a:ln>
        </p:spPr>
      </p:pic>
      <p:sp>
        <p:nvSpPr>
          <p:cNvPr id="2743" name="Google Shape;2743;p80"/>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41"/>
                                        </p:tgtEl>
                                        <p:attrNameLst>
                                          <p:attrName>style.visibility</p:attrName>
                                        </p:attrNameLst>
                                      </p:cBhvr>
                                      <p:to>
                                        <p:strVal val="visible"/>
                                      </p:to>
                                    </p:set>
                                    <p:animEffect filter="fade" transition="in">
                                      <p:cBhvr>
                                        <p:cTn dur="500"/>
                                        <p:tgtEl>
                                          <p:spTgt spid="27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42"/>
                                        </p:tgtEl>
                                        <p:attrNameLst>
                                          <p:attrName>style.visibility</p:attrName>
                                        </p:attrNameLst>
                                      </p:cBhvr>
                                      <p:to>
                                        <p:strVal val="visible"/>
                                      </p:to>
                                    </p:set>
                                    <p:animEffect filter="fade" transition="in">
                                      <p:cBhvr>
                                        <p:cTn dur="500"/>
                                        <p:tgtEl>
                                          <p:spTgt spid="2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grpSp>
        <p:nvGrpSpPr>
          <p:cNvPr id="2749" name="Google Shape;2749;p81"/>
          <p:cNvGrpSpPr/>
          <p:nvPr/>
        </p:nvGrpSpPr>
        <p:grpSpPr>
          <a:xfrm>
            <a:off x="2713524" y="1423292"/>
            <a:ext cx="6323398" cy="4620598"/>
            <a:chOff x="2254625" y="851736"/>
            <a:chExt cx="10824162" cy="7909371"/>
          </a:xfrm>
        </p:grpSpPr>
        <p:sp>
          <p:nvSpPr>
            <p:cNvPr id="2750" name="Google Shape;2750;p81"/>
            <p:cNvSpPr/>
            <p:nvPr/>
          </p:nvSpPr>
          <p:spPr>
            <a:xfrm>
              <a:off x="2254625" y="858071"/>
              <a:ext cx="10824161" cy="7903036"/>
            </a:xfrm>
            <a:prstGeom prst="roundRect">
              <a:avLst>
                <a:gd fmla="val 4110" name="adj"/>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51" name="Google Shape;2751;p81"/>
            <p:cNvSpPr/>
            <p:nvPr/>
          </p:nvSpPr>
          <p:spPr>
            <a:xfrm>
              <a:off x="2254628" y="851736"/>
              <a:ext cx="10824159" cy="524353"/>
            </a:xfrm>
            <a:prstGeom prst="roundRect">
              <a:avLst>
                <a:gd fmla="val 0" name="adj"/>
              </a:avLst>
            </a:prstGeom>
            <a:solidFill>
              <a:srgbClr val="1B2634"/>
            </a:solidFill>
            <a:ln>
              <a:noFill/>
            </a:ln>
          </p:spPr>
          <p:txBody>
            <a:bodyPr anchorCtr="0" anchor="t" bIns="45000" lIns="91425" spcFirstLastPara="1" rIns="90000" wrap="square" tIns="45000">
              <a:spAutoFit/>
            </a:bodyPr>
            <a:lstStyle/>
            <a:p>
              <a:pPr indent="0" lvl="0" marL="0" marR="0" rtl="0" algn="ctr">
                <a:spcBef>
                  <a:spcPts val="0"/>
                </a:spcBef>
                <a:spcAft>
                  <a:spcPts val="0"/>
                </a:spcAft>
                <a:buNone/>
              </a:pPr>
              <a:r>
                <a:t/>
              </a:r>
              <a:endParaRPr sz="1400">
                <a:solidFill>
                  <a:srgbClr val="7F7F7F"/>
                </a:solidFill>
                <a:latin typeface="Consolas"/>
                <a:ea typeface="Consolas"/>
                <a:cs typeface="Consolas"/>
                <a:sym typeface="Consolas"/>
              </a:endParaRPr>
            </a:p>
          </p:txBody>
        </p:sp>
        <p:sp>
          <p:nvSpPr>
            <p:cNvPr id="2752" name="Google Shape;2752;p81"/>
            <p:cNvSpPr/>
            <p:nvPr/>
          </p:nvSpPr>
          <p:spPr>
            <a:xfrm>
              <a:off x="2390775" y="947687"/>
              <a:ext cx="206752" cy="206752"/>
            </a:xfrm>
            <a:prstGeom prst="ellipse">
              <a:avLst/>
            </a:prstGeom>
            <a:solidFill>
              <a:srgbClr val="EF263D">
                <a:alpha val="3058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53" name="Google Shape;2753;p81"/>
            <p:cNvSpPr/>
            <p:nvPr/>
          </p:nvSpPr>
          <p:spPr>
            <a:xfrm>
              <a:off x="2703021" y="947687"/>
              <a:ext cx="206752" cy="206752"/>
            </a:xfrm>
            <a:prstGeom prst="ellipse">
              <a:avLst/>
            </a:prstGeom>
            <a:solidFill>
              <a:srgbClr val="FFFF00">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54" name="Google Shape;2754;p81"/>
            <p:cNvSpPr/>
            <p:nvPr/>
          </p:nvSpPr>
          <p:spPr>
            <a:xfrm>
              <a:off x="3015267" y="947687"/>
              <a:ext cx="206752" cy="206752"/>
            </a:xfrm>
            <a:prstGeom prst="ellipse">
              <a:avLst/>
            </a:prstGeom>
            <a:solidFill>
              <a:srgbClr val="00B050">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2755" name="Google Shape;2755;p81"/>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Search files with Grep</a:t>
            </a:r>
            <a:endParaRPr/>
          </a:p>
        </p:txBody>
      </p:sp>
      <p:sp>
        <p:nvSpPr>
          <p:cNvPr id="2756" name="Google Shape;2756;p81"/>
          <p:cNvSpPr/>
          <p:nvPr/>
        </p:nvSpPr>
        <p:spPr>
          <a:xfrm>
            <a:off x="4302072" y="2112619"/>
            <a:ext cx="3146304"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57" name="Google Shape;2757;p81"/>
          <p:cNvSpPr/>
          <p:nvPr/>
        </p:nvSpPr>
        <p:spPr>
          <a:xfrm>
            <a:off x="3300034" y="2474476"/>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58" name="Google Shape;2758;p81"/>
          <p:cNvSpPr/>
          <p:nvPr/>
        </p:nvSpPr>
        <p:spPr>
          <a:xfrm>
            <a:off x="3300034" y="2747250"/>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59" name="Google Shape;2759;p81"/>
          <p:cNvSpPr/>
          <p:nvPr/>
        </p:nvSpPr>
        <p:spPr>
          <a:xfrm>
            <a:off x="3300034" y="3020024"/>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0" name="Google Shape;2760;p81"/>
          <p:cNvSpPr/>
          <p:nvPr/>
        </p:nvSpPr>
        <p:spPr>
          <a:xfrm>
            <a:off x="3300034" y="3292798"/>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1" name="Google Shape;2761;p81"/>
          <p:cNvSpPr/>
          <p:nvPr/>
        </p:nvSpPr>
        <p:spPr>
          <a:xfrm>
            <a:off x="3300033" y="3838346"/>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2" name="Google Shape;2762;p81"/>
          <p:cNvSpPr/>
          <p:nvPr/>
        </p:nvSpPr>
        <p:spPr>
          <a:xfrm>
            <a:off x="3300033" y="4383894"/>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3" name="Google Shape;2763;p81"/>
          <p:cNvSpPr/>
          <p:nvPr/>
        </p:nvSpPr>
        <p:spPr>
          <a:xfrm>
            <a:off x="3300033" y="3565572"/>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4" name="Google Shape;2764;p81"/>
          <p:cNvSpPr/>
          <p:nvPr/>
        </p:nvSpPr>
        <p:spPr>
          <a:xfrm>
            <a:off x="3300033" y="4111120"/>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5" name="Google Shape;2765;p81"/>
          <p:cNvSpPr/>
          <p:nvPr/>
        </p:nvSpPr>
        <p:spPr>
          <a:xfrm>
            <a:off x="3300033" y="4656668"/>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6" name="Google Shape;2766;p81"/>
          <p:cNvSpPr/>
          <p:nvPr/>
        </p:nvSpPr>
        <p:spPr>
          <a:xfrm>
            <a:off x="3300033" y="4929442"/>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7" name="Google Shape;2767;p81"/>
          <p:cNvSpPr/>
          <p:nvPr/>
        </p:nvSpPr>
        <p:spPr>
          <a:xfrm>
            <a:off x="3300033" y="5202216"/>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8" name="Google Shape;2768;p81"/>
          <p:cNvSpPr/>
          <p:nvPr/>
        </p:nvSpPr>
        <p:spPr>
          <a:xfrm>
            <a:off x="3300033" y="5474991"/>
            <a:ext cx="5150385" cy="168019"/>
          </a:xfrm>
          <a:prstGeom prst="rect">
            <a:avLst/>
          </a:prstGeom>
          <a:solidFill>
            <a:srgbClr val="0F14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69" name="Google Shape;2769;p81"/>
          <p:cNvSpPr/>
          <p:nvPr/>
        </p:nvSpPr>
        <p:spPr>
          <a:xfrm>
            <a:off x="3863407" y="2728678"/>
            <a:ext cx="877330" cy="203040"/>
          </a:xfrm>
          <a:prstGeom prst="rect">
            <a:avLst/>
          </a:prstGeom>
          <a:solidFill>
            <a:srgbClr val="EF263D">
              <a:alpha val="35686"/>
            </a:srgbClr>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70" name="Google Shape;2770;p81"/>
          <p:cNvSpPr/>
          <p:nvPr/>
        </p:nvSpPr>
        <p:spPr>
          <a:xfrm>
            <a:off x="5902868" y="3253998"/>
            <a:ext cx="877330" cy="203040"/>
          </a:xfrm>
          <a:prstGeom prst="rect">
            <a:avLst/>
          </a:prstGeom>
          <a:solidFill>
            <a:srgbClr val="EF263D">
              <a:alpha val="35686"/>
            </a:srgbClr>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71" name="Google Shape;2771;p81"/>
          <p:cNvSpPr/>
          <p:nvPr/>
        </p:nvSpPr>
        <p:spPr>
          <a:xfrm>
            <a:off x="4041117" y="4087156"/>
            <a:ext cx="877330" cy="203040"/>
          </a:xfrm>
          <a:prstGeom prst="rect">
            <a:avLst/>
          </a:prstGeom>
          <a:solidFill>
            <a:srgbClr val="EF263D">
              <a:alpha val="35686"/>
            </a:srgbClr>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772" name="Google Shape;2772;p81"/>
          <p:cNvSpPr/>
          <p:nvPr/>
        </p:nvSpPr>
        <p:spPr>
          <a:xfrm>
            <a:off x="4644697" y="5158508"/>
            <a:ext cx="2461053" cy="195245"/>
          </a:xfrm>
          <a:prstGeom prst="rect">
            <a:avLst/>
          </a:prstGeom>
          <a:solidFill>
            <a:srgbClr val="EF263D">
              <a:alpha val="35686"/>
            </a:srgbClr>
          </a:solidFill>
          <a:ln cap="flat" cmpd="sng" w="12700">
            <a:solidFill>
              <a:srgbClr val="080B1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6"/>
                                        </p:tgtEl>
                                        <p:attrNameLst>
                                          <p:attrName>style.visibility</p:attrName>
                                        </p:attrNameLst>
                                      </p:cBhvr>
                                      <p:to>
                                        <p:strVal val="visible"/>
                                      </p:to>
                                    </p:set>
                                    <p:animEffect filter="fade" transition="in">
                                      <p:cBhvr>
                                        <p:cTn dur="150"/>
                                        <p:tgtEl>
                                          <p:spTgt spid="2756"/>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2757"/>
                                        </p:tgtEl>
                                        <p:attrNameLst>
                                          <p:attrName>style.visibility</p:attrName>
                                        </p:attrNameLst>
                                      </p:cBhvr>
                                      <p:to>
                                        <p:strVal val="visible"/>
                                      </p:to>
                                    </p:set>
                                    <p:animEffect filter="fade" transition="in">
                                      <p:cBhvr>
                                        <p:cTn dur="150"/>
                                        <p:tgtEl>
                                          <p:spTgt spid="2757"/>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758"/>
                                        </p:tgtEl>
                                        <p:attrNameLst>
                                          <p:attrName>style.visibility</p:attrName>
                                        </p:attrNameLst>
                                      </p:cBhvr>
                                      <p:to>
                                        <p:strVal val="visible"/>
                                      </p:to>
                                    </p:set>
                                    <p:animEffect filter="fade" transition="in">
                                      <p:cBhvr>
                                        <p:cTn dur="150"/>
                                        <p:tgtEl>
                                          <p:spTgt spid="2758"/>
                                        </p:tgtEl>
                                      </p:cBhvr>
                                    </p:animEffect>
                                  </p:childTnLst>
                                </p:cTn>
                              </p:par>
                            </p:childTnLst>
                          </p:cTn>
                        </p:par>
                        <p:par>
                          <p:cTn fill="hold">
                            <p:stCondLst>
                              <p:cond delay="450"/>
                            </p:stCondLst>
                            <p:childTnLst>
                              <p:par>
                                <p:cTn fill="hold" nodeType="afterEffect" presetClass="entr" presetID="10" presetSubtype="0">
                                  <p:stCondLst>
                                    <p:cond delay="0"/>
                                  </p:stCondLst>
                                  <p:childTnLst>
                                    <p:set>
                                      <p:cBhvr>
                                        <p:cTn dur="1" fill="hold">
                                          <p:stCondLst>
                                            <p:cond delay="0"/>
                                          </p:stCondLst>
                                        </p:cTn>
                                        <p:tgtEl>
                                          <p:spTgt spid="2759"/>
                                        </p:tgtEl>
                                        <p:attrNameLst>
                                          <p:attrName>style.visibility</p:attrName>
                                        </p:attrNameLst>
                                      </p:cBhvr>
                                      <p:to>
                                        <p:strVal val="visible"/>
                                      </p:to>
                                    </p:set>
                                    <p:animEffect filter="fade" transition="in">
                                      <p:cBhvr>
                                        <p:cTn dur="150"/>
                                        <p:tgtEl>
                                          <p:spTgt spid="2759"/>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760"/>
                                        </p:tgtEl>
                                        <p:attrNameLst>
                                          <p:attrName>style.visibility</p:attrName>
                                        </p:attrNameLst>
                                      </p:cBhvr>
                                      <p:to>
                                        <p:strVal val="visible"/>
                                      </p:to>
                                    </p:set>
                                    <p:animEffect filter="fade" transition="in">
                                      <p:cBhvr>
                                        <p:cTn dur="150"/>
                                        <p:tgtEl>
                                          <p:spTgt spid="2760"/>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763"/>
                                        </p:tgtEl>
                                        <p:attrNameLst>
                                          <p:attrName>style.visibility</p:attrName>
                                        </p:attrNameLst>
                                      </p:cBhvr>
                                      <p:to>
                                        <p:strVal val="visible"/>
                                      </p:to>
                                    </p:set>
                                    <p:animEffect filter="fade" transition="in">
                                      <p:cBhvr>
                                        <p:cTn dur="150"/>
                                        <p:tgtEl>
                                          <p:spTgt spid="2763"/>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761"/>
                                        </p:tgtEl>
                                        <p:attrNameLst>
                                          <p:attrName>style.visibility</p:attrName>
                                        </p:attrNameLst>
                                      </p:cBhvr>
                                      <p:to>
                                        <p:strVal val="visible"/>
                                      </p:to>
                                    </p:set>
                                    <p:animEffect filter="fade" transition="in">
                                      <p:cBhvr>
                                        <p:cTn dur="150"/>
                                        <p:tgtEl>
                                          <p:spTgt spid="2761"/>
                                        </p:tgtEl>
                                      </p:cBhvr>
                                    </p:animEffect>
                                  </p:childTnLst>
                                </p:cTn>
                              </p:par>
                            </p:childTnLst>
                          </p:cTn>
                        </p:par>
                        <p:par>
                          <p:cTn fill="hold">
                            <p:stCondLst>
                              <p:cond delay="1050"/>
                            </p:stCondLst>
                            <p:childTnLst>
                              <p:par>
                                <p:cTn fill="hold" nodeType="afterEffect" presetClass="entr" presetID="10" presetSubtype="0">
                                  <p:stCondLst>
                                    <p:cond delay="0"/>
                                  </p:stCondLst>
                                  <p:childTnLst>
                                    <p:set>
                                      <p:cBhvr>
                                        <p:cTn dur="1" fill="hold">
                                          <p:stCondLst>
                                            <p:cond delay="0"/>
                                          </p:stCondLst>
                                        </p:cTn>
                                        <p:tgtEl>
                                          <p:spTgt spid="2764"/>
                                        </p:tgtEl>
                                        <p:attrNameLst>
                                          <p:attrName>style.visibility</p:attrName>
                                        </p:attrNameLst>
                                      </p:cBhvr>
                                      <p:to>
                                        <p:strVal val="visible"/>
                                      </p:to>
                                    </p:set>
                                    <p:animEffect filter="fade" transition="in">
                                      <p:cBhvr>
                                        <p:cTn dur="150"/>
                                        <p:tgtEl>
                                          <p:spTgt spid="276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150"/>
                                        <p:tgtEl>
                                          <p:spTgt spid="2762"/>
                                        </p:tgtEl>
                                      </p:cBhvr>
                                    </p:animEffect>
                                  </p:childTnLst>
                                </p:cTn>
                              </p:par>
                            </p:childTnLst>
                          </p:cTn>
                        </p:par>
                        <p:par>
                          <p:cTn fill="hold">
                            <p:stCondLst>
                              <p:cond delay="1350"/>
                            </p:stCondLst>
                            <p:childTnLst>
                              <p:par>
                                <p:cTn fill="hold" nodeType="afterEffect" presetClass="entr" presetID="10" presetSubtype="0">
                                  <p:stCondLst>
                                    <p:cond delay="0"/>
                                  </p:stCondLst>
                                  <p:childTnLst>
                                    <p:set>
                                      <p:cBhvr>
                                        <p:cTn dur="1" fill="hold">
                                          <p:stCondLst>
                                            <p:cond delay="0"/>
                                          </p:stCondLst>
                                        </p:cTn>
                                        <p:tgtEl>
                                          <p:spTgt spid="2765"/>
                                        </p:tgtEl>
                                        <p:attrNameLst>
                                          <p:attrName>style.visibility</p:attrName>
                                        </p:attrNameLst>
                                      </p:cBhvr>
                                      <p:to>
                                        <p:strVal val="visible"/>
                                      </p:to>
                                    </p:set>
                                    <p:animEffect filter="fade" transition="in">
                                      <p:cBhvr>
                                        <p:cTn dur="150"/>
                                        <p:tgtEl>
                                          <p:spTgt spid="276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66"/>
                                        </p:tgtEl>
                                        <p:attrNameLst>
                                          <p:attrName>style.visibility</p:attrName>
                                        </p:attrNameLst>
                                      </p:cBhvr>
                                      <p:to>
                                        <p:strVal val="visible"/>
                                      </p:to>
                                    </p:set>
                                    <p:animEffect filter="fade" transition="in">
                                      <p:cBhvr>
                                        <p:cTn dur="150"/>
                                        <p:tgtEl>
                                          <p:spTgt spid="2766"/>
                                        </p:tgtEl>
                                      </p:cBhvr>
                                    </p:animEffect>
                                  </p:childTnLst>
                                </p:cTn>
                              </p:par>
                            </p:childTnLst>
                          </p:cTn>
                        </p:par>
                        <p:par>
                          <p:cTn fill="hold">
                            <p:stCondLst>
                              <p:cond delay="1650"/>
                            </p:stCondLst>
                            <p:childTnLst>
                              <p:par>
                                <p:cTn fill="hold" nodeType="afterEffect" presetClass="entr" presetID="10" presetSubtype="0">
                                  <p:stCondLst>
                                    <p:cond delay="0"/>
                                  </p:stCondLst>
                                  <p:childTnLst>
                                    <p:set>
                                      <p:cBhvr>
                                        <p:cTn dur="1" fill="hold">
                                          <p:stCondLst>
                                            <p:cond delay="0"/>
                                          </p:stCondLst>
                                        </p:cTn>
                                        <p:tgtEl>
                                          <p:spTgt spid="2767"/>
                                        </p:tgtEl>
                                        <p:attrNameLst>
                                          <p:attrName>style.visibility</p:attrName>
                                        </p:attrNameLst>
                                      </p:cBhvr>
                                      <p:to>
                                        <p:strVal val="visible"/>
                                      </p:to>
                                    </p:set>
                                    <p:animEffect filter="fade" transition="in">
                                      <p:cBhvr>
                                        <p:cTn dur="150"/>
                                        <p:tgtEl>
                                          <p:spTgt spid="2767"/>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768"/>
                                        </p:tgtEl>
                                        <p:attrNameLst>
                                          <p:attrName>style.visibility</p:attrName>
                                        </p:attrNameLst>
                                      </p:cBhvr>
                                      <p:to>
                                        <p:strVal val="visible"/>
                                      </p:to>
                                    </p:set>
                                    <p:animEffect filter="fade" transition="in">
                                      <p:cBhvr>
                                        <p:cTn dur="150"/>
                                        <p:tgtEl>
                                          <p:spTgt spid="2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gtEl>
                                        <p:attrNameLst>
                                          <p:attrName>style.visibility</p:attrName>
                                        </p:attrNameLst>
                                      </p:cBhvr>
                                      <p:to>
                                        <p:strVal val="visible"/>
                                      </p:to>
                                    </p:set>
                                    <p:animEffect filter="fade" transition="in">
                                      <p:cBhvr>
                                        <p:cTn dur="500"/>
                                        <p:tgtEl>
                                          <p:spTgt spid="27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70"/>
                                        </p:tgtEl>
                                        <p:attrNameLst>
                                          <p:attrName>style.visibility</p:attrName>
                                        </p:attrNameLst>
                                      </p:cBhvr>
                                      <p:to>
                                        <p:strVal val="visible"/>
                                      </p:to>
                                    </p:set>
                                    <p:animEffect filter="fade" transition="in">
                                      <p:cBhvr>
                                        <p:cTn dur="500"/>
                                        <p:tgtEl>
                                          <p:spTgt spid="27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71"/>
                                        </p:tgtEl>
                                        <p:attrNameLst>
                                          <p:attrName>style.visibility</p:attrName>
                                        </p:attrNameLst>
                                      </p:cBhvr>
                                      <p:to>
                                        <p:strVal val="visible"/>
                                      </p:to>
                                    </p:set>
                                    <p:animEffect filter="fade" transition="in">
                                      <p:cBhvr>
                                        <p:cTn dur="500"/>
                                        <p:tgtEl>
                                          <p:spTgt spid="277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72"/>
                                        </p:tgtEl>
                                        <p:attrNameLst>
                                          <p:attrName>style.visibility</p:attrName>
                                        </p:attrNameLst>
                                      </p:cBhvr>
                                      <p:to>
                                        <p:strVal val="visible"/>
                                      </p:to>
                                    </p:set>
                                    <p:animEffect filter="fade" transition="in">
                                      <p:cBhvr>
                                        <p:cTn dur="500"/>
                                        <p:tgtEl>
                                          <p:spTgt spid="27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82"/>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Searching With Grep</a:t>
            </a:r>
            <a:endParaRPr/>
          </a:p>
        </p:txBody>
      </p:sp>
      <p:sp>
        <p:nvSpPr>
          <p:cNvPr id="2779" name="Google Shape;2779;p82"/>
          <p:cNvSpPr/>
          <p:nvPr/>
        </p:nvSpPr>
        <p:spPr>
          <a:xfrm>
            <a:off x="382163" y="1601982"/>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grep</a:t>
            </a:r>
            <a:r>
              <a:rPr lang="en-US" sz="1800">
                <a:solidFill>
                  <a:schemeClr val="lt1"/>
                </a:solidFill>
                <a:latin typeface="Consolas"/>
                <a:ea typeface="Consolas"/>
                <a:cs typeface="Consolas"/>
                <a:sym typeface="Consolas"/>
              </a:rPr>
              <a:t> 'CentOS' /etc/os-release</a:t>
            </a:r>
            <a:endParaRPr/>
          </a:p>
        </p:txBody>
      </p:sp>
      <p:sp>
        <p:nvSpPr>
          <p:cNvPr id="2780" name="Google Shape;2780;p82"/>
          <p:cNvSpPr txBox="1"/>
          <p:nvPr/>
        </p:nvSpPr>
        <p:spPr>
          <a:xfrm>
            <a:off x="7241938" y="1648037"/>
            <a:ext cx="42685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grep [options] ‘search_pattern’ file </a:t>
            </a:r>
            <a:endParaRPr/>
          </a:p>
        </p:txBody>
      </p:sp>
      <p:sp>
        <p:nvSpPr>
          <p:cNvPr id="2781" name="Google Shape;2781;p82"/>
          <p:cNvSpPr/>
          <p:nvPr/>
        </p:nvSpPr>
        <p:spPr>
          <a:xfrm>
            <a:off x="382163" y="301591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grep</a:t>
            </a:r>
            <a:r>
              <a:rPr lang="en-US" sz="1800">
                <a:solidFill>
                  <a:schemeClr val="lt1"/>
                </a:solidFill>
                <a:latin typeface="Consolas"/>
                <a:ea typeface="Consolas"/>
                <a:cs typeface="Consolas"/>
                <a:sym typeface="Consolas"/>
              </a:rPr>
              <a:t> 'centos' /etc/os-release</a:t>
            </a:r>
            <a:endParaRPr/>
          </a:p>
        </p:txBody>
      </p:sp>
      <p:sp>
        <p:nvSpPr>
          <p:cNvPr id="2782" name="Google Shape;2782;p82"/>
          <p:cNvSpPr/>
          <p:nvPr/>
        </p:nvSpPr>
        <p:spPr>
          <a:xfrm>
            <a:off x="382163" y="4606339"/>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–i </a:t>
            </a:r>
            <a:r>
              <a:rPr lang="en-US" sz="1800">
                <a:solidFill>
                  <a:schemeClr val="lt1"/>
                </a:solidFill>
                <a:latin typeface="Consolas"/>
                <a:ea typeface="Consolas"/>
                <a:cs typeface="Consolas"/>
                <a:sym typeface="Consolas"/>
              </a:rPr>
              <a:t>'centos' /etc/os-release</a:t>
            </a:r>
            <a:endParaRPr/>
          </a:p>
        </p:txBody>
      </p:sp>
      <p:sp>
        <p:nvSpPr>
          <p:cNvPr id="2783" name="Google Shape;2783;p82"/>
          <p:cNvSpPr/>
          <p:nvPr/>
        </p:nvSpPr>
        <p:spPr>
          <a:xfrm>
            <a:off x="639322" y="1952422"/>
            <a:ext cx="6413666" cy="64487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NAME="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PRETTY_NAME="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 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REDHAT_SUPPORT_PRODUCT_VERSION="</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a:t>
            </a:r>
            <a:endParaRPr/>
          </a:p>
        </p:txBody>
      </p:sp>
      <p:sp>
        <p:nvSpPr>
          <p:cNvPr id="2784" name="Google Shape;2784;p82"/>
          <p:cNvSpPr/>
          <p:nvPr/>
        </p:nvSpPr>
        <p:spPr>
          <a:xfrm>
            <a:off x="639322" y="3383792"/>
            <a:ext cx="6413666" cy="64487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ID="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CPE_NAME="cpe:/o:</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HOME_URL="https://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.org/"</a:t>
            </a:r>
            <a:endParaRPr/>
          </a:p>
        </p:txBody>
      </p:sp>
      <p:sp>
        <p:nvSpPr>
          <p:cNvPr id="2785" name="Google Shape;2785;p82"/>
          <p:cNvSpPr/>
          <p:nvPr/>
        </p:nvSpPr>
        <p:spPr>
          <a:xfrm>
            <a:off x="639322" y="4974217"/>
            <a:ext cx="6413666" cy="119887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NAME="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ID="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PRETTY_NAME="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 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CPE_NAME="cpe:/o:</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HOME_URL="https://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.org/"</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REDHAT_SUPPORT_PRODUCT_VERSION="</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783"/>
                                        </p:tgtEl>
                                        <p:attrNameLst>
                                          <p:attrName>style.visibility</p:attrName>
                                        </p:attrNameLst>
                                      </p:cBhvr>
                                      <p:to>
                                        <p:strVal val="visible"/>
                                      </p:to>
                                    </p:set>
                                    <p:animEffect filter="fade" transition="in">
                                      <p:cBhvr>
                                        <p:cTn dur="500"/>
                                        <p:tgtEl>
                                          <p:spTgt spid="2783"/>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780"/>
                                        </p:tgtEl>
                                        <p:attrNameLst>
                                          <p:attrName>style.visibility</p:attrName>
                                        </p:attrNameLst>
                                      </p:cBhvr>
                                      <p:to>
                                        <p:strVal val="visible"/>
                                      </p:to>
                                    </p:set>
                                    <p:animEffect filter="fade" transition="in">
                                      <p:cBhvr>
                                        <p:cTn dur="500"/>
                                        <p:tgtEl>
                                          <p:spTgt spid="2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784"/>
                                        </p:tgtEl>
                                        <p:attrNameLst>
                                          <p:attrName>style.visibility</p:attrName>
                                        </p:attrNameLst>
                                      </p:cBhvr>
                                      <p:to>
                                        <p:strVal val="visible"/>
                                      </p:to>
                                    </p:set>
                                    <p:animEffect filter="fade" transition="in">
                                      <p:cBhvr>
                                        <p:cTn dur="500"/>
                                        <p:tgtEl>
                                          <p:spTgt spid="2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785"/>
                                        </p:tgtEl>
                                        <p:attrNameLst>
                                          <p:attrName>style.visibility</p:attrName>
                                        </p:attrNameLst>
                                      </p:cBhvr>
                                      <p:to>
                                        <p:strVal val="visible"/>
                                      </p:to>
                                    </p:set>
                                    <p:animEffect filter="fade" transition="in">
                                      <p:cBhvr>
                                        <p:cTn dur="500"/>
                                        <p:tgtEl>
                                          <p:spTgt spid="27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
          <p:cNvSpPr/>
          <p:nvPr/>
        </p:nvSpPr>
        <p:spPr>
          <a:xfrm>
            <a:off x="672018" y="1193583"/>
            <a:ext cx="10847963" cy="521950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28" name="Google Shape;728;p4"/>
          <p:cNvSpPr txBox="1"/>
          <p:nvPr/>
        </p:nvSpPr>
        <p:spPr>
          <a:xfrm>
            <a:off x="4305300" y="438345"/>
            <a:ext cx="3581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0F0F0"/>
                </a:solidFill>
                <a:latin typeface="Consolas"/>
                <a:ea typeface="Consolas"/>
                <a:cs typeface="Consolas"/>
                <a:sym typeface="Consolas"/>
              </a:rPr>
              <a:t>Consoles</a:t>
            </a:r>
            <a:endParaRPr sz="1800">
              <a:solidFill>
                <a:srgbClr val="F0F0F0"/>
              </a:solidFill>
              <a:latin typeface="Consolas"/>
              <a:ea typeface="Consolas"/>
              <a:cs typeface="Consolas"/>
              <a:sym typeface="Consolas"/>
            </a:endParaRPr>
          </a:p>
        </p:txBody>
      </p:sp>
      <p:sp>
        <p:nvSpPr>
          <p:cNvPr id="729" name="Google Shape;729;p4"/>
          <p:cNvSpPr/>
          <p:nvPr/>
        </p:nvSpPr>
        <p:spPr>
          <a:xfrm>
            <a:off x="3488125" y="1770319"/>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730" name="Google Shape;730;p4"/>
          <p:cNvPicPr preferRelativeResize="0"/>
          <p:nvPr/>
        </p:nvPicPr>
        <p:blipFill rotWithShape="1">
          <a:blip r:embed="rId3">
            <a:alphaModFix/>
          </a:blip>
          <a:srcRect b="0" l="0" r="0" t="0"/>
          <a:stretch/>
        </p:blipFill>
        <p:spPr>
          <a:xfrm>
            <a:off x="3674493" y="1845326"/>
            <a:ext cx="699952" cy="699952"/>
          </a:xfrm>
          <a:prstGeom prst="rect">
            <a:avLst/>
          </a:prstGeom>
          <a:noFill/>
          <a:ln>
            <a:noFill/>
          </a:ln>
        </p:spPr>
      </p:pic>
      <p:sp>
        <p:nvSpPr>
          <p:cNvPr id="731" name="Google Shape;731;p4"/>
          <p:cNvSpPr/>
          <p:nvPr/>
        </p:nvSpPr>
        <p:spPr>
          <a:xfrm>
            <a:off x="5542782" y="1776674"/>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Computer with solid fill" id="732" name="Google Shape;732;p4"/>
          <p:cNvPicPr preferRelativeResize="0"/>
          <p:nvPr/>
        </p:nvPicPr>
        <p:blipFill rotWithShape="1">
          <a:blip r:embed="rId4">
            <a:alphaModFix/>
          </a:blip>
          <a:srcRect b="0" l="0" r="0" t="0"/>
          <a:stretch/>
        </p:blipFill>
        <p:spPr>
          <a:xfrm>
            <a:off x="5711405" y="1870088"/>
            <a:ext cx="699952" cy="699952"/>
          </a:xfrm>
          <a:prstGeom prst="rect">
            <a:avLst/>
          </a:prstGeom>
          <a:noFill/>
          <a:ln>
            <a:noFill/>
          </a:ln>
        </p:spPr>
      </p:pic>
      <p:cxnSp>
        <p:nvCxnSpPr>
          <p:cNvPr id="733" name="Google Shape;733;p4"/>
          <p:cNvCxnSpPr>
            <a:stCxn id="729" idx="3"/>
            <a:endCxn id="731" idx="1"/>
          </p:cNvCxnSpPr>
          <p:nvPr/>
        </p:nvCxnSpPr>
        <p:spPr>
          <a:xfrm>
            <a:off x="4536340" y="2197039"/>
            <a:ext cx="1006500" cy="6300"/>
          </a:xfrm>
          <a:prstGeom prst="straightConnector1">
            <a:avLst/>
          </a:prstGeom>
          <a:noFill/>
          <a:ln cap="flat" cmpd="sng" w="12700">
            <a:solidFill>
              <a:schemeClr val="accent4"/>
            </a:solidFill>
            <a:prstDash val="dashDot"/>
            <a:miter lim="800000"/>
            <a:headEnd len="sm" w="sm" type="none"/>
            <a:tailEnd len="med" w="med" type="triangle"/>
          </a:ln>
        </p:spPr>
      </p:cxnSp>
      <p:sp>
        <p:nvSpPr>
          <p:cNvPr id="734" name="Google Shape;734;p4"/>
          <p:cNvSpPr/>
          <p:nvPr/>
        </p:nvSpPr>
        <p:spPr>
          <a:xfrm>
            <a:off x="5539502" y="3353591"/>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735" name="Google Shape;735;p4"/>
          <p:cNvPicPr preferRelativeResize="0"/>
          <p:nvPr/>
        </p:nvPicPr>
        <p:blipFill rotWithShape="1">
          <a:blip r:embed="rId3">
            <a:alphaModFix/>
          </a:blip>
          <a:srcRect b="0" l="0" r="0" t="0"/>
          <a:stretch/>
        </p:blipFill>
        <p:spPr>
          <a:xfrm>
            <a:off x="5725870" y="3428598"/>
            <a:ext cx="699952" cy="699952"/>
          </a:xfrm>
          <a:prstGeom prst="rect">
            <a:avLst/>
          </a:prstGeom>
          <a:noFill/>
          <a:ln>
            <a:noFill/>
          </a:ln>
        </p:spPr>
      </p:pic>
      <p:cxnSp>
        <p:nvCxnSpPr>
          <p:cNvPr id="736" name="Google Shape;736;p4"/>
          <p:cNvCxnSpPr>
            <a:stCxn id="734" idx="0"/>
            <a:endCxn id="731" idx="2"/>
          </p:cNvCxnSpPr>
          <p:nvPr/>
        </p:nvCxnSpPr>
        <p:spPr>
          <a:xfrm flipH="1" rot="10800000">
            <a:off x="6063610" y="2629991"/>
            <a:ext cx="3300" cy="723600"/>
          </a:xfrm>
          <a:prstGeom prst="straightConnector1">
            <a:avLst/>
          </a:prstGeom>
          <a:noFill/>
          <a:ln cap="flat" cmpd="sng" w="12700">
            <a:solidFill>
              <a:schemeClr val="accent4"/>
            </a:solidFill>
            <a:prstDash val="dashDot"/>
            <a:miter lim="800000"/>
            <a:headEnd len="sm" w="sm" type="none"/>
            <a:tailEnd len="med" w="med" type="triangle"/>
          </a:ln>
        </p:spPr>
      </p:cxnSp>
      <p:sp>
        <p:nvSpPr>
          <p:cNvPr id="737" name="Google Shape;737;p4"/>
          <p:cNvSpPr/>
          <p:nvPr/>
        </p:nvSpPr>
        <p:spPr>
          <a:xfrm>
            <a:off x="7504053" y="1770319"/>
            <a:ext cx="1048215" cy="853440"/>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pic>
        <p:nvPicPr>
          <p:cNvPr descr="User with solid fill" id="738" name="Google Shape;738;p4"/>
          <p:cNvPicPr preferRelativeResize="0"/>
          <p:nvPr/>
        </p:nvPicPr>
        <p:blipFill rotWithShape="1">
          <a:blip r:embed="rId3">
            <a:alphaModFix/>
          </a:blip>
          <a:srcRect b="0" l="0" r="0" t="0"/>
          <a:stretch/>
        </p:blipFill>
        <p:spPr>
          <a:xfrm>
            <a:off x="7690421" y="1845326"/>
            <a:ext cx="699952" cy="699952"/>
          </a:xfrm>
          <a:prstGeom prst="rect">
            <a:avLst/>
          </a:prstGeom>
          <a:noFill/>
          <a:ln>
            <a:noFill/>
          </a:ln>
        </p:spPr>
      </p:pic>
      <p:cxnSp>
        <p:nvCxnSpPr>
          <p:cNvPr id="739" name="Google Shape;739;p4"/>
          <p:cNvCxnSpPr>
            <a:stCxn id="737" idx="1"/>
            <a:endCxn id="731" idx="3"/>
          </p:cNvCxnSpPr>
          <p:nvPr/>
        </p:nvCxnSpPr>
        <p:spPr>
          <a:xfrm flipH="1">
            <a:off x="6590853" y="2197039"/>
            <a:ext cx="913200" cy="6300"/>
          </a:xfrm>
          <a:prstGeom prst="straightConnector1">
            <a:avLst/>
          </a:prstGeom>
          <a:noFill/>
          <a:ln cap="flat" cmpd="sng" w="12700">
            <a:solidFill>
              <a:schemeClr val="accent4"/>
            </a:solidFill>
            <a:prstDash val="dash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31"/>
                                        </p:tgtEl>
                                        <p:attrNameLst>
                                          <p:attrName>style.visibility</p:attrName>
                                        </p:attrNameLst>
                                      </p:cBhvr>
                                      <p:to>
                                        <p:strVal val="visible"/>
                                      </p:to>
                                    </p:set>
                                    <p:anim calcmode="lin" valueType="num">
                                      <p:cBhvr additive="base">
                                        <p:cTn dur="150"/>
                                        <p:tgtEl>
                                          <p:spTgt spid="731"/>
                                        </p:tgtEl>
                                        <p:attrNameLst>
                                          <p:attrName>ppt_w</p:attrName>
                                        </p:attrNameLst>
                                      </p:cBhvr>
                                      <p:tavLst>
                                        <p:tav fmla="" tm="0">
                                          <p:val>
                                            <p:strVal val="0"/>
                                          </p:val>
                                        </p:tav>
                                        <p:tav fmla="" tm="100000">
                                          <p:val>
                                            <p:strVal val="#ppt_w"/>
                                          </p:val>
                                        </p:tav>
                                      </p:tavLst>
                                    </p:anim>
                                    <p:anim calcmode="lin" valueType="num">
                                      <p:cBhvr additive="base">
                                        <p:cTn dur="150"/>
                                        <p:tgtEl>
                                          <p:spTgt spid="73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729"/>
                                        </p:tgtEl>
                                        <p:attrNameLst>
                                          <p:attrName>style.visibility</p:attrName>
                                        </p:attrNameLst>
                                      </p:cBhvr>
                                      <p:to>
                                        <p:strVal val="visible"/>
                                      </p:to>
                                    </p:set>
                                    <p:anim calcmode="lin" valueType="num">
                                      <p:cBhvr additive="base">
                                        <p:cTn dur="150"/>
                                        <p:tgtEl>
                                          <p:spTgt spid="729"/>
                                        </p:tgtEl>
                                        <p:attrNameLst>
                                          <p:attrName>ppt_w</p:attrName>
                                        </p:attrNameLst>
                                      </p:cBhvr>
                                      <p:tavLst>
                                        <p:tav fmla="" tm="0">
                                          <p:val>
                                            <p:strVal val="0"/>
                                          </p:val>
                                        </p:tav>
                                        <p:tav fmla="" tm="100000">
                                          <p:val>
                                            <p:strVal val="#ppt_w"/>
                                          </p:val>
                                        </p:tav>
                                      </p:tavLst>
                                    </p:anim>
                                    <p:anim calcmode="lin" valueType="num">
                                      <p:cBhvr additive="base">
                                        <p:cTn dur="150"/>
                                        <p:tgtEl>
                                          <p:spTgt spid="729"/>
                                        </p:tgtEl>
                                        <p:attrNameLst>
                                          <p:attrName>ppt_h</p:attrName>
                                        </p:attrNameLst>
                                      </p:cBhvr>
                                      <p:tavLst>
                                        <p:tav fmla="" tm="0">
                                          <p:val>
                                            <p:strVal val="0"/>
                                          </p:val>
                                        </p:tav>
                                        <p:tav fmla="" tm="100000">
                                          <p:val>
                                            <p:strVal val="#ppt_h"/>
                                          </p:val>
                                        </p:tav>
                                      </p:tavLst>
                                    </p:anim>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childTnLst>
                          </p:cTn>
                        </p:par>
                        <p:par>
                          <p:cTn fill="hold">
                            <p:stCondLst>
                              <p:cond delay="1150"/>
                            </p:stCondLst>
                            <p:childTnLst>
                              <p:par>
                                <p:cTn fill="hold" nodeType="after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childTnLst>
                          </p:cTn>
                        </p:par>
                        <p:par>
                          <p:cTn fill="hold">
                            <p:stCondLst>
                              <p:cond delay="1650"/>
                            </p:stCondLst>
                            <p:childTnLst>
                              <p:par>
                                <p:cTn fill="hold" nodeType="afterEffect" presetClass="entr" presetID="23" presetSubtype="16">
                                  <p:stCondLst>
                                    <p:cond delay="0"/>
                                  </p:stCondLst>
                                  <p:childTnLst>
                                    <p:set>
                                      <p:cBhvr>
                                        <p:cTn dur="1" fill="hold">
                                          <p:stCondLst>
                                            <p:cond delay="0"/>
                                          </p:stCondLst>
                                        </p:cTn>
                                        <p:tgtEl>
                                          <p:spTgt spid="734"/>
                                        </p:tgtEl>
                                        <p:attrNameLst>
                                          <p:attrName>style.visibility</p:attrName>
                                        </p:attrNameLst>
                                      </p:cBhvr>
                                      <p:to>
                                        <p:strVal val="visible"/>
                                      </p:to>
                                    </p:set>
                                    <p:anim calcmode="lin" valueType="num">
                                      <p:cBhvr additive="base">
                                        <p:cTn dur="150"/>
                                        <p:tgtEl>
                                          <p:spTgt spid="734"/>
                                        </p:tgtEl>
                                        <p:attrNameLst>
                                          <p:attrName>ppt_w</p:attrName>
                                        </p:attrNameLst>
                                      </p:cBhvr>
                                      <p:tavLst>
                                        <p:tav fmla="" tm="0">
                                          <p:val>
                                            <p:strVal val="0"/>
                                          </p:val>
                                        </p:tav>
                                        <p:tav fmla="" tm="100000">
                                          <p:val>
                                            <p:strVal val="#ppt_w"/>
                                          </p:val>
                                        </p:tav>
                                      </p:tavLst>
                                    </p:anim>
                                    <p:anim calcmode="lin" valueType="num">
                                      <p:cBhvr additive="base">
                                        <p:cTn dur="150"/>
                                        <p:tgtEl>
                                          <p:spTgt spid="734"/>
                                        </p:tgtEl>
                                        <p:attrNameLst>
                                          <p:attrName>ppt_h</p:attrName>
                                        </p:attrNameLst>
                                      </p:cBhvr>
                                      <p:tavLst>
                                        <p:tav fmla="" tm="0">
                                          <p:val>
                                            <p:strVal val="0"/>
                                          </p:val>
                                        </p:tav>
                                        <p:tav fmla="" tm="100000">
                                          <p:val>
                                            <p:strVal val="#ppt_h"/>
                                          </p:val>
                                        </p:tav>
                                      </p:tavLst>
                                    </p:anim>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150"/>
                                        <p:tgtEl>
                                          <p:spTgt spid="737"/>
                                        </p:tgtEl>
                                        <p:attrNameLst>
                                          <p:attrName>ppt_w</p:attrName>
                                        </p:attrNameLst>
                                      </p:cBhvr>
                                      <p:tavLst>
                                        <p:tav fmla="" tm="0">
                                          <p:val>
                                            <p:strVal val="0"/>
                                          </p:val>
                                        </p:tav>
                                        <p:tav fmla="" tm="100000">
                                          <p:val>
                                            <p:strVal val="#ppt_w"/>
                                          </p:val>
                                        </p:tav>
                                      </p:tavLst>
                                    </p:anim>
                                    <p:anim calcmode="lin" valueType="num">
                                      <p:cBhvr additive="base">
                                        <p:cTn dur="150"/>
                                        <p:tgtEl>
                                          <p:spTgt spid="737"/>
                                        </p:tgtEl>
                                        <p:attrNameLst>
                                          <p:attrName>ppt_h</p:attrName>
                                        </p:attrNameLst>
                                      </p:cBhvr>
                                      <p:tavLst>
                                        <p:tav fmla="" tm="0">
                                          <p:val>
                                            <p:strVal val="0"/>
                                          </p:val>
                                        </p:tav>
                                        <p:tav fmla="" tm="100000">
                                          <p:val>
                                            <p:strVal val="#ppt_h"/>
                                          </p:val>
                                        </p:tav>
                                      </p:tavLst>
                                    </p:anim>
                                  </p:childTnLst>
                                </p:cTn>
                              </p:par>
                            </p:childTnLst>
                          </p:cTn>
                        </p:par>
                        <p:par>
                          <p:cTn fill="hold">
                            <p:stCondLst>
                              <p:cond delay="2950"/>
                            </p:stCondLst>
                            <p:childTnLst>
                              <p:par>
                                <p:cTn fill="hold" nodeType="after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childTnLst>
                          </p:cTn>
                        </p:par>
                        <p:par>
                          <p:cTn fill="hold">
                            <p:stCondLst>
                              <p:cond delay="3450"/>
                            </p:stCondLst>
                            <p:childTnLst>
                              <p:par>
                                <p:cTn fill="hold" nodeType="after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500"/>
                                        <p:tgtEl>
                                          <p:spTgt spid="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83"/>
          <p:cNvSpPr txBox="1"/>
          <p:nvPr>
            <p:ph type="title"/>
          </p:nvPr>
        </p:nvSpPr>
        <p:spPr>
          <a:xfrm>
            <a:off x="442225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Searching With Grep</a:t>
            </a:r>
            <a:endParaRPr/>
          </a:p>
        </p:txBody>
      </p:sp>
      <p:sp>
        <p:nvSpPr>
          <p:cNvPr id="2792" name="Google Shape;2792;p83"/>
          <p:cNvSpPr/>
          <p:nvPr/>
        </p:nvSpPr>
        <p:spPr>
          <a:xfrm>
            <a:off x="396609" y="1631818"/>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–r</a:t>
            </a:r>
            <a:r>
              <a:rPr lang="en-US" sz="1800">
                <a:solidFill>
                  <a:schemeClr val="lt1"/>
                </a:solidFill>
                <a:latin typeface="Consolas"/>
                <a:ea typeface="Consolas"/>
                <a:cs typeface="Consolas"/>
                <a:sym typeface="Consolas"/>
              </a:rPr>
              <a:t> 'CentOS' /etc/</a:t>
            </a:r>
            <a:endParaRPr/>
          </a:p>
        </p:txBody>
      </p:sp>
      <p:sp>
        <p:nvSpPr>
          <p:cNvPr id="2793" name="Google Shape;2793;p83"/>
          <p:cNvSpPr/>
          <p:nvPr/>
        </p:nvSpPr>
        <p:spPr>
          <a:xfrm>
            <a:off x="649491" y="1999696"/>
            <a:ext cx="10553692" cy="230687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/etc/crypttab: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/etc/pki/rsyslog: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/etc/lvm/archive: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/etc/lvm/backup: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/etc/lvm/cache: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/etc/centos-release: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 release 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/etc/krb5.conf.d/kcm_default_ccache:# On Fedora/RHEL/</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this is /etc/krb5.conf.d/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/etc/grub.d: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/etc/yum.repos.d/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-Stream-AppStream.repo:# </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-Stream-AppStream.repo</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/etc/yum.repos.d/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-Stream-AppStream.repo:# close to the client.  You should use this for </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updates unless you are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/etc/yum.repos.d/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-Stream-AppStream.repo:name=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 $releasever - AppStream</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/etc/yum.repos.d/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-Stream-BaseOS.repo:# </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-Stream-BaseOS.repo</a:t>
            </a:r>
            <a:endParaRPr sz="1200">
              <a:solidFill>
                <a:schemeClr val="lt1"/>
              </a:solidFill>
              <a:latin typeface="Consolas"/>
              <a:ea typeface="Consolas"/>
              <a:cs typeface="Consolas"/>
              <a:sym typeface="Consolas"/>
            </a:endParaRPr>
          </a:p>
        </p:txBody>
      </p:sp>
      <p:sp>
        <p:nvSpPr>
          <p:cNvPr id="2794" name="Google Shape;2794;p83"/>
          <p:cNvSpPr txBox="1"/>
          <p:nvPr/>
        </p:nvSpPr>
        <p:spPr>
          <a:xfrm>
            <a:off x="10026837" y="1661896"/>
            <a:ext cx="12783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r</a:t>
            </a:r>
            <a:r>
              <a:rPr lang="en-US" sz="1800">
                <a:solidFill>
                  <a:schemeClr val="lt1"/>
                </a:solidFill>
                <a:latin typeface="Ubuntu"/>
                <a:ea typeface="Ubuntu"/>
                <a:cs typeface="Ubuntu"/>
                <a:sym typeface="Ubuntu"/>
              </a:rPr>
              <a:t>ecursive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793"/>
                                        </p:tgtEl>
                                        <p:attrNameLst>
                                          <p:attrName>style.visibility</p:attrName>
                                        </p:attrNameLst>
                                      </p:cBhvr>
                                      <p:to>
                                        <p:strVal val="visible"/>
                                      </p:to>
                                    </p:set>
                                    <p:animEffect filter="fade" transition="in">
                                      <p:cBhvr>
                                        <p:cTn dur="500"/>
                                        <p:tgtEl>
                                          <p:spTgt spid="2793"/>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794"/>
                                        </p:tgtEl>
                                        <p:attrNameLst>
                                          <p:attrName>style.visibility</p:attrName>
                                        </p:attrNameLst>
                                      </p:cBhvr>
                                      <p:to>
                                        <p:strVal val="visible"/>
                                      </p:to>
                                    </p:set>
                                    <p:animEffect filter="fade" transition="in">
                                      <p:cBhvr>
                                        <p:cTn dur="500"/>
                                        <p:tgtEl>
                                          <p:spTgt spid="2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84"/>
          <p:cNvSpPr/>
          <p:nvPr/>
        </p:nvSpPr>
        <p:spPr>
          <a:xfrm>
            <a:off x="391597" y="1592781"/>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–ir</a:t>
            </a:r>
            <a:r>
              <a:rPr lang="en-US" sz="1800">
                <a:solidFill>
                  <a:schemeClr val="lt1"/>
                </a:solidFill>
                <a:latin typeface="Consolas"/>
                <a:ea typeface="Consolas"/>
                <a:cs typeface="Consolas"/>
                <a:sym typeface="Consolas"/>
              </a:rPr>
              <a:t> 'centos' /etc/</a:t>
            </a:r>
            <a:endParaRPr/>
          </a:p>
        </p:txBody>
      </p:sp>
      <p:sp>
        <p:nvSpPr>
          <p:cNvPr id="2801" name="Google Shape;2801;p84"/>
          <p:cNvSpPr/>
          <p:nvPr/>
        </p:nvSpPr>
        <p:spPr>
          <a:xfrm>
            <a:off x="643702" y="1968007"/>
            <a:ext cx="10850231" cy="230687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/etc/crypttab: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/etc/pki/rsyslog: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/etc/lvm/archive: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/etc/lvm/backup: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/etc/lvm/cache: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/etc/centos-release: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 release 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/etc/krb5.conf.d/kcm_default_ccache:# On Fedora/RHEL/</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this is /etc/krb5.conf.d/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grep: /etc/grub.d: Permission denied</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/etc/yum.repos.d/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-Stream-AppStream.repo:# </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-Stream-AppStream.repo</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/etc/yum.repos.d/CentOS-Stream-AppStream.repo:# close to the client.  You should use this for </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updates unless you are</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/etc/yum.repos.d/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-Stream-AppStream.repo:name=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 $releasever - AppStream</a:t>
            </a:r>
            <a:endParaRPr sz="12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/etc/yum.repos.d/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-Stream-BaseOS.repo:# </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-Stream-BaseOS.repo</a:t>
            </a:r>
            <a:endParaRPr sz="1200">
              <a:solidFill>
                <a:schemeClr val="lt1"/>
              </a:solidFill>
              <a:latin typeface="Consolas"/>
              <a:ea typeface="Consolas"/>
              <a:cs typeface="Consolas"/>
              <a:sym typeface="Consolas"/>
            </a:endParaRPr>
          </a:p>
        </p:txBody>
      </p:sp>
      <p:sp>
        <p:nvSpPr>
          <p:cNvPr id="2802" name="Google Shape;2802;p84"/>
          <p:cNvSpPr txBox="1"/>
          <p:nvPr/>
        </p:nvSpPr>
        <p:spPr>
          <a:xfrm>
            <a:off x="9910941" y="1727691"/>
            <a:ext cx="1597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i</a:t>
            </a:r>
            <a:r>
              <a:rPr lang="en-US" sz="1800">
                <a:solidFill>
                  <a:schemeClr val="lt1"/>
                </a:solidFill>
                <a:latin typeface="Ubuntu"/>
                <a:ea typeface="Ubuntu"/>
                <a:cs typeface="Ubuntu"/>
                <a:sym typeface="Ubuntu"/>
              </a:rPr>
              <a:t>gnore case </a:t>
            </a:r>
            <a:endParaRPr/>
          </a:p>
        </p:txBody>
      </p:sp>
      <p:sp>
        <p:nvSpPr>
          <p:cNvPr id="2803" name="Google Shape;2803;p84"/>
          <p:cNvSpPr txBox="1"/>
          <p:nvPr/>
        </p:nvSpPr>
        <p:spPr>
          <a:xfrm>
            <a:off x="4422256" y="413252"/>
            <a:ext cx="3317512" cy="60702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2F2F2"/>
              </a:buClr>
              <a:buSzPts val="1400"/>
              <a:buFont typeface="Consolas"/>
              <a:buNone/>
            </a:pPr>
            <a:r>
              <a:rPr lang="en-US" sz="1400">
                <a:solidFill>
                  <a:srgbClr val="F2F2F2"/>
                </a:solidFill>
                <a:latin typeface="Consolas"/>
                <a:ea typeface="Consolas"/>
                <a:cs typeface="Consolas"/>
                <a:sym typeface="Consolas"/>
              </a:rPr>
              <a:t>Searching With Grep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801"/>
                                        </p:tgtEl>
                                        <p:attrNameLst>
                                          <p:attrName>style.visibility</p:attrName>
                                        </p:attrNameLst>
                                      </p:cBhvr>
                                      <p:to>
                                        <p:strVal val="visible"/>
                                      </p:to>
                                    </p:set>
                                    <p:animEffect filter="fade" transition="in">
                                      <p:cBhvr>
                                        <p:cTn dur="500"/>
                                        <p:tgtEl>
                                          <p:spTgt spid="2801"/>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802"/>
                                        </p:tgtEl>
                                        <p:attrNameLst>
                                          <p:attrName>style.visibility</p:attrName>
                                        </p:attrNameLst>
                                      </p:cBhvr>
                                      <p:to>
                                        <p:strVal val="visible"/>
                                      </p:to>
                                    </p:set>
                                    <p:animEffect filter="fade" transition="in">
                                      <p:cBhvr>
                                        <p:cTn dur="500"/>
                                        <p:tgtEl>
                                          <p:spTgt spid="2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85"/>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Searching With Grep</a:t>
            </a:r>
            <a:endParaRPr/>
          </a:p>
        </p:txBody>
      </p:sp>
      <p:sp>
        <p:nvSpPr>
          <p:cNvPr id="2810" name="Google Shape;2810;p85"/>
          <p:cNvSpPr/>
          <p:nvPr/>
        </p:nvSpPr>
        <p:spPr>
          <a:xfrm>
            <a:off x="385771" y="1585246"/>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a:t>
            </a:r>
            <a:r>
              <a:rPr lang="en-US" sz="1800">
                <a:solidFill>
                  <a:schemeClr val="accent4"/>
                </a:solidFill>
                <a:latin typeface="Consolas"/>
                <a:ea typeface="Consolas"/>
                <a:cs typeface="Consolas"/>
                <a:sym typeface="Consolas"/>
              </a:rPr>
              <a:t>sudo</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–ir</a:t>
            </a:r>
            <a:r>
              <a:rPr lang="en-US" sz="1800">
                <a:solidFill>
                  <a:schemeClr val="lt1"/>
                </a:solidFill>
                <a:latin typeface="Consolas"/>
                <a:ea typeface="Consolas"/>
                <a:cs typeface="Consolas"/>
                <a:sym typeface="Consolas"/>
              </a:rPr>
              <a:t> 'centos' /etc/</a:t>
            </a:r>
            <a:endParaRPr/>
          </a:p>
        </p:txBody>
      </p:sp>
      <p:sp>
        <p:nvSpPr>
          <p:cNvPr id="2811" name="Google Shape;2811;p85"/>
          <p:cNvSpPr/>
          <p:nvPr/>
        </p:nvSpPr>
        <p:spPr>
          <a:xfrm>
            <a:off x="608872" y="2017959"/>
            <a:ext cx="10925488" cy="230687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/etc/dnf/vars/contentdir:</a:t>
            </a:r>
            <a:r>
              <a:rPr lang="en-US" sz="1200">
                <a:solidFill>
                  <a:schemeClr val="accent5"/>
                </a:solidFill>
                <a:latin typeface="Consolas"/>
                <a:ea typeface="Consolas"/>
                <a:cs typeface="Consolas"/>
                <a:sym typeface="Consolas"/>
              </a:rPr>
              <a:t>centos</a:t>
            </a:r>
            <a:endParaRPr sz="1200">
              <a:solidFill>
                <a:schemeClr val="accent5"/>
              </a:solidFill>
              <a:latin typeface="Consolas"/>
              <a:ea typeface="Consolas"/>
              <a:cs typeface="Consolas"/>
              <a:sym typeface="Consolas"/>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/etc/rpm/macros.dist:%</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_ver 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/etc/rpm/macros.dist:%</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/etc/lvm/archive/cs_00000-1586619700.vg:creation_host = "LFCS-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 Linux LFCS-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4.18.0-338.el8.x86_64 #1 SMP Fri Aug 27 17:32:14 UTC 2021 x86_64</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/etc/lvm/archive/cs_00000-1586619700.vg:			creation_host = "LFCS-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/etc/lvm/archive/cs_00000-1586619700.vg:			creation_host = "LFCS-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/etc/lvm/backup/cs:creation_host = "LFCS-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 Linux LFCS-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4.18.0-338.el8.x86_64 #1 SMP Fri Aug 27 17:32:14 UTC 2021 x86_64</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/etc/lvm/backup/cs:			creation_host = "LFCS-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/etc/lvm/backup/cs:			creation_host = "LFCS-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/etc/centos-release: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 release 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811"/>
                                        </p:tgtEl>
                                        <p:attrNameLst>
                                          <p:attrName>style.visibility</p:attrName>
                                        </p:attrNameLst>
                                      </p:cBhvr>
                                      <p:to>
                                        <p:strVal val="visible"/>
                                      </p:to>
                                    </p:set>
                                    <p:animEffect filter="fade" transition="in">
                                      <p:cBhvr>
                                        <p:cTn dur="500"/>
                                        <p:tgtEl>
                                          <p:spTgt spid="28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86"/>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Searching With Grep</a:t>
            </a:r>
            <a:endParaRPr/>
          </a:p>
        </p:txBody>
      </p:sp>
      <p:sp>
        <p:nvSpPr>
          <p:cNvPr id="2818" name="Google Shape;2818;p86"/>
          <p:cNvSpPr/>
          <p:nvPr/>
        </p:nvSpPr>
        <p:spPr>
          <a:xfrm>
            <a:off x="394389" y="1573054"/>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–vi</a:t>
            </a:r>
            <a:r>
              <a:rPr lang="en-US" sz="1800">
                <a:solidFill>
                  <a:schemeClr val="lt1"/>
                </a:solidFill>
                <a:latin typeface="Consolas"/>
                <a:ea typeface="Consolas"/>
                <a:cs typeface="Consolas"/>
                <a:sym typeface="Consolas"/>
              </a:rPr>
              <a:t> 'centos' /etc/os-release</a:t>
            </a:r>
            <a:endParaRPr/>
          </a:p>
        </p:txBody>
      </p:sp>
      <p:sp>
        <p:nvSpPr>
          <p:cNvPr id="2819" name="Google Shape;2819;p86"/>
          <p:cNvSpPr/>
          <p:nvPr/>
        </p:nvSpPr>
        <p:spPr>
          <a:xfrm>
            <a:off x="654327" y="1940932"/>
            <a:ext cx="6413666" cy="138354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VERSION="8"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ID_LIKE="rhel fedora"</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VERSION_ID="8"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PLATFORM_ID="platform:el8"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ANSI_COLOR="0;31"</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BUG_REPORT_URL="https://bugzilla.redhat.com/"</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REDHAT_SUPPORT_PRODUCT="Red Hat Enterprise Linux 8"</a:t>
            </a:r>
            <a:endParaRPr/>
          </a:p>
        </p:txBody>
      </p:sp>
      <p:sp>
        <p:nvSpPr>
          <p:cNvPr id="2820" name="Google Shape;2820;p86"/>
          <p:cNvSpPr txBox="1"/>
          <p:nvPr/>
        </p:nvSpPr>
        <p:spPr>
          <a:xfrm>
            <a:off x="9561250" y="1573054"/>
            <a:ext cx="19353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--in</a:t>
            </a:r>
            <a:r>
              <a:rPr lang="en-US" sz="1800" u="sng">
                <a:solidFill>
                  <a:schemeClr val="lt1"/>
                </a:solidFill>
                <a:latin typeface="Ubuntu"/>
                <a:ea typeface="Ubuntu"/>
                <a:cs typeface="Ubuntu"/>
                <a:sym typeface="Ubuntu"/>
              </a:rPr>
              <a:t>v</a:t>
            </a:r>
            <a:r>
              <a:rPr lang="en-US" sz="1800">
                <a:solidFill>
                  <a:schemeClr val="lt1"/>
                </a:solidFill>
                <a:latin typeface="Ubuntu"/>
                <a:ea typeface="Ubuntu"/>
                <a:cs typeface="Ubuntu"/>
                <a:sym typeface="Ubuntu"/>
              </a:rPr>
              <a:t>ert-match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819"/>
                                        </p:tgtEl>
                                        <p:attrNameLst>
                                          <p:attrName>style.visibility</p:attrName>
                                        </p:attrNameLst>
                                      </p:cBhvr>
                                      <p:to>
                                        <p:strVal val="visible"/>
                                      </p:to>
                                    </p:set>
                                    <p:animEffect filter="fade" transition="in">
                                      <p:cBhvr>
                                        <p:cTn dur="500"/>
                                        <p:tgtEl>
                                          <p:spTgt spid="2819"/>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820"/>
                                        </p:tgtEl>
                                        <p:attrNameLst>
                                          <p:attrName>style.visibility</p:attrName>
                                        </p:attrNameLst>
                                      </p:cBhvr>
                                      <p:to>
                                        <p:strVal val="visible"/>
                                      </p:to>
                                    </p:set>
                                    <p:animEffect filter="fade" transition="in">
                                      <p:cBhvr>
                                        <p:cTn dur="500"/>
                                        <p:tgtEl>
                                          <p:spTgt spid="2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p87"/>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Searching With Grep</a:t>
            </a:r>
            <a:endParaRPr/>
          </a:p>
        </p:txBody>
      </p:sp>
      <p:sp>
        <p:nvSpPr>
          <p:cNvPr id="2827" name="Google Shape;2827;p87"/>
          <p:cNvSpPr/>
          <p:nvPr/>
        </p:nvSpPr>
        <p:spPr>
          <a:xfrm>
            <a:off x="394390" y="1604585"/>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–i 'red' /etc/os-release</a:t>
            </a:r>
            <a:endParaRPr/>
          </a:p>
        </p:txBody>
      </p:sp>
      <p:sp>
        <p:nvSpPr>
          <p:cNvPr id="2828" name="Google Shape;2828;p87"/>
          <p:cNvSpPr/>
          <p:nvPr/>
        </p:nvSpPr>
        <p:spPr>
          <a:xfrm>
            <a:off x="654327" y="1972463"/>
            <a:ext cx="6413666" cy="644877"/>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BUG_REPORT_URL="https://bugzilla.</a:t>
            </a:r>
            <a:r>
              <a:rPr lang="en-US" sz="1200">
                <a:solidFill>
                  <a:schemeClr val="accent5"/>
                </a:solidFill>
                <a:latin typeface="Consolas"/>
                <a:ea typeface="Consolas"/>
                <a:cs typeface="Consolas"/>
                <a:sym typeface="Consolas"/>
              </a:rPr>
              <a:t>red</a:t>
            </a:r>
            <a:r>
              <a:rPr lang="en-US" sz="1200">
                <a:solidFill>
                  <a:schemeClr val="lt1"/>
                </a:solidFill>
                <a:latin typeface="Consolas"/>
                <a:ea typeface="Consolas"/>
                <a:cs typeface="Consolas"/>
                <a:sym typeface="Consolas"/>
              </a:rPr>
              <a:t>hat.com/"</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RED</a:t>
            </a:r>
            <a:r>
              <a:rPr lang="en-US" sz="1200">
                <a:solidFill>
                  <a:schemeClr val="lt1"/>
                </a:solidFill>
                <a:latin typeface="Consolas"/>
                <a:ea typeface="Consolas"/>
                <a:cs typeface="Consolas"/>
                <a:sym typeface="Consolas"/>
              </a:rPr>
              <a:t>HAT_SUPPORT_PRODUCT="</a:t>
            </a:r>
            <a:r>
              <a:rPr lang="en-US" sz="1200">
                <a:solidFill>
                  <a:schemeClr val="accent5"/>
                </a:solidFill>
                <a:latin typeface="Consolas"/>
                <a:ea typeface="Consolas"/>
                <a:cs typeface="Consolas"/>
                <a:sym typeface="Consolas"/>
              </a:rPr>
              <a:t>Red</a:t>
            </a:r>
            <a:r>
              <a:rPr lang="en-US" sz="1200">
                <a:solidFill>
                  <a:schemeClr val="lt1"/>
                </a:solidFill>
                <a:latin typeface="Consolas"/>
                <a:ea typeface="Consolas"/>
                <a:cs typeface="Consolas"/>
                <a:sym typeface="Consolas"/>
              </a:rPr>
              <a:t> Hat Enterprise Linux 8"</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RED</a:t>
            </a:r>
            <a:r>
              <a:rPr lang="en-US" sz="1200">
                <a:solidFill>
                  <a:schemeClr val="lt1"/>
                </a:solidFill>
                <a:latin typeface="Consolas"/>
                <a:ea typeface="Consolas"/>
                <a:cs typeface="Consolas"/>
                <a:sym typeface="Consolas"/>
              </a:rPr>
              <a:t>HAT_SUPPORT_PRODUCT_VERSION="CentOS Stream"</a:t>
            </a:r>
            <a:endParaRPr/>
          </a:p>
        </p:txBody>
      </p:sp>
      <p:sp>
        <p:nvSpPr>
          <p:cNvPr id="2829" name="Google Shape;2829;p87"/>
          <p:cNvSpPr/>
          <p:nvPr/>
        </p:nvSpPr>
        <p:spPr>
          <a:xfrm>
            <a:off x="394390" y="3604165"/>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w</a:t>
            </a:r>
            <a:r>
              <a:rPr lang="en-US" sz="1800">
                <a:solidFill>
                  <a:schemeClr val="lt1"/>
                </a:solidFill>
                <a:latin typeface="Consolas"/>
                <a:ea typeface="Consolas"/>
                <a:cs typeface="Consolas"/>
                <a:sym typeface="Consolas"/>
              </a:rPr>
              <a:t>i 'red' /etc/os-release</a:t>
            </a:r>
            <a:endParaRPr/>
          </a:p>
        </p:txBody>
      </p:sp>
      <p:sp>
        <p:nvSpPr>
          <p:cNvPr id="2830" name="Google Shape;2830;p87"/>
          <p:cNvSpPr/>
          <p:nvPr/>
        </p:nvSpPr>
        <p:spPr>
          <a:xfrm>
            <a:off x="654327" y="3972043"/>
            <a:ext cx="6413666" cy="27554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accent5"/>
                </a:solidFill>
                <a:latin typeface="Consolas"/>
                <a:ea typeface="Consolas"/>
                <a:cs typeface="Consolas"/>
                <a:sym typeface="Consolas"/>
              </a:rPr>
              <a:t>RED</a:t>
            </a:r>
            <a:r>
              <a:rPr lang="en-US" sz="1200">
                <a:solidFill>
                  <a:schemeClr val="lt1"/>
                </a:solidFill>
                <a:latin typeface="Consolas"/>
                <a:ea typeface="Consolas"/>
                <a:cs typeface="Consolas"/>
                <a:sym typeface="Consolas"/>
              </a:rPr>
              <a:t>HAT_SUPPORT_PRODUCT="</a:t>
            </a:r>
            <a:r>
              <a:rPr lang="en-US" sz="1200">
                <a:solidFill>
                  <a:schemeClr val="accent5"/>
                </a:solidFill>
                <a:latin typeface="Consolas"/>
                <a:ea typeface="Consolas"/>
                <a:cs typeface="Consolas"/>
                <a:sym typeface="Consolas"/>
              </a:rPr>
              <a:t>Red</a:t>
            </a:r>
            <a:r>
              <a:rPr lang="en-US" sz="1200">
                <a:solidFill>
                  <a:schemeClr val="lt1"/>
                </a:solidFill>
                <a:latin typeface="Consolas"/>
                <a:ea typeface="Consolas"/>
                <a:cs typeface="Consolas"/>
                <a:sym typeface="Consolas"/>
              </a:rPr>
              <a:t> Hat Enterprise Linux 8"</a:t>
            </a:r>
            <a:endParaRPr/>
          </a:p>
        </p:txBody>
      </p:sp>
      <p:sp>
        <p:nvSpPr>
          <p:cNvPr id="2831" name="Google Shape;2831;p87"/>
          <p:cNvSpPr txBox="1"/>
          <p:nvPr/>
        </p:nvSpPr>
        <p:spPr>
          <a:xfrm>
            <a:off x="9836458" y="3571180"/>
            <a:ext cx="1597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Ubuntu"/>
                <a:ea typeface="Ubuntu"/>
                <a:cs typeface="Ubuntu"/>
                <a:sym typeface="Ubuntu"/>
              </a:rPr>
              <a:t>w</a:t>
            </a:r>
            <a:r>
              <a:rPr lang="en-US" sz="1800">
                <a:solidFill>
                  <a:schemeClr val="lt1"/>
                </a:solidFill>
                <a:latin typeface="Ubuntu"/>
                <a:ea typeface="Ubuntu"/>
                <a:cs typeface="Ubuntu"/>
                <a:sym typeface="Ubuntu"/>
              </a:rPr>
              <a:t>ords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828"/>
                                        </p:tgtEl>
                                        <p:attrNameLst>
                                          <p:attrName>style.visibility</p:attrName>
                                        </p:attrNameLst>
                                      </p:cBhvr>
                                      <p:to>
                                        <p:strVal val="visible"/>
                                      </p:to>
                                    </p:set>
                                    <p:animEffect filter="fade" transition="in">
                                      <p:cBhvr>
                                        <p:cTn dur="500"/>
                                        <p:tgtEl>
                                          <p:spTgt spid="2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830"/>
                                        </p:tgtEl>
                                        <p:attrNameLst>
                                          <p:attrName>style.visibility</p:attrName>
                                        </p:attrNameLst>
                                      </p:cBhvr>
                                      <p:to>
                                        <p:strVal val="visible"/>
                                      </p:to>
                                    </p:set>
                                    <p:animEffect filter="fade" transition="in">
                                      <p:cBhvr>
                                        <p:cTn dur="500"/>
                                        <p:tgtEl>
                                          <p:spTgt spid="2830"/>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831"/>
                                        </p:tgtEl>
                                        <p:attrNameLst>
                                          <p:attrName>style.visibility</p:attrName>
                                        </p:attrNameLst>
                                      </p:cBhvr>
                                      <p:to>
                                        <p:strVal val="visible"/>
                                      </p:to>
                                    </p:set>
                                    <p:animEffect filter="fade" transition="in">
                                      <p:cBhvr>
                                        <p:cTn dur="500"/>
                                        <p:tgtEl>
                                          <p:spTgt spid="28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sp>
        <p:nvSpPr>
          <p:cNvPr id="2837" name="Google Shape;2837;p88"/>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Searching With Grep</a:t>
            </a:r>
            <a:endParaRPr/>
          </a:p>
        </p:txBody>
      </p:sp>
      <p:sp>
        <p:nvSpPr>
          <p:cNvPr id="2838" name="Google Shape;2838;p88"/>
          <p:cNvSpPr/>
          <p:nvPr/>
        </p:nvSpPr>
        <p:spPr>
          <a:xfrm>
            <a:off x="394389" y="1636116"/>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–i 'centos' /etc/os-release</a:t>
            </a:r>
            <a:endParaRPr/>
          </a:p>
        </p:txBody>
      </p:sp>
      <p:sp>
        <p:nvSpPr>
          <p:cNvPr id="2839" name="Google Shape;2839;p88"/>
          <p:cNvSpPr/>
          <p:nvPr/>
        </p:nvSpPr>
        <p:spPr>
          <a:xfrm>
            <a:off x="654327" y="2003994"/>
            <a:ext cx="6413666" cy="1198875"/>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lt1"/>
                </a:solidFill>
                <a:latin typeface="Consolas"/>
                <a:ea typeface="Consolas"/>
                <a:cs typeface="Consolas"/>
                <a:sym typeface="Consolas"/>
              </a:rPr>
              <a:t>NAME="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ID="</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PRETTY_NAME="</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 Stream 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CPE_NAME="cpe:/o:</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:8"</a:t>
            </a:r>
            <a:endParaRPr/>
          </a:p>
          <a:p>
            <a:pPr indent="0" lvl="0" marL="0" marR="0" rtl="0" algn="l">
              <a:spcBef>
                <a:spcPts val="0"/>
              </a:spcBef>
              <a:spcAft>
                <a:spcPts val="0"/>
              </a:spcAft>
              <a:buNone/>
            </a:pPr>
            <a:r>
              <a:rPr lang="en-US" sz="1200">
                <a:solidFill>
                  <a:schemeClr val="lt1"/>
                </a:solidFill>
                <a:latin typeface="Consolas"/>
                <a:ea typeface="Consolas"/>
                <a:cs typeface="Consolas"/>
                <a:sym typeface="Consolas"/>
              </a:rPr>
              <a:t>HOME_URL="https://</a:t>
            </a:r>
            <a:r>
              <a:rPr lang="en-US" sz="1200">
                <a:solidFill>
                  <a:schemeClr val="accent5"/>
                </a:solidFill>
                <a:latin typeface="Consolas"/>
                <a:ea typeface="Consolas"/>
                <a:cs typeface="Consolas"/>
                <a:sym typeface="Consolas"/>
              </a:rPr>
              <a:t>centos</a:t>
            </a:r>
            <a:r>
              <a:rPr lang="en-US" sz="1200">
                <a:solidFill>
                  <a:schemeClr val="lt1"/>
                </a:solidFill>
                <a:latin typeface="Consolas"/>
                <a:ea typeface="Consolas"/>
                <a:cs typeface="Consolas"/>
                <a:sym typeface="Consolas"/>
              </a:rPr>
              <a:t>.org/"</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REDHAT</a:t>
            </a:r>
            <a:r>
              <a:rPr lang="en-US" sz="1200">
                <a:solidFill>
                  <a:schemeClr val="lt1"/>
                </a:solidFill>
                <a:latin typeface="Consolas"/>
                <a:ea typeface="Consolas"/>
                <a:cs typeface="Consolas"/>
                <a:sym typeface="Consolas"/>
              </a:rPr>
              <a:t>_SUPPORT_PRODUCT_VERSION="CentOS Stream"</a:t>
            </a:r>
            <a:endParaRPr/>
          </a:p>
        </p:txBody>
      </p:sp>
      <p:sp>
        <p:nvSpPr>
          <p:cNvPr id="2840" name="Google Shape;2840;p88"/>
          <p:cNvSpPr/>
          <p:nvPr/>
        </p:nvSpPr>
        <p:spPr>
          <a:xfrm>
            <a:off x="394389" y="3800385"/>
            <a:ext cx="6602616" cy="367878"/>
          </a:xfrm>
          <a:prstGeom prst="rect">
            <a:avLst/>
          </a:prstGeom>
          <a:solidFill>
            <a:schemeClr val="dk2"/>
          </a:solidFill>
          <a:ln>
            <a:noFill/>
          </a:ln>
        </p:spPr>
        <p:txBody>
          <a:bodyPr anchorCtr="0" anchor="ctr" bIns="45000" lIns="91425" spcFirstLastPara="1" rIns="90000" wrap="square" tIns="45000">
            <a:spAutoFit/>
          </a:bodyPr>
          <a:lstStyle/>
          <a:p>
            <a:pPr indent="0" lvl="0" marL="0" marR="0" rtl="0" algn="l">
              <a:spcBef>
                <a:spcPts val="0"/>
              </a:spcBef>
              <a:spcAft>
                <a:spcPts val="0"/>
              </a:spcAft>
              <a:buNone/>
            </a:pPr>
            <a:r>
              <a:rPr lang="en-US" sz="1800">
                <a:solidFill>
                  <a:srgbClr val="50FA7B"/>
                </a:solidFill>
                <a:latin typeface="Consolas"/>
                <a:ea typeface="Consolas"/>
                <a:cs typeface="Consolas"/>
                <a:sym typeface="Consolas"/>
              </a:rPr>
              <a:t>$</a:t>
            </a:r>
            <a:r>
              <a:rPr lang="en-US" sz="1800">
                <a:solidFill>
                  <a:schemeClr val="lt1"/>
                </a:solidFill>
                <a:latin typeface="Consolas"/>
                <a:ea typeface="Consolas"/>
                <a:cs typeface="Consolas"/>
                <a:sym typeface="Consolas"/>
              </a:rPr>
              <a:t> grep –</a:t>
            </a:r>
            <a:r>
              <a:rPr lang="en-US" sz="1800">
                <a:solidFill>
                  <a:schemeClr val="accent4"/>
                </a:solidFill>
                <a:latin typeface="Consolas"/>
                <a:ea typeface="Consolas"/>
                <a:cs typeface="Consolas"/>
                <a:sym typeface="Consolas"/>
              </a:rPr>
              <a:t>o</a:t>
            </a:r>
            <a:r>
              <a:rPr lang="en-US" sz="1800">
                <a:solidFill>
                  <a:schemeClr val="lt1"/>
                </a:solidFill>
                <a:latin typeface="Consolas"/>
                <a:ea typeface="Consolas"/>
                <a:cs typeface="Consolas"/>
                <a:sym typeface="Consolas"/>
              </a:rPr>
              <a:t>i 'red' /etc/os-release</a:t>
            </a:r>
            <a:endParaRPr/>
          </a:p>
        </p:txBody>
      </p:sp>
      <p:sp>
        <p:nvSpPr>
          <p:cNvPr id="2841" name="Google Shape;2841;p88"/>
          <p:cNvSpPr/>
          <p:nvPr/>
        </p:nvSpPr>
        <p:spPr>
          <a:xfrm>
            <a:off x="654327" y="4168263"/>
            <a:ext cx="6413666" cy="1383540"/>
          </a:xfrm>
          <a:prstGeom prst="rect">
            <a:avLst/>
          </a:prstGeom>
          <a:solidFill>
            <a:schemeClr val="dk2"/>
          </a:solidFill>
          <a:ln>
            <a:noFill/>
          </a:ln>
        </p:spPr>
        <p:txBody>
          <a:bodyPr anchorCtr="0" anchor="t" bIns="45000" lIns="91425" spcFirstLastPara="1" rIns="90000" wrap="square" tIns="45000">
            <a:spAutoFit/>
          </a:bodyPr>
          <a:lstStyle/>
          <a:p>
            <a:pPr indent="0" lvl="0" marL="0" marR="0" rtl="0" algn="l">
              <a:spcBef>
                <a:spcPts val="0"/>
              </a:spcBef>
              <a:spcAft>
                <a:spcPts val="0"/>
              </a:spcAft>
              <a:buNone/>
            </a:pPr>
            <a:r>
              <a:rPr lang="en-US" sz="1200">
                <a:solidFill>
                  <a:schemeClr val="accent5"/>
                </a:solidFill>
                <a:latin typeface="Consolas"/>
                <a:ea typeface="Consolas"/>
                <a:cs typeface="Consolas"/>
                <a:sym typeface="Consolas"/>
              </a:rPr>
              <a:t>CentOS</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centos</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CentOS</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centos</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centos</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centos</a:t>
            </a:r>
            <a:endParaRPr/>
          </a:p>
          <a:p>
            <a:pPr indent="0" lvl="0" marL="0" marR="0" rtl="0" algn="l">
              <a:spcBef>
                <a:spcPts val="0"/>
              </a:spcBef>
              <a:spcAft>
                <a:spcPts val="0"/>
              </a:spcAft>
              <a:buNone/>
            </a:pPr>
            <a:r>
              <a:rPr lang="en-US" sz="1200">
                <a:solidFill>
                  <a:schemeClr val="accent5"/>
                </a:solidFill>
                <a:latin typeface="Consolas"/>
                <a:ea typeface="Consolas"/>
                <a:cs typeface="Consolas"/>
                <a:sym typeface="Consolas"/>
              </a:rPr>
              <a:t>CentOS</a:t>
            </a:r>
            <a:endParaRPr/>
          </a:p>
        </p:txBody>
      </p:sp>
      <p:sp>
        <p:nvSpPr>
          <p:cNvPr id="2842" name="Google Shape;2842;p88"/>
          <p:cNvSpPr txBox="1"/>
          <p:nvPr/>
        </p:nvSpPr>
        <p:spPr>
          <a:xfrm>
            <a:off x="9268287" y="3737323"/>
            <a:ext cx="20862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a:t>
            </a:r>
            <a:r>
              <a:rPr lang="en-US" sz="1800" u="sng">
                <a:solidFill>
                  <a:schemeClr val="lt1"/>
                </a:solidFill>
                <a:latin typeface="Ubuntu"/>
                <a:ea typeface="Ubuntu"/>
                <a:cs typeface="Ubuntu"/>
                <a:sym typeface="Ubuntu"/>
              </a:rPr>
              <a:t>o</a:t>
            </a:r>
            <a:r>
              <a:rPr lang="en-US" sz="1800">
                <a:solidFill>
                  <a:schemeClr val="lt1"/>
                </a:solidFill>
                <a:latin typeface="Ubuntu"/>
                <a:ea typeface="Ubuntu"/>
                <a:cs typeface="Ubuntu"/>
                <a:sym typeface="Ubuntu"/>
              </a:rPr>
              <a:t>nly-matching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839"/>
                                        </p:tgtEl>
                                        <p:attrNameLst>
                                          <p:attrName>style.visibility</p:attrName>
                                        </p:attrNameLst>
                                      </p:cBhvr>
                                      <p:to>
                                        <p:strVal val="visible"/>
                                      </p:to>
                                    </p:set>
                                    <p:animEffect filter="fade" transition="in">
                                      <p:cBhvr>
                                        <p:cTn dur="500"/>
                                        <p:tgtEl>
                                          <p:spTgt spid="2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841"/>
                                        </p:tgtEl>
                                        <p:attrNameLst>
                                          <p:attrName>style.visibility</p:attrName>
                                        </p:attrNameLst>
                                      </p:cBhvr>
                                      <p:to>
                                        <p:strVal val="visible"/>
                                      </p:to>
                                    </p:set>
                                    <p:animEffect filter="fade" transition="in">
                                      <p:cBhvr>
                                        <p:cTn dur="500"/>
                                        <p:tgtEl>
                                          <p:spTgt spid="2841"/>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842"/>
                                        </p:tgtEl>
                                        <p:attrNameLst>
                                          <p:attrName>style.visibility</p:attrName>
                                        </p:attrNameLst>
                                      </p:cBhvr>
                                      <p:to>
                                        <p:strVal val="visible"/>
                                      </p:to>
                                    </p:set>
                                    <p:animEffect filter="fade" transition="in">
                                      <p:cBhvr>
                                        <p:cTn dur="500"/>
                                        <p:tgtEl>
                                          <p:spTgt spid="2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sp>
        <p:nvSpPr>
          <p:cNvPr id="2848" name="Google Shape;2848;p89"/>
          <p:cNvSpPr txBox="1"/>
          <p:nvPr/>
        </p:nvSpPr>
        <p:spPr>
          <a:xfrm>
            <a:off x="1979112" y="826718"/>
            <a:ext cx="8404965" cy="59708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rgbClr val="F2F2F2"/>
                </a:solidFill>
                <a:latin typeface="Ubuntu"/>
                <a:ea typeface="Ubuntu"/>
                <a:cs typeface="Ubuntu"/>
                <a:sym typeface="Ubuntu"/>
              </a:rPr>
              <a:t>Note</a:t>
            </a:r>
            <a:br>
              <a:rPr lang="en-US" sz="1800">
                <a:solidFill>
                  <a:schemeClr val="dk1"/>
                </a:solidFill>
                <a:latin typeface="Ubuntu"/>
                <a:ea typeface="Ubuntu"/>
                <a:cs typeface="Ubuntu"/>
                <a:sym typeface="Ubuntu"/>
              </a:rPr>
            </a:br>
            <a:r>
              <a:rPr lang="en-US" sz="1800">
                <a:solidFill>
                  <a:srgbClr val="F2F2F2"/>
                </a:solidFill>
                <a:latin typeface="Ubuntu"/>
                <a:ea typeface="Ubuntu"/>
                <a:cs typeface="Ubuntu"/>
                <a:sym typeface="Ubuntu"/>
              </a:rPr>
              <a:t>It’s best to work with this file in Powerpoint on Desktop</a:t>
            </a:r>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You can't see sections in the web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are not signed in to Microsoft account, please sign in first.</a:t>
            </a:r>
            <a:br>
              <a:rPr lang="en-US" sz="1800">
                <a:solidFill>
                  <a:schemeClr val="dk1"/>
                </a:solidFill>
                <a:latin typeface="Ubuntu"/>
                <a:ea typeface="Ubuntu"/>
                <a:cs typeface="Ubuntu"/>
                <a:sym typeface="Ubuntu"/>
              </a:rPr>
            </a:br>
            <a:r>
              <a:rPr lang="en-US" sz="1000">
                <a:solidFill>
                  <a:srgbClr val="F2F2F2"/>
                </a:solidFill>
                <a:latin typeface="Ubuntu"/>
                <a:ea typeface="Ubuntu"/>
                <a:cs typeface="Ubuntu"/>
                <a:sym typeface="Ubuntu"/>
              </a:rPr>
              <a:t>Signing in with an account helps others know what changes you are making and helps better collaborate.</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The click on the </a:t>
            </a:r>
            <a:r>
              <a:rPr b="1" lang="en-US" sz="1800">
                <a:solidFill>
                  <a:srgbClr val="F2F2F2"/>
                </a:solidFill>
                <a:latin typeface="Ubuntu"/>
                <a:ea typeface="Ubuntu"/>
                <a:cs typeface="Ubuntu"/>
                <a:sym typeface="Ubuntu"/>
              </a:rPr>
              <a:t>“Editing”</a:t>
            </a:r>
            <a:r>
              <a:rPr lang="en-US" sz="1800">
                <a:solidFill>
                  <a:srgbClr val="F2F2F2"/>
                </a:solidFill>
                <a:latin typeface="Ubuntu"/>
                <a:ea typeface="Ubuntu"/>
                <a:cs typeface="Ubuntu"/>
                <a:sym typeface="Ubuntu"/>
              </a:rPr>
              <a:t> dropdown and select Open in Desktop App</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200">
                <a:solidFill>
                  <a:srgbClr val="F2F2F2"/>
                </a:solidFill>
                <a:latin typeface="Ubuntu"/>
                <a:ea typeface="Ubuntu"/>
                <a:cs typeface="Ubuntu"/>
                <a:sym typeface="Ubuntu"/>
              </a:rPr>
              <a:t>Note: If you are not signed in this option will not appear.</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If you do not have a Desktop Powerpoint application you may continue to use this browser version. </a:t>
            </a:r>
            <a:endParaRPr/>
          </a:p>
          <a:p>
            <a:pPr indent="0" lvl="0" marL="0" marR="0" rtl="0" algn="ctr">
              <a:spcBef>
                <a:spcPts val="0"/>
              </a:spcBef>
              <a:spcAft>
                <a:spcPts val="0"/>
              </a:spcAft>
              <a:buNone/>
            </a:pPr>
            <a:r>
              <a:t/>
            </a:r>
            <a:endParaRPr sz="1800">
              <a:solidFill>
                <a:srgbClr val="F2F2F2"/>
              </a:solidFill>
              <a:latin typeface="Ubuntu"/>
              <a:ea typeface="Ubuntu"/>
              <a:cs typeface="Ubuntu"/>
              <a:sym typeface="Ubuntu"/>
            </a:endParaRPr>
          </a:p>
          <a:p>
            <a:pPr indent="0" lvl="0" marL="0" marR="0" rtl="0" algn="ctr">
              <a:spcBef>
                <a:spcPts val="0"/>
              </a:spcBef>
              <a:spcAft>
                <a:spcPts val="0"/>
              </a:spcAft>
              <a:buNone/>
            </a:pPr>
            <a:r>
              <a:rPr lang="en-US" sz="1800">
                <a:solidFill>
                  <a:srgbClr val="F2F2F2"/>
                </a:solidFill>
                <a:latin typeface="Ubuntu"/>
                <a:ea typeface="Ubuntu"/>
                <a:cs typeface="Ubuntu"/>
                <a:sym typeface="Ubuntu"/>
              </a:rPr>
              <a:t>All the best!</a:t>
            </a:r>
            <a:endParaRPr/>
          </a:p>
        </p:txBody>
      </p:sp>
      <p:cxnSp>
        <p:nvCxnSpPr>
          <p:cNvPr id="2849" name="Google Shape;2849;p89"/>
          <p:cNvCxnSpPr/>
          <p:nvPr/>
        </p:nvCxnSpPr>
        <p:spPr>
          <a:xfrm flipH="1" rot="10800000">
            <a:off x="10045874" y="594179"/>
            <a:ext cx="1670530" cy="1472617"/>
          </a:xfrm>
          <a:prstGeom prst="straightConnector1">
            <a:avLst/>
          </a:prstGeom>
          <a:noFill/>
          <a:ln cap="flat" cmpd="sng" w="38100">
            <a:solidFill>
              <a:schemeClr val="accent5"/>
            </a:solidFill>
            <a:prstDash val="solid"/>
            <a:miter lim="800000"/>
            <a:headEnd len="sm" w="sm" type="none"/>
            <a:tailEnd len="med" w="med" type="triangle"/>
          </a:ln>
        </p:spPr>
      </p:cxnSp>
      <p:pic>
        <p:nvPicPr>
          <p:cNvPr descr="Graphical user interface, text, application, chat or text message&#10;&#10;Description automatically generated" id="2850" name="Google Shape;2850;p89"/>
          <p:cNvPicPr preferRelativeResize="0"/>
          <p:nvPr/>
        </p:nvPicPr>
        <p:blipFill rotWithShape="1">
          <a:blip r:embed="rId3">
            <a:alphaModFix/>
          </a:blip>
          <a:srcRect b="0" l="0" r="0" t="0"/>
          <a:stretch/>
        </p:blipFill>
        <p:spPr>
          <a:xfrm>
            <a:off x="4839419" y="3326996"/>
            <a:ext cx="2743200" cy="1246367"/>
          </a:xfrm>
          <a:prstGeom prst="rect">
            <a:avLst/>
          </a:prstGeom>
          <a:noFill/>
          <a:ln>
            <a:noFill/>
          </a:ln>
        </p:spPr>
      </p:pic>
      <p:pic>
        <p:nvPicPr>
          <p:cNvPr id="2851" name="Google Shape;2851;p89"/>
          <p:cNvPicPr preferRelativeResize="0"/>
          <p:nvPr/>
        </p:nvPicPr>
        <p:blipFill rotWithShape="1">
          <a:blip r:embed="rId4">
            <a:alphaModFix/>
          </a:blip>
          <a:srcRect b="0" l="0" r="0" t="0"/>
          <a:stretch/>
        </p:blipFill>
        <p:spPr>
          <a:xfrm>
            <a:off x="0" y="6390"/>
            <a:ext cx="12192000" cy="6845220"/>
          </a:xfrm>
          <a:prstGeom prst="rect">
            <a:avLst/>
          </a:prstGeom>
          <a:noFill/>
          <a:ln>
            <a:noFill/>
          </a:ln>
        </p:spPr>
      </p:pic>
      <p:sp>
        <p:nvSpPr>
          <p:cNvPr id="2852" name="Google Shape;2852;p8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A logo with a cloud and text&#10;&#10;Description automatically generated" id="2853" name="Google Shape;2853;p89">
            <a:hlinkClick r:id="rId5"/>
          </p:cNvPr>
          <p:cNvPicPr preferRelativeResize="0"/>
          <p:nvPr/>
        </p:nvPicPr>
        <p:blipFill rotWithShape="1">
          <a:blip r:embed="rId6">
            <a:alphaModFix/>
          </a:blip>
          <a:srcRect b="0" l="0" r="0" t="0"/>
          <a:stretch/>
        </p:blipFill>
        <p:spPr>
          <a:xfrm>
            <a:off x="1768468" y="901810"/>
            <a:ext cx="8655064" cy="505438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p90"/>
          <p:cNvSpPr/>
          <p:nvPr/>
        </p:nvSpPr>
        <p:spPr>
          <a:xfrm>
            <a:off x="4849314" y="702265"/>
            <a:ext cx="6897188" cy="5453465"/>
          </a:xfrm>
          <a:prstGeom prst="roundRect">
            <a:avLst>
              <a:gd fmla="val 2170" name="adj"/>
            </a:avLst>
          </a:prstGeom>
          <a:solidFill>
            <a:schemeClr val="accent2"/>
          </a:solidFill>
          <a:ln>
            <a:noFill/>
          </a:ln>
          <a:effectLst>
            <a:outerShdw blurRad="63500" rotWithShape="0" algn="ctr">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860" name="Google Shape;2860;p90"/>
          <p:cNvSpPr/>
          <p:nvPr/>
        </p:nvSpPr>
        <p:spPr>
          <a:xfrm>
            <a:off x="-1" y="0"/>
            <a:ext cx="4406538"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861" name="Google Shape;2861;p90"/>
          <p:cNvSpPr txBox="1"/>
          <p:nvPr/>
        </p:nvSpPr>
        <p:spPr>
          <a:xfrm>
            <a:off x="283779" y="3086915"/>
            <a:ext cx="3949429" cy="95173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rgbClr val="F0F0F0"/>
                </a:solidFill>
                <a:latin typeface="Ubuntu"/>
                <a:ea typeface="Ubuntu"/>
                <a:cs typeface="Ubuntu"/>
                <a:sym typeface="Ubuntu"/>
              </a:rPr>
              <a:t>Analyze Text With </a:t>
            </a:r>
            <a:endParaRPr/>
          </a:p>
          <a:p>
            <a:pPr indent="0" lvl="0" marL="0" marR="0" rtl="0" algn="r">
              <a:lnSpc>
                <a:spcPct val="73571"/>
              </a:lnSpc>
              <a:spcBef>
                <a:spcPts val="1200"/>
              </a:spcBef>
              <a:spcAft>
                <a:spcPts val="0"/>
              </a:spcAft>
              <a:buNone/>
            </a:pPr>
            <a:r>
              <a:rPr lang="en-US" sz="2800">
                <a:solidFill>
                  <a:srgbClr val="F0F0F0"/>
                </a:solidFill>
                <a:latin typeface="Ubuntu"/>
                <a:ea typeface="Ubuntu"/>
                <a:cs typeface="Ubuntu"/>
                <a:sym typeface="Ubuntu"/>
              </a:rPr>
              <a:t>Regular Expressions</a:t>
            </a:r>
            <a:endParaRPr/>
          </a:p>
        </p:txBody>
      </p:sp>
      <p:sp>
        <p:nvSpPr>
          <p:cNvPr id="2862" name="Google Shape;2862;p90"/>
          <p:cNvSpPr/>
          <p:nvPr/>
        </p:nvSpPr>
        <p:spPr>
          <a:xfrm>
            <a:off x="7563817" y="2737258"/>
            <a:ext cx="1468180" cy="1383476"/>
          </a:xfrm>
          <a:prstGeom prst="roundRect">
            <a:avLst>
              <a:gd fmla="val 16667" name="adj"/>
            </a:avLst>
          </a:prstGeom>
          <a:solidFill>
            <a:schemeClr val="accent1"/>
          </a:solidFill>
          <a:ln>
            <a:noFill/>
          </a:ln>
          <a:effectLst>
            <a:outerShdw blurRad="195074" sx="88000" rotWithShape="0" algn="ctr" sy="88000">
              <a:srgbClr val="181818">
                <a:alpha val="3019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Ubuntu"/>
              <a:ea typeface="Ubuntu"/>
              <a:cs typeface="Ubuntu"/>
              <a:sym typeface="Ubuntu"/>
            </a:endParaRPr>
          </a:p>
        </p:txBody>
      </p:sp>
      <p:sp>
        <p:nvSpPr>
          <p:cNvPr id="2863" name="Google Shape;2863;p90"/>
          <p:cNvSpPr txBox="1"/>
          <p:nvPr/>
        </p:nvSpPr>
        <p:spPr>
          <a:xfrm>
            <a:off x="7897798" y="3013498"/>
            <a:ext cx="63030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rgbClr val="385568"/>
                </a:solidFill>
                <a:latin typeface="Ubuntu"/>
                <a:ea typeface="Ubuntu"/>
                <a:cs typeface="Ubuntu"/>
                <a:sym typeface="Ubuntu"/>
              </a:rPr>
              <a:t>.*</a:t>
            </a:r>
            <a:endParaRPr/>
          </a:p>
        </p:txBody>
      </p:sp>
      <p:sp>
        <p:nvSpPr>
          <p:cNvPr id="2864" name="Google Shape;2864;p90"/>
          <p:cNvSpPr txBox="1"/>
          <p:nvPr/>
        </p:nvSpPr>
        <p:spPr>
          <a:xfrm>
            <a:off x="0" y="6521975"/>
            <a:ext cx="16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rgbClr val="D8D8D8"/>
                </a:solidFill>
                <a:latin typeface="Ubuntu"/>
                <a:ea typeface="Ubuntu"/>
                <a:cs typeface="Ubuntu"/>
                <a:sym typeface="Ubuntu"/>
              </a:rPr>
              <a:t>© Copyright KodeKloud</a:t>
            </a:r>
            <a:endParaRPr sz="1000">
              <a:solidFill>
                <a:srgbClr val="D8D8D8"/>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2"/>
                                        </p:tgtEl>
                                        <p:attrNameLst>
                                          <p:attrName>style.visibility</p:attrName>
                                        </p:attrNameLst>
                                      </p:cBhvr>
                                      <p:to>
                                        <p:strVal val="visible"/>
                                      </p:to>
                                    </p:set>
                                    <p:animEffect filter="fade" transition="in">
                                      <p:cBhvr>
                                        <p:cTn dur="500"/>
                                        <p:tgtEl>
                                          <p:spTgt spid="2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9" name="Shape 2869"/>
        <p:cNvGrpSpPr/>
        <p:nvPr/>
      </p:nvGrpSpPr>
      <p:grpSpPr>
        <a:xfrm>
          <a:off x="0" y="0"/>
          <a:ext cx="0" cy="0"/>
          <a:chOff x="0" y="0"/>
          <a:chExt cx="0" cy="0"/>
        </a:xfrm>
      </p:grpSpPr>
      <p:sp>
        <p:nvSpPr>
          <p:cNvPr id="2870" name="Google Shape;2870;p91"/>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Regular Expressions</a:t>
            </a:r>
            <a:endParaRPr/>
          </a:p>
        </p:txBody>
      </p:sp>
      <p:sp>
        <p:nvSpPr>
          <p:cNvPr id="2871" name="Google Shape;2871;p91"/>
          <p:cNvSpPr txBox="1"/>
          <p:nvPr/>
        </p:nvSpPr>
        <p:spPr>
          <a:xfrm>
            <a:off x="4811114" y="2540175"/>
            <a:ext cx="4103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203.102.3.5 </a:t>
            </a:r>
            <a:endParaRPr/>
          </a:p>
        </p:txBody>
      </p:sp>
      <p:sp>
        <p:nvSpPr>
          <p:cNvPr id="2872" name="Google Shape;2872;p91"/>
          <p:cNvSpPr txBox="1"/>
          <p:nvPr/>
        </p:nvSpPr>
        <p:spPr>
          <a:xfrm>
            <a:off x="4811113" y="2909507"/>
            <a:ext cx="4103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5.23 </a:t>
            </a:r>
            <a:endParaRPr/>
          </a:p>
        </p:txBody>
      </p:sp>
      <p:sp>
        <p:nvSpPr>
          <p:cNvPr id="2873" name="Google Shape;2873;p91"/>
          <p:cNvSpPr txBox="1"/>
          <p:nvPr/>
        </p:nvSpPr>
        <p:spPr>
          <a:xfrm>
            <a:off x="4811112" y="3278839"/>
            <a:ext cx="4103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x is an integer</a:t>
            </a:r>
            <a:endParaRPr/>
          </a:p>
        </p:txBody>
      </p:sp>
      <p:sp>
        <p:nvSpPr>
          <p:cNvPr id="2874" name="Google Shape;2874;p91"/>
          <p:cNvSpPr txBox="1"/>
          <p:nvPr/>
        </p:nvSpPr>
        <p:spPr>
          <a:xfrm>
            <a:off x="4811111" y="3648171"/>
            <a:ext cx="4103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x is greater than 3 (x &gt; 3)</a:t>
            </a:r>
            <a:endParaRPr/>
          </a:p>
        </p:txBody>
      </p:sp>
      <p:sp>
        <p:nvSpPr>
          <p:cNvPr id="2875" name="Google Shape;2875;p91"/>
          <p:cNvSpPr txBox="1"/>
          <p:nvPr/>
        </p:nvSpPr>
        <p:spPr>
          <a:xfrm>
            <a:off x="4811111" y="4019625"/>
            <a:ext cx="4103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x is less than 8 (x &lt; 8)</a:t>
            </a:r>
            <a:endParaRPr/>
          </a:p>
        </p:txBody>
      </p:sp>
      <p:sp>
        <p:nvSpPr>
          <p:cNvPr id="2876" name="Google Shape;2876;p91"/>
          <p:cNvSpPr txBox="1"/>
          <p:nvPr/>
        </p:nvSpPr>
        <p:spPr>
          <a:xfrm>
            <a:off x="4811110" y="4386835"/>
            <a:ext cx="41039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Ubuntu"/>
                <a:ea typeface="Ubuntu"/>
                <a:cs typeface="Ubuntu"/>
                <a:sym typeface="Ubuntu"/>
              </a:rPr>
              <a:t>x = 4, 5, or 6 </a:t>
            </a:r>
            <a:endParaRPr/>
          </a:p>
        </p:txBody>
      </p:sp>
      <p:sp>
        <p:nvSpPr>
          <p:cNvPr id="2877" name="Google Shape;2877;p91"/>
          <p:cNvSpPr/>
          <p:nvPr/>
        </p:nvSpPr>
        <p:spPr>
          <a:xfrm>
            <a:off x="4511336" y="3276717"/>
            <a:ext cx="3597352" cy="1112240"/>
          </a:xfrm>
          <a:prstGeom prst="rect">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gtEl>
                                        <p:attrNameLst>
                                          <p:attrName>style.visibility</p:attrName>
                                        </p:attrNameLst>
                                      </p:cBhvr>
                                      <p:to>
                                        <p:strVal val="visible"/>
                                      </p:to>
                                    </p:set>
                                    <p:animEffect filter="fade" transition="in">
                                      <p:cBhvr>
                                        <p:cTn dur="500"/>
                                        <p:tgtEl>
                                          <p:spTgt spid="2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2"/>
                                        </p:tgtEl>
                                        <p:attrNameLst>
                                          <p:attrName>style.visibility</p:attrName>
                                        </p:attrNameLst>
                                      </p:cBhvr>
                                      <p:to>
                                        <p:strVal val="visible"/>
                                      </p:to>
                                    </p:set>
                                    <p:animEffect filter="fade" transition="in">
                                      <p:cBhvr>
                                        <p:cTn dur="500"/>
                                        <p:tgtEl>
                                          <p:spTgt spid="2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3"/>
                                        </p:tgtEl>
                                        <p:attrNameLst>
                                          <p:attrName>style.visibility</p:attrName>
                                        </p:attrNameLst>
                                      </p:cBhvr>
                                      <p:to>
                                        <p:strVal val="visible"/>
                                      </p:to>
                                    </p:set>
                                    <p:animEffect filter="fade" transition="in">
                                      <p:cBhvr>
                                        <p:cTn dur="500"/>
                                        <p:tgtEl>
                                          <p:spTgt spid="28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74"/>
                                        </p:tgtEl>
                                        <p:attrNameLst>
                                          <p:attrName>style.visibility</p:attrName>
                                        </p:attrNameLst>
                                      </p:cBhvr>
                                      <p:to>
                                        <p:strVal val="visible"/>
                                      </p:to>
                                    </p:set>
                                    <p:animEffect filter="fade" transition="in">
                                      <p:cBhvr>
                                        <p:cTn dur="500"/>
                                        <p:tgtEl>
                                          <p:spTgt spid="28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75"/>
                                        </p:tgtEl>
                                        <p:attrNameLst>
                                          <p:attrName>style.visibility</p:attrName>
                                        </p:attrNameLst>
                                      </p:cBhvr>
                                      <p:to>
                                        <p:strVal val="visible"/>
                                      </p:to>
                                    </p:set>
                                    <p:animEffect filter="fade" transition="in">
                                      <p:cBhvr>
                                        <p:cTn dur="500"/>
                                        <p:tgtEl>
                                          <p:spTgt spid="2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6"/>
                                        </p:tgtEl>
                                        <p:attrNameLst>
                                          <p:attrName>style.visibility</p:attrName>
                                        </p:attrNameLst>
                                      </p:cBhvr>
                                      <p:to>
                                        <p:strVal val="visible"/>
                                      </p:to>
                                    </p:set>
                                    <p:animEffect filter="fade" transition="in">
                                      <p:cBhvr>
                                        <p:cTn dur="500"/>
                                        <p:tgtEl>
                                          <p:spTgt spid="2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gtEl>
                                        <p:attrNameLst>
                                          <p:attrName>style.visibility</p:attrName>
                                        </p:attrNameLst>
                                      </p:cBhvr>
                                      <p:to>
                                        <p:strVal val="visible"/>
                                      </p:to>
                                    </p:set>
                                    <p:animEffect filter="fade" transition="in">
                                      <p:cBhvr>
                                        <p:cTn dur="500"/>
                                        <p:tgtEl>
                                          <p:spTgt spid="2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92"/>
          <p:cNvSpPr txBox="1"/>
          <p:nvPr>
            <p:ph type="title"/>
          </p:nvPr>
        </p:nvSpPr>
        <p:spPr>
          <a:xfrm>
            <a:off x="4437246" y="413252"/>
            <a:ext cx="3317512" cy="6070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2F2F2"/>
              </a:buClr>
              <a:buSzPts val="1400"/>
              <a:buFont typeface="Consolas"/>
              <a:buNone/>
            </a:pPr>
            <a:r>
              <a:rPr lang="en-US"/>
              <a:t>Regex Operators</a:t>
            </a:r>
            <a:endParaRPr/>
          </a:p>
        </p:txBody>
      </p:sp>
      <p:sp>
        <p:nvSpPr>
          <p:cNvPr id="2884" name="Google Shape;2884;p92"/>
          <p:cNvSpPr txBox="1"/>
          <p:nvPr/>
        </p:nvSpPr>
        <p:spPr>
          <a:xfrm>
            <a:off x="5833701" y="1829773"/>
            <a:ext cx="2792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85" name="Google Shape;2885;p92"/>
          <p:cNvSpPr txBox="1"/>
          <p:nvPr/>
        </p:nvSpPr>
        <p:spPr>
          <a:xfrm>
            <a:off x="5833700" y="2197307"/>
            <a:ext cx="2792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86" name="Google Shape;2886;p92"/>
          <p:cNvSpPr txBox="1"/>
          <p:nvPr/>
        </p:nvSpPr>
        <p:spPr>
          <a:xfrm>
            <a:off x="5833699" y="2487809"/>
            <a:ext cx="2792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87" name="Google Shape;2887;p92"/>
          <p:cNvSpPr txBox="1"/>
          <p:nvPr/>
        </p:nvSpPr>
        <p:spPr>
          <a:xfrm>
            <a:off x="5833699" y="2871109"/>
            <a:ext cx="2792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88" name="Google Shape;2888;p92"/>
          <p:cNvSpPr txBox="1"/>
          <p:nvPr/>
        </p:nvSpPr>
        <p:spPr>
          <a:xfrm>
            <a:off x="5833699" y="3161611"/>
            <a:ext cx="2792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89" name="Google Shape;2889;p92"/>
          <p:cNvSpPr txBox="1"/>
          <p:nvPr/>
        </p:nvSpPr>
        <p:spPr>
          <a:xfrm>
            <a:off x="5732410" y="3500634"/>
            <a:ext cx="4818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90" name="Google Shape;2890;p92"/>
          <p:cNvSpPr txBox="1"/>
          <p:nvPr/>
        </p:nvSpPr>
        <p:spPr>
          <a:xfrm>
            <a:off x="5833698" y="3898477"/>
            <a:ext cx="2792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91" name="Google Shape;2891;p92"/>
          <p:cNvSpPr txBox="1"/>
          <p:nvPr/>
        </p:nvSpPr>
        <p:spPr>
          <a:xfrm>
            <a:off x="5732411" y="4266011"/>
            <a:ext cx="4818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92" name="Google Shape;2892;p92"/>
          <p:cNvSpPr txBox="1"/>
          <p:nvPr/>
        </p:nvSpPr>
        <p:spPr>
          <a:xfrm>
            <a:off x="5732411" y="4663854"/>
            <a:ext cx="4818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93" name="Google Shape;2893;p92"/>
          <p:cNvSpPr txBox="1"/>
          <p:nvPr/>
        </p:nvSpPr>
        <p:spPr>
          <a:xfrm>
            <a:off x="5726875" y="5080484"/>
            <a:ext cx="4818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
        <p:nvSpPr>
          <p:cNvPr id="2894" name="Google Shape;2894;p92"/>
          <p:cNvSpPr txBox="1"/>
          <p:nvPr/>
        </p:nvSpPr>
        <p:spPr>
          <a:xfrm>
            <a:off x="5669346" y="5465582"/>
            <a:ext cx="60105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4"/>
                                        </p:tgtEl>
                                        <p:attrNameLst>
                                          <p:attrName>style.visibility</p:attrName>
                                        </p:attrNameLst>
                                      </p:cBhvr>
                                      <p:to>
                                        <p:strVal val="visible"/>
                                      </p:to>
                                    </p:set>
                                    <p:animEffect filter="fade" transition="in">
                                      <p:cBhvr>
                                        <p:cTn dur="500"/>
                                        <p:tgtEl>
                                          <p:spTgt spid="2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5"/>
                                        </p:tgtEl>
                                        <p:attrNameLst>
                                          <p:attrName>style.visibility</p:attrName>
                                        </p:attrNameLst>
                                      </p:cBhvr>
                                      <p:to>
                                        <p:strVal val="visible"/>
                                      </p:to>
                                    </p:set>
                                    <p:animEffect filter="fade" transition="in">
                                      <p:cBhvr>
                                        <p:cTn dur="500"/>
                                        <p:tgtEl>
                                          <p:spTgt spid="2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6"/>
                                        </p:tgtEl>
                                        <p:attrNameLst>
                                          <p:attrName>style.visibility</p:attrName>
                                        </p:attrNameLst>
                                      </p:cBhvr>
                                      <p:to>
                                        <p:strVal val="visible"/>
                                      </p:to>
                                    </p:set>
                                    <p:animEffect filter="fade" transition="in">
                                      <p:cBhvr>
                                        <p:cTn dur="500"/>
                                        <p:tgtEl>
                                          <p:spTgt spid="2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7"/>
                                        </p:tgtEl>
                                        <p:attrNameLst>
                                          <p:attrName>style.visibility</p:attrName>
                                        </p:attrNameLst>
                                      </p:cBhvr>
                                      <p:to>
                                        <p:strVal val="visible"/>
                                      </p:to>
                                    </p:set>
                                    <p:animEffect filter="fade" transition="in">
                                      <p:cBhvr>
                                        <p:cTn dur="500"/>
                                        <p:tgtEl>
                                          <p:spTgt spid="2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8"/>
                                        </p:tgtEl>
                                        <p:attrNameLst>
                                          <p:attrName>style.visibility</p:attrName>
                                        </p:attrNameLst>
                                      </p:cBhvr>
                                      <p:to>
                                        <p:strVal val="visible"/>
                                      </p:to>
                                    </p:set>
                                    <p:animEffect filter="fade" transition="in">
                                      <p:cBhvr>
                                        <p:cTn dur="500"/>
                                        <p:tgtEl>
                                          <p:spTgt spid="2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9"/>
                                        </p:tgtEl>
                                        <p:attrNameLst>
                                          <p:attrName>style.visibility</p:attrName>
                                        </p:attrNameLst>
                                      </p:cBhvr>
                                      <p:to>
                                        <p:strVal val="visible"/>
                                      </p:to>
                                    </p:set>
                                    <p:animEffect filter="fade" transition="in">
                                      <p:cBhvr>
                                        <p:cTn dur="500"/>
                                        <p:tgtEl>
                                          <p:spTgt spid="2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0"/>
                                        </p:tgtEl>
                                        <p:attrNameLst>
                                          <p:attrName>style.visibility</p:attrName>
                                        </p:attrNameLst>
                                      </p:cBhvr>
                                      <p:to>
                                        <p:strVal val="visible"/>
                                      </p:to>
                                    </p:set>
                                    <p:animEffect filter="fade" transition="in">
                                      <p:cBhvr>
                                        <p:cTn dur="500"/>
                                        <p:tgtEl>
                                          <p:spTgt spid="2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500"/>
                                        <p:tgtEl>
                                          <p:spTgt spid="2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500"/>
                                        <p:tgtEl>
                                          <p:spTgt spid="2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3"/>
                                        </p:tgtEl>
                                        <p:attrNameLst>
                                          <p:attrName>style.visibility</p:attrName>
                                        </p:attrNameLst>
                                      </p:cBhvr>
                                      <p:to>
                                        <p:strVal val="visible"/>
                                      </p:to>
                                    </p:set>
                                    <p:animEffect filter="fade" transition="in">
                                      <p:cBhvr>
                                        <p:cTn dur="500"/>
                                        <p:tgtEl>
                                          <p:spTgt spid="2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4"/>
                                        </p:tgtEl>
                                        <p:attrNameLst>
                                          <p:attrName>style.visibility</p:attrName>
                                        </p:attrNameLst>
                                      </p:cBhvr>
                                      <p:to>
                                        <p:strVal val="visible"/>
                                      </p:to>
                                    </p:set>
                                    <p:animEffect filter="fade" transition="in">
                                      <p:cBhvr>
                                        <p:cTn dur="500"/>
                                        <p:tgtEl>
                                          <p:spTgt spid="2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alendar 01">
      <a:dk1>
        <a:srgbClr val="18142A"/>
      </a:dk1>
      <a:lt1>
        <a:srgbClr val="FFFFFF"/>
      </a:lt1>
      <a:dk2>
        <a:srgbClr val="11181E"/>
      </a:dk2>
      <a:lt2>
        <a:srgbClr val="F9F9F9"/>
      </a:lt2>
      <a:accent1>
        <a:srgbClr val="0C1016"/>
      </a:accent1>
      <a:accent2>
        <a:srgbClr val="161F29"/>
      </a:accent2>
      <a:accent3>
        <a:srgbClr val="3F4AF1"/>
      </a:accent3>
      <a:accent4>
        <a:srgbClr val="28C8F8"/>
      </a:accent4>
      <a:accent5>
        <a:srgbClr val="EF263D"/>
      </a:accent5>
      <a:accent6>
        <a:srgbClr val="602DD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alendar 01">
      <a:dk1>
        <a:srgbClr val="18142A"/>
      </a:dk1>
      <a:lt1>
        <a:srgbClr val="FFFFFF"/>
      </a:lt1>
      <a:dk2>
        <a:srgbClr val="11181E"/>
      </a:dk2>
      <a:lt2>
        <a:srgbClr val="F9F9F9"/>
      </a:lt2>
      <a:accent1>
        <a:srgbClr val="0C1016"/>
      </a:accent1>
      <a:accent2>
        <a:srgbClr val="161F29"/>
      </a:accent2>
      <a:accent3>
        <a:srgbClr val="3F4AF1"/>
      </a:accent3>
      <a:accent4>
        <a:srgbClr val="28C8F8"/>
      </a:accent4>
      <a:accent5>
        <a:srgbClr val="EF263D"/>
      </a:accent5>
      <a:accent6>
        <a:srgbClr val="602DD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alendar 01">
      <a:dk1>
        <a:srgbClr val="18142A"/>
      </a:dk1>
      <a:lt1>
        <a:srgbClr val="FFFFFF"/>
      </a:lt1>
      <a:dk2>
        <a:srgbClr val="11181E"/>
      </a:dk2>
      <a:lt2>
        <a:srgbClr val="F9F9F9"/>
      </a:lt2>
      <a:accent1>
        <a:srgbClr val="0C1016"/>
      </a:accent1>
      <a:accent2>
        <a:srgbClr val="161F29"/>
      </a:accent2>
      <a:accent3>
        <a:srgbClr val="3F4AF1"/>
      </a:accent3>
      <a:accent4>
        <a:srgbClr val="28C8F8"/>
      </a:accent4>
      <a:accent5>
        <a:srgbClr val="EF263D"/>
      </a:accent5>
      <a:accent6>
        <a:srgbClr val="602DD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2019-11-25T09:49:38Z</dcterms:created>
  <dc:creator>ali maher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0x0101007B4137E9B0BFBA43B2CD4339E50DCA6A</vt:lpwstr>
  </property>
</Properties>
</file>